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146304"/>
          </a:xfrm>
          <a:prstGeom prst="rect">
            <a:avLst/>
          </a:prstGeom>
          <a:solidFill>
            <a:srgbClr val="23395B"/>
          </a:solidFill>
          <a:ln w="12700">
            <a:solidFill>
              <a:srgbClr val="23395B"/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256032"/>
            <a:ext cx="4114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ДОГОВОР РЕНТЫ</a:t>
            </a:r>
            <a:endParaRPr lang="en-US" sz="900" dirty="0"/>
          </a:p>
        </p:txBody>
      </p:sp>
      <p:sp>
        <p:nvSpPr>
          <p:cNvPr id="4" name="Text 2"/>
          <p:cNvSpPr/>
          <p:nvPr/>
        </p:nvSpPr>
        <p:spPr>
          <a:xfrm>
            <a:off x="8412480" y="256032"/>
            <a:ext cx="3154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PPA RENT FRAMEWORK 1.0</a:t>
            </a:r>
            <a:endParaRPr lang="en-US" sz="900" dirty="0"/>
          </a:p>
        </p:txBody>
      </p:sp>
      <p:sp>
        <p:nvSpPr>
          <p:cNvPr id="5" name="Shape 3"/>
          <p:cNvSpPr/>
          <p:nvPr/>
        </p:nvSpPr>
        <p:spPr>
          <a:xfrm>
            <a:off x="594360" y="6446520"/>
            <a:ext cx="10972800" cy="0"/>
          </a:xfrm>
          <a:prstGeom prst="line">
            <a:avLst/>
          </a:prstGeom>
          <a:noFill/>
          <a:ln w="12700">
            <a:solidFill>
              <a:srgbClr val="D9E0E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94360" y="6492240"/>
            <a:ext cx="36576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7B8494"/>
                </a:solidFill>
              </a:rPr>
              <a:t>Рабочая юридико-практическая модель</a:t>
            </a:r>
            <a:endParaRPr lang="en-US" sz="8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1002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9F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9FC"/>
          </a:solidFill>
          <a:ln w="12700">
            <a:solidFill>
              <a:srgbClr val="F7F9FC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3749040" cy="6858000"/>
          </a:xfrm>
          <a:prstGeom prst="rect">
            <a:avLst/>
          </a:prstGeom>
          <a:solidFill>
            <a:srgbClr val="23395B"/>
          </a:solidFill>
          <a:ln w="12700">
            <a:solidFill>
              <a:srgbClr val="23395B"/>
            </a:solidFill>
            <a:prstDash val="solid"/>
          </a:ln>
        </p:spPr>
      </p:sp>
      <p:sp>
        <p:nvSpPr>
          <p:cNvPr id="4" name="Shape 2"/>
          <p:cNvSpPr/>
          <p:nvPr/>
        </p:nvSpPr>
        <p:spPr>
          <a:xfrm>
            <a:off x="658368" y="731520"/>
            <a:ext cx="1005840" cy="1005840"/>
          </a:xfrm>
          <a:prstGeom prst="ellipse">
            <a:avLst/>
          </a:prstGeom>
          <a:solidFill>
            <a:srgbClr val="FFFFFF">
              <a:alpha val="12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978408"/>
            <a:ext cx="8686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</a:rPr>
              <a:t>РЕНТА</a:t>
            </a:r>
            <a:endParaRPr lang="en-US" sz="1300" dirty="0"/>
          </a:p>
        </p:txBody>
      </p:sp>
      <p:sp>
        <p:nvSpPr>
          <p:cNvPr id="6" name="Text 4"/>
          <p:cNvSpPr/>
          <p:nvPr/>
        </p:nvSpPr>
        <p:spPr>
          <a:xfrm>
            <a:off x="4343400" y="1325880"/>
            <a:ext cx="6858000" cy="1325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ДОГОВОР</a:t>
            </a:r>
            <a:endParaRPr lang="en-US" sz="3000" dirty="0"/>
          </a:p>
          <a:p>
            <a:pPr indent="0" marL="0">
              <a:buNone/>
            </a:pPr>
            <a:r>
              <a:rPr lang="en-US" sz="3000" b="1" dirty="0">
                <a:solidFill>
                  <a:srgbClr val="1F2937"/>
                </a:solidFill>
              </a:rPr>
              <a:t>РЕНТЫ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389120" y="2880360"/>
            <a:ext cx="65379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F6B7A"/>
                </a:solidFill>
              </a:rPr>
              <a:t>Российская правовая модель • три вида договора • защита сторон • цифровой контур PPA Rent Framework 1.0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389120" y="5193792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3B6EA8"/>
                </a:solidFill>
              </a:rPr>
              <a:t>Практическая презентация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389120" y="5532120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Август 2026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PPA Rent Framework 1.0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Надстройка для стандартизации, верификации и масштабирования рентных сделок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73736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737360"/>
            <a:ext cx="73152" cy="1463040"/>
          </a:xfrm>
          <a:prstGeom prst="rect">
            <a:avLst/>
          </a:prstGeom>
          <a:solidFill>
            <a:srgbClr val="3B6EA8"/>
          </a:solidFill>
          <a:ln w="12700">
            <a:solidFill>
              <a:srgbClr val="3B6E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90195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PPA Registry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86968" y="233172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реестр договоров и событий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61688" y="173736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61688" y="1737360"/>
            <a:ext cx="73152" cy="1463040"/>
          </a:xfrm>
          <a:prstGeom prst="rect">
            <a:avLst/>
          </a:prstGeom>
          <a:solidFill>
            <a:srgbClr val="3B6EA8"/>
          </a:solidFill>
          <a:ln w="12700">
            <a:solidFill>
              <a:srgbClr val="3B6EA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190195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Digital Passport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90288" y="233172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паспорт сделки и актива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65008" y="173736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65008" y="1737360"/>
            <a:ext cx="73152" cy="1463040"/>
          </a:xfrm>
          <a:prstGeom prst="rect">
            <a:avLst/>
          </a:prstGeom>
          <a:solidFill>
            <a:srgbClr val="3B6EA8"/>
          </a:solidFill>
          <a:ln w="12700">
            <a:solidFill>
              <a:srgbClr val="3B6EA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190195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Smart Rules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93608" y="233172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автоматизация сроков и индексации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58368" y="361188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58368" y="3611880"/>
            <a:ext cx="73152" cy="1463040"/>
          </a:xfrm>
          <a:prstGeom prst="rect">
            <a:avLst/>
          </a:prstGeom>
          <a:solidFill>
            <a:srgbClr val="2F7D65"/>
          </a:solidFill>
          <a:ln w="12700">
            <a:solidFill>
              <a:srgbClr val="2F7D6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86968" y="377647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Verification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886968" y="4206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независимая проверка исполнения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4361688" y="361188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4361688" y="3611880"/>
            <a:ext cx="73152" cy="1463040"/>
          </a:xfrm>
          <a:prstGeom prst="rect">
            <a:avLst/>
          </a:prstGeom>
          <a:solidFill>
            <a:srgbClr val="2F7D65"/>
          </a:solidFill>
          <a:ln w="12700">
            <a:solidFill>
              <a:srgbClr val="2F7D65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4590288" y="377647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Risk Score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4590288" y="4206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оценка платежной дисциплины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8065008" y="3611880"/>
            <a:ext cx="3337560" cy="1463040"/>
          </a:xfrm>
          <a:prstGeom prst="roundRect">
            <a:avLst>
              <a:gd name="adj" fmla="val 50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8065008" y="3611880"/>
            <a:ext cx="73152" cy="1463040"/>
          </a:xfrm>
          <a:prstGeom prst="rect">
            <a:avLst/>
          </a:prstGeom>
          <a:solidFill>
            <a:srgbClr val="2F7D65"/>
          </a:solidFill>
          <a:ln w="12700">
            <a:solidFill>
              <a:srgbClr val="2F7D65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8293608" y="377647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ESG / Impact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8293608" y="420624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показатели устойчивости и социального эффекта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914400" y="5486400"/>
            <a:ext cx="102870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30" b="1" dirty="0">
                <a:solidFill>
                  <a:srgbClr val="B84A4A"/>
                </a:solidFill>
              </a:rPr>
              <a:t>PPA-модель должна быть дополнительным цифровым слоем и не подменять обязательные требования гражданского, нотариального и регистрационного права.</a:t>
            </a:r>
            <a:endParaRPr lang="en-US" sz="12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10</a:t>
            </a:fld>
            <a:endParaRPr 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Архитектура управления PPA Rent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Разделение юридического, финансового и цифрового контуров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783080"/>
            <a:ext cx="3337560" cy="3657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199339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3B6EA8"/>
                </a:solidFill>
              </a:rPr>
              <a:t>Юридический контур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932688" y="2606040"/>
            <a:ext cx="274320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Нотариус</a:t>
            </a:r>
            <a:endParaRPr lang="en-US" sz="1130" dirty="0"/>
          </a:p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ЕГРН / реестры</a:t>
            </a:r>
            <a:endParaRPr lang="en-US" sz="1130" dirty="0"/>
          </a:p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Юридическая проверка</a:t>
            </a:r>
            <a:endParaRPr lang="en-US" sz="1130" dirty="0"/>
          </a:p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Судебная защита</a:t>
            </a:r>
            <a:endParaRPr lang="en-US" sz="1130" dirty="0"/>
          </a:p>
        </p:txBody>
      </p:sp>
      <p:sp>
        <p:nvSpPr>
          <p:cNvPr id="7" name="Shape 5"/>
          <p:cNvSpPr/>
          <p:nvPr/>
        </p:nvSpPr>
        <p:spPr>
          <a:xfrm>
            <a:off x="4361688" y="1783080"/>
            <a:ext cx="3337560" cy="3657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544568" y="199339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2F7D65"/>
                </a:solidFill>
              </a:rPr>
              <a:t>Финансовый контур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636008" y="2606040"/>
            <a:ext cx="274320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Банк / платежный агент</a:t>
            </a:r>
            <a:endParaRPr lang="en-US" sz="1130" dirty="0"/>
          </a:p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Эскроу или резерв</a:t>
            </a:r>
            <a:endParaRPr lang="en-US" sz="1130" dirty="0"/>
          </a:p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Страхование</a:t>
            </a:r>
            <a:endParaRPr lang="en-US" sz="1130" dirty="0"/>
          </a:p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Контроль индексации</a:t>
            </a:r>
            <a:endParaRPr lang="en-US" sz="1130" dirty="0"/>
          </a:p>
        </p:txBody>
      </p:sp>
      <p:sp>
        <p:nvSpPr>
          <p:cNvPr id="10" name="Shape 8"/>
          <p:cNvSpPr/>
          <p:nvPr/>
        </p:nvSpPr>
        <p:spPr>
          <a:xfrm>
            <a:off x="8065008" y="1783080"/>
            <a:ext cx="3337560" cy="365760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247888" y="1993392"/>
            <a:ext cx="2971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B7791F"/>
                </a:solidFill>
              </a:rPr>
              <a:t>Цифровой контур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8339328" y="2606040"/>
            <a:ext cx="2743200" cy="2468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PPA Registry</a:t>
            </a:r>
            <a:endParaRPr lang="en-US" sz="1130" dirty="0"/>
          </a:p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Цифровой паспорт</a:t>
            </a:r>
            <a:endParaRPr lang="en-US" sz="1130" dirty="0"/>
          </a:p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Журнал исполнения</a:t>
            </a:r>
            <a:endParaRPr lang="en-US" sz="1130" dirty="0"/>
          </a:p>
          <a:p>
            <a:pPr marL="152400" indent="-152400">
              <a:buSzPct val="100000"/>
              <a:buChar char="•"/>
            </a:pPr>
            <a:r>
              <a:rPr lang="en-US" sz="1130" dirty="0">
                <a:solidFill>
                  <a:srgbClr val="1F2937"/>
                </a:solidFill>
              </a:rPr>
              <a:t>Верификация и аналитика</a:t>
            </a:r>
            <a:endParaRPr lang="en-US" sz="113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11</a:t>
            </a:fld>
            <a:endParaRPr 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Контрольный список перед подписанием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Минимум, который стоит проверить до нотариуса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868680" y="1783080"/>
            <a:ext cx="5120640" cy="3566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Вид ренты выбран правильно</a:t>
            </a:r>
            <a:endParaRPr lang="en-US" sz="1230" dirty="0"/>
          </a:p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Права на объект подтверждены</a:t>
            </a:r>
            <a:endParaRPr lang="en-US" sz="1230" dirty="0"/>
          </a:p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Проверены обременения и права третьих лиц</a:t>
            </a:r>
            <a:endParaRPr lang="en-US" sz="1230" dirty="0"/>
          </a:p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Определена платная или бесплатная передача</a:t>
            </a:r>
            <a:endParaRPr lang="en-US" sz="1230" dirty="0"/>
          </a:p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Размер ренты соответствует закону</a:t>
            </a:r>
            <a:endParaRPr lang="en-US" sz="1230" dirty="0"/>
          </a:p>
        </p:txBody>
      </p:sp>
      <p:sp>
        <p:nvSpPr>
          <p:cNvPr id="5" name="Text 3"/>
          <p:cNvSpPr/>
          <p:nvPr/>
        </p:nvSpPr>
        <p:spPr>
          <a:xfrm>
            <a:off x="6309360" y="1783080"/>
            <a:ext cx="5029200" cy="35661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Индексация описана однозначно</a:t>
            </a:r>
            <a:endParaRPr lang="en-US" sz="1230" dirty="0"/>
          </a:p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Обеспечение исполнения реально работает</a:t>
            </a:r>
            <a:endParaRPr lang="en-US" sz="1230" dirty="0"/>
          </a:p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Есть доказуемый способ расчетов</a:t>
            </a:r>
            <a:endParaRPr lang="en-US" sz="1230" dirty="0"/>
          </a:p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Приложения и акты подготовлены</a:t>
            </a:r>
            <a:endParaRPr lang="en-US" sz="1230" dirty="0"/>
          </a:p>
          <a:p>
            <a:pPr marL="152400" indent="-152400">
              <a:buSzPct val="100000"/>
              <a:buChar char="•"/>
            </a:pPr>
            <a:r>
              <a:rPr lang="en-US" sz="1230" dirty="0">
                <a:solidFill>
                  <a:srgbClr val="1F2937"/>
                </a:solidFill>
              </a:rPr>
              <a:t>Проверены налоговые и семейные последствия</a:t>
            </a:r>
            <a:endParaRPr lang="en-US" sz="1230" dirty="0"/>
          </a:p>
        </p:txBody>
      </p:sp>
      <p:sp>
        <p:nvSpPr>
          <p:cNvPr id="6" name="Shape 4"/>
          <p:cNvSpPr/>
          <p:nvPr/>
        </p:nvSpPr>
        <p:spPr>
          <a:xfrm>
            <a:off x="1965960" y="5285232"/>
            <a:ext cx="8275320" cy="566928"/>
          </a:xfrm>
          <a:prstGeom prst="roundRect">
            <a:avLst/>
          </a:prstGeom>
          <a:solidFill>
            <a:srgbClr val="EEF4FA"/>
          </a:solidFill>
          <a:ln w="12700">
            <a:solidFill>
              <a:srgbClr val="C6D6E5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2148840" y="5449824"/>
            <a:ext cx="790956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23395B"/>
                </a:solidFill>
              </a:rPr>
              <a:t>Финальная редакция конкретной сделки должна пройти проверку нотариуса и профильного юриста.</a:t>
            </a:r>
            <a:endParaRPr lang="en-US" sz="12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12</a:t>
            </a:fld>
            <a:endParaRPr 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Результат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Готовая база для юридической сделки и цифрового продукта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914400" y="1691640"/>
            <a:ext cx="1033272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3395B"/>
                </a:solidFill>
              </a:rPr>
              <a:t>В проекте сформированы три самостоятельные формы договора и базовая архитектура PPA Rent Framework 1.0.</a:t>
            </a:r>
            <a:endParaRPr lang="en-US" sz="1800" dirty="0"/>
          </a:p>
        </p:txBody>
      </p:sp>
      <p:sp>
        <p:nvSpPr>
          <p:cNvPr id="5" name="Shape 3"/>
          <p:cNvSpPr/>
          <p:nvPr/>
        </p:nvSpPr>
        <p:spPr>
          <a:xfrm>
            <a:off x="914400" y="2743200"/>
            <a:ext cx="31546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914400" y="2743200"/>
            <a:ext cx="73152" cy="1828800"/>
          </a:xfrm>
          <a:prstGeom prst="rect">
            <a:avLst/>
          </a:prstGeom>
          <a:solidFill>
            <a:srgbClr val="3B6EA8"/>
          </a:solidFill>
          <a:ln w="12700">
            <a:solidFill>
              <a:srgbClr val="3B6EA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1143000" y="2907792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Юридический пакет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143000" y="3337560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Постоянная рента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Пожизненная рента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Пожизненное содержание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526280" y="2743200"/>
            <a:ext cx="31546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26280" y="2743200"/>
            <a:ext cx="73152" cy="1828800"/>
          </a:xfrm>
          <a:prstGeom prst="rect">
            <a:avLst/>
          </a:prstGeom>
          <a:solidFill>
            <a:srgbClr val="2F7D65"/>
          </a:solidFill>
          <a:ln w="12700">
            <a:solidFill>
              <a:srgbClr val="2F7D65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4754880" y="2907792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Операционный пакет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4754880" y="3337560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Акты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Карточка объекта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Контрольный перечень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8138160" y="2743200"/>
            <a:ext cx="315468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138160" y="2743200"/>
            <a:ext cx="73152" cy="1828800"/>
          </a:xfrm>
          <a:prstGeom prst="rect">
            <a:avLst/>
          </a:prstGeom>
          <a:solidFill>
            <a:srgbClr val="B7791F"/>
          </a:solidFill>
          <a:ln w="12700">
            <a:solidFill>
              <a:srgbClr val="B7791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8366760" y="2907792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PPA-пакет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8366760" y="3337560"/>
            <a:ext cx="2743200" cy="10515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Реестр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Цифровой паспорт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Верификация исполнения</a:t>
            </a:r>
            <a:endParaRPr lang="en-US" sz="1050" dirty="0"/>
          </a:p>
        </p:txBody>
      </p:sp>
      <p:sp>
        <p:nvSpPr>
          <p:cNvPr id="17" name="Text 15"/>
          <p:cNvSpPr/>
          <p:nvPr/>
        </p:nvSpPr>
        <p:spPr>
          <a:xfrm>
            <a:off x="1005840" y="5230368"/>
            <a:ext cx="101498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1F2937"/>
                </a:solidFill>
              </a:rPr>
              <a:t>Следующий уровень развития: стандарт PPA Rent 1.0 + регламент валидации + цифровой реестр + типовые сценарии для недвижимости, бизнеса и социальных активов.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13</a:t>
            </a:fld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Что такое договор ренты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Передача имущества в собственность в обмен на периодические выплаты или содержание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828800"/>
            <a:ext cx="3474720" cy="292608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828800"/>
            <a:ext cx="73152" cy="2926080"/>
          </a:xfrm>
          <a:prstGeom prst="rect">
            <a:avLst/>
          </a:prstGeom>
          <a:solidFill>
            <a:srgbClr val="3B6EA8"/>
          </a:solidFill>
          <a:ln w="12700">
            <a:solidFill>
              <a:srgbClr val="3B6E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99339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1. Передача имущества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86968" y="2423160"/>
            <a:ext cx="306324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Получатель ренты передает имущество плательщику в собственность. Для недвижимости переход права оформляется через государственную регистрацию.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61688" y="1828800"/>
            <a:ext cx="3474720" cy="292608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61688" y="1828800"/>
            <a:ext cx="73152" cy="2926080"/>
          </a:xfrm>
          <a:prstGeom prst="rect">
            <a:avLst/>
          </a:prstGeom>
          <a:solidFill>
            <a:srgbClr val="2F7D65"/>
          </a:solidFill>
          <a:ln w="12700">
            <a:solidFill>
              <a:srgbClr val="2F7D6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90288" y="199339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2. Долгосрочное обязательство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90288" y="2423160"/>
            <a:ext cx="306324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Плательщик принимает на себя обязанность регулярно выплачивать ренту либо обеспечивать пожизненное содержание.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65008" y="1828800"/>
            <a:ext cx="3474720" cy="2926080"/>
          </a:xfrm>
          <a:prstGeom prst="roundRect">
            <a:avLst>
              <a:gd name="adj" fmla="val 25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65008" y="1828800"/>
            <a:ext cx="73152" cy="2926080"/>
          </a:xfrm>
          <a:prstGeom prst="rect">
            <a:avLst/>
          </a:prstGeom>
          <a:solidFill>
            <a:srgbClr val="B7791F"/>
          </a:solidFill>
          <a:ln w="12700">
            <a:solidFill>
              <a:srgbClr val="B779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93608" y="1993392"/>
            <a:ext cx="31089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3. Усиленная защита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93608" y="2423160"/>
            <a:ext cx="3063240" cy="21488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Сделка требует нотариального удостоверения. Для недвижимости действует специальный режим обеспечения интересов получателя.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914400" y="5257800"/>
            <a:ext cx="103327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23395B"/>
                </a:solidFill>
              </a:rPr>
              <a:t>Ключевая логика: актив → право собственности → обязанность по ренте → контроль исполнения</a:t>
            </a:r>
            <a:endParaRPr lang="en-US" sz="16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Три вида ренты в российском праве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Важно не смешивать правовые режимы в одном шаблоне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783080"/>
            <a:ext cx="3493008" cy="342900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783080"/>
            <a:ext cx="73152" cy="3429000"/>
          </a:xfrm>
          <a:prstGeom prst="rect">
            <a:avLst/>
          </a:prstGeom>
          <a:solidFill>
            <a:srgbClr val="3B6EA8"/>
          </a:solidFill>
          <a:ln w="12700">
            <a:solidFill>
              <a:srgbClr val="3B6E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947672"/>
            <a:ext cx="31272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Постоянная рента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86968" y="2377440"/>
            <a:ext cx="308152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Бессрочный характер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Получатель: гражданин или допустимая НКО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Возможен выкуп ренты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Подходит для долгосрочного доходного обязательства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52544" y="1783080"/>
            <a:ext cx="3493008" cy="342900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52544" y="1783080"/>
            <a:ext cx="73152" cy="3429000"/>
          </a:xfrm>
          <a:prstGeom prst="rect">
            <a:avLst/>
          </a:prstGeom>
          <a:solidFill>
            <a:srgbClr val="2F7D65"/>
          </a:solidFill>
          <a:ln w="12700">
            <a:solidFill>
              <a:srgbClr val="2F7D65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81144" y="1947672"/>
            <a:ext cx="31272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Пожизненная рента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81144" y="2377440"/>
            <a:ext cx="308152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Выплачивается до смерти получателя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Получатель — гражданин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Денежный характер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Особые последствия существенного нарушения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46720" y="1783080"/>
            <a:ext cx="3493008" cy="3429000"/>
          </a:xfrm>
          <a:prstGeom prst="roundRect">
            <a:avLst>
              <a:gd name="adj" fmla="val 2133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46720" y="1783080"/>
            <a:ext cx="73152" cy="3429000"/>
          </a:xfrm>
          <a:prstGeom prst="rect">
            <a:avLst/>
          </a:prstGeom>
          <a:solidFill>
            <a:srgbClr val="B7791F"/>
          </a:solidFill>
          <a:ln w="12700">
            <a:solidFill>
              <a:srgbClr val="B7791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75320" y="1947672"/>
            <a:ext cx="31272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Пожизненное содержание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75320" y="2377440"/>
            <a:ext cx="3081528" cy="2651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Передается недвижимость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Содержание: жилье, питание, уход и др.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Требует детальной фиксации объема обязанностей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Самый чувствительный режим по исполнению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3</a:t>
            </a:fld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Как учредить договор ренты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Последовательность сделки от выбора модели до исполнения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993392"/>
            <a:ext cx="1051560" cy="1051560"/>
          </a:xfrm>
          <a:prstGeom prst="ellipse">
            <a:avLst/>
          </a:prstGeom>
          <a:solidFill>
            <a:srgbClr val="EAF1F8"/>
          </a:solidFill>
          <a:ln w="17780">
            <a:solidFill>
              <a:srgbClr val="3B6EA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77240" y="2267712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B6EA8"/>
                </a:solidFill>
              </a:rPr>
              <a:t>1</a:t>
            </a:r>
            <a:endParaRPr lang="en-US" sz="1800" dirty="0"/>
          </a:p>
        </p:txBody>
      </p:sp>
      <p:sp>
        <p:nvSpPr>
          <p:cNvPr id="6" name="Text 4"/>
          <p:cNvSpPr/>
          <p:nvPr/>
        </p:nvSpPr>
        <p:spPr>
          <a:xfrm>
            <a:off x="457200" y="32461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2937"/>
                </a:solidFill>
              </a:rPr>
              <a:t>1. Модель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274320" y="3657600"/>
            <a:ext cx="2057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Выбрать вид ренты и стороны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2011680" y="2267712"/>
            <a:ext cx="457200" cy="457200"/>
          </a:xfrm>
          <a:prstGeom prst="chevron">
            <a:avLst/>
          </a:prstGeom>
          <a:solidFill>
            <a:srgbClr val="D9E0EA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2926080" y="1993392"/>
            <a:ext cx="1051560" cy="1051560"/>
          </a:xfrm>
          <a:prstGeom prst="ellipse">
            <a:avLst/>
          </a:prstGeom>
          <a:solidFill>
            <a:srgbClr val="EAF1F8"/>
          </a:solidFill>
          <a:ln w="17780">
            <a:solidFill>
              <a:srgbClr val="3B6EA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926080" y="2267712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B6EA8"/>
                </a:solidFill>
              </a:rPr>
              <a:t>2</a:t>
            </a:r>
            <a:endParaRPr lang="en-US" sz="1800" dirty="0"/>
          </a:p>
        </p:txBody>
      </p:sp>
      <p:sp>
        <p:nvSpPr>
          <p:cNvPr id="11" name="Text 9"/>
          <p:cNvSpPr/>
          <p:nvPr/>
        </p:nvSpPr>
        <p:spPr>
          <a:xfrm>
            <a:off x="2606040" y="32461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2937"/>
                </a:solidFill>
              </a:rPr>
              <a:t>2. Объект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423160" y="3657600"/>
            <a:ext cx="2057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Проверить имущество и права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4160520" y="2267712"/>
            <a:ext cx="457200" cy="457200"/>
          </a:xfrm>
          <a:prstGeom prst="chevron">
            <a:avLst/>
          </a:prstGeom>
          <a:solidFill>
            <a:srgbClr val="D9E0EA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5074920" y="1993392"/>
            <a:ext cx="1051560" cy="1051560"/>
          </a:xfrm>
          <a:prstGeom prst="ellipse">
            <a:avLst/>
          </a:prstGeom>
          <a:solidFill>
            <a:srgbClr val="EAF1F8"/>
          </a:solidFill>
          <a:ln w="17780">
            <a:solidFill>
              <a:srgbClr val="3B6EA8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074920" y="2267712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B6EA8"/>
                </a:solidFill>
              </a:rPr>
              <a:t>3</a:t>
            </a:r>
            <a:endParaRPr lang="en-US" sz="1800" dirty="0"/>
          </a:p>
        </p:txBody>
      </p:sp>
      <p:sp>
        <p:nvSpPr>
          <p:cNvPr id="16" name="Text 14"/>
          <p:cNvSpPr/>
          <p:nvPr/>
        </p:nvSpPr>
        <p:spPr>
          <a:xfrm>
            <a:off x="4754880" y="32461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2937"/>
                </a:solidFill>
              </a:rPr>
              <a:t>3. Условия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4572000" y="3657600"/>
            <a:ext cx="2057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Зафиксировать размер, индексацию, обеспечение</a:t>
            </a:r>
            <a:endParaRPr lang="en-US" sz="1050" dirty="0"/>
          </a:p>
        </p:txBody>
      </p:sp>
      <p:sp>
        <p:nvSpPr>
          <p:cNvPr id="18" name="Shape 16"/>
          <p:cNvSpPr/>
          <p:nvPr/>
        </p:nvSpPr>
        <p:spPr>
          <a:xfrm>
            <a:off x="6309360" y="2267712"/>
            <a:ext cx="457200" cy="457200"/>
          </a:xfrm>
          <a:prstGeom prst="chevron">
            <a:avLst/>
          </a:prstGeom>
          <a:solidFill>
            <a:srgbClr val="D9E0EA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7223760" y="1993392"/>
            <a:ext cx="1051560" cy="1051560"/>
          </a:xfrm>
          <a:prstGeom prst="ellipse">
            <a:avLst/>
          </a:prstGeom>
          <a:solidFill>
            <a:srgbClr val="EEF4EA"/>
          </a:solidFill>
          <a:ln w="17780">
            <a:solidFill>
              <a:srgbClr val="2F7D65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223760" y="2267712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F7D65"/>
                </a:solidFill>
              </a:rPr>
              <a:t>4</a:t>
            </a:r>
            <a:endParaRPr lang="en-US" sz="1800" dirty="0"/>
          </a:p>
        </p:txBody>
      </p:sp>
      <p:sp>
        <p:nvSpPr>
          <p:cNvPr id="21" name="Text 19"/>
          <p:cNvSpPr/>
          <p:nvPr/>
        </p:nvSpPr>
        <p:spPr>
          <a:xfrm>
            <a:off x="6903720" y="32461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2937"/>
                </a:solidFill>
              </a:rPr>
              <a:t>4. Нотариус</a:t>
            </a:r>
            <a:endParaRPr lang="en-US" sz="1200" dirty="0"/>
          </a:p>
        </p:txBody>
      </p:sp>
      <p:sp>
        <p:nvSpPr>
          <p:cNvPr id="22" name="Text 20"/>
          <p:cNvSpPr/>
          <p:nvPr/>
        </p:nvSpPr>
        <p:spPr>
          <a:xfrm>
            <a:off x="6720840" y="3657600"/>
            <a:ext cx="2057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Удостоверить договор и волю сторон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8458200" y="2267712"/>
            <a:ext cx="457200" cy="457200"/>
          </a:xfrm>
          <a:prstGeom prst="chevron">
            <a:avLst/>
          </a:prstGeom>
          <a:solidFill>
            <a:srgbClr val="D9E0EA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372600" y="1993392"/>
            <a:ext cx="1051560" cy="1051560"/>
          </a:xfrm>
          <a:prstGeom prst="ellipse">
            <a:avLst/>
          </a:prstGeom>
          <a:solidFill>
            <a:srgbClr val="EEF4EA"/>
          </a:solidFill>
          <a:ln w="17780">
            <a:solidFill>
              <a:srgbClr val="2F7D65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372600" y="2267712"/>
            <a:ext cx="1051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F7D65"/>
                </a:solidFill>
              </a:rPr>
              <a:t>5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9052560" y="3246120"/>
            <a:ext cx="16916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1F2937"/>
                </a:solidFill>
              </a:rPr>
              <a:t>5. Регистрация</a:t>
            </a:r>
            <a:endParaRPr lang="en-US" sz="1200" dirty="0"/>
          </a:p>
        </p:txBody>
      </p:sp>
      <p:sp>
        <p:nvSpPr>
          <p:cNvPr id="27" name="Text 25"/>
          <p:cNvSpPr/>
          <p:nvPr/>
        </p:nvSpPr>
        <p:spPr>
          <a:xfrm>
            <a:off x="8869680" y="3657600"/>
            <a:ext cx="20574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Для недвижимости зарегистрировать переход права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1005840" y="5257800"/>
            <a:ext cx="100584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dirty="0">
                <a:solidFill>
                  <a:srgbClr val="23395B"/>
                </a:solidFill>
              </a:rPr>
              <a:t>После регистрации начинается документируемое исполнение: платежи, услуги, акты, подтверждения, контроль просрочки.</a:t>
            </a:r>
            <a:endParaRPr lang="en-US" sz="13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4</a:t>
            </a:fld>
            <a:endParaRPr 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Что обязательно зафиксировать в договоре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Чем точнее условия — тем ниже риск спора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6916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691640"/>
            <a:ext cx="73152" cy="1143000"/>
          </a:xfrm>
          <a:prstGeom prst="rect">
            <a:avLst/>
          </a:prstGeom>
          <a:solidFill>
            <a:srgbClr val="3B6EA8"/>
          </a:solidFill>
          <a:ln w="12700">
            <a:solidFill>
              <a:srgbClr val="3B6EA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85623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Предмет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86968" y="228600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Полное описание имущества, правоустанавливающие сведения, состояние и обременения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6144768" y="169164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144768" y="1691640"/>
            <a:ext cx="73152" cy="1143000"/>
          </a:xfrm>
          <a:prstGeom prst="rect">
            <a:avLst/>
          </a:prstGeom>
          <a:solidFill>
            <a:srgbClr val="3B6EA8"/>
          </a:solidFill>
          <a:ln w="12700">
            <a:solidFill>
              <a:srgbClr val="3B6EA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373368" y="185623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Размер ренты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6373368" y="228600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Сумма, периодичность, способ выплаты, момент исполнения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658368" y="310896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58368" y="3108960"/>
            <a:ext cx="73152" cy="1143000"/>
          </a:xfrm>
          <a:prstGeom prst="rect">
            <a:avLst/>
          </a:prstGeom>
          <a:solidFill>
            <a:srgbClr val="2F7D65"/>
          </a:solidFill>
          <a:ln w="12700">
            <a:solidFill>
              <a:srgbClr val="2F7D6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86968" y="327355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Индексация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86968" y="370332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Механизм увеличения выплат и обязательные минимумы закона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144768" y="310896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6144768" y="3108960"/>
            <a:ext cx="73152" cy="1143000"/>
          </a:xfrm>
          <a:prstGeom prst="rect">
            <a:avLst/>
          </a:prstGeom>
          <a:solidFill>
            <a:srgbClr val="2F7D65"/>
          </a:solidFill>
          <a:ln w="12700">
            <a:solidFill>
              <a:srgbClr val="2F7D65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6373368" y="327355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Обеспечение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373368" y="370332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Залог, гарантия, поручительство, страхование — в зависимости от объекта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658368" y="452628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58368" y="4526280"/>
            <a:ext cx="73152" cy="1143000"/>
          </a:xfrm>
          <a:prstGeom prst="rect">
            <a:avLst/>
          </a:prstGeom>
          <a:solidFill>
            <a:srgbClr val="B7791F"/>
          </a:solidFill>
          <a:ln w="12700">
            <a:solidFill>
              <a:srgbClr val="B7791F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86968" y="469087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Расторжение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886968" y="512064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Существенные нарушения, последствия, возврат имущества или выкуп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6144768" y="4526280"/>
            <a:ext cx="539496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6144768" y="4526280"/>
            <a:ext cx="73152" cy="1143000"/>
          </a:xfrm>
          <a:prstGeom prst="rect">
            <a:avLst/>
          </a:prstGeom>
          <a:solidFill>
            <a:srgbClr val="B7791F"/>
          </a:solidFill>
          <a:ln w="12700">
            <a:solidFill>
              <a:srgbClr val="B7791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6373368" y="4690872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Доказательства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6373368" y="5120640"/>
            <a:ext cx="4983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Банковские документы, акты, чеки, журнал исполнения, уведомления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5</a:t>
            </a:fld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Механизмы защиты получателя ренты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Рента — не обычная рассрочка, а специальное обеспеченное обязательство</a:t>
            </a:r>
            <a:endParaRPr lang="en-US" sz="1150" dirty="0"/>
          </a:p>
        </p:txBody>
      </p:sp>
      <p:sp>
        <p:nvSpPr>
          <p:cNvPr id="4" name="Text 2"/>
          <p:cNvSpPr/>
          <p:nvPr/>
        </p:nvSpPr>
        <p:spPr>
          <a:xfrm>
            <a:off x="749808" y="1645920"/>
            <a:ext cx="21031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80" kern="0" dirty="0">
                <a:solidFill>
                  <a:srgbClr val="3B6EA8"/>
                </a:solidFill>
              </a:rPr>
              <a:t>ПРИ НЕДВИЖИМОСТИ</a:t>
            </a:r>
            <a:endParaRPr lang="en-US" sz="950" dirty="0"/>
          </a:p>
        </p:txBody>
      </p:sp>
      <p:sp>
        <p:nvSpPr>
          <p:cNvPr id="5" name="Text 3"/>
          <p:cNvSpPr/>
          <p:nvPr/>
        </p:nvSpPr>
        <p:spPr>
          <a:xfrm>
            <a:off x="749808" y="2011680"/>
            <a:ext cx="5029200" cy="2743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</a:rPr>
              <a:t>Нотариальное удостоверение сделки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</a:rPr>
              <a:t>Государственная регистрация перехода права собственности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</a:rPr>
              <a:t>Специальное обеспечение интересов получателя на переданном объекте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</a:rPr>
              <a:t>Контроль последующих распоряжений объектом с учетом обременения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6355080" y="1645920"/>
            <a:ext cx="38404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b="1" spc="80" kern="0" dirty="0">
                <a:solidFill>
                  <a:srgbClr val="2F7D65"/>
                </a:solidFill>
              </a:rPr>
              <a:t>ПРИ ДВИЖИМОМ ИМУЩЕСТВЕ / ДЕНЬГАХ</a:t>
            </a:r>
            <a:endParaRPr lang="en-US" sz="950" dirty="0"/>
          </a:p>
        </p:txBody>
      </p:sp>
      <p:sp>
        <p:nvSpPr>
          <p:cNvPr id="7" name="Text 5"/>
          <p:cNvSpPr/>
          <p:nvPr/>
        </p:nvSpPr>
        <p:spPr>
          <a:xfrm>
            <a:off x="6355080" y="2011680"/>
            <a:ext cx="4983480" cy="2743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</a:rPr>
              <a:t>Договорное обеспечение: залог, поручительство, независимая гарантия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</a:rPr>
              <a:t>Страхование отдельных рисков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</a:rPr>
              <a:t>Прямой банковский платежный контур</a:t>
            </a:r>
            <a:endParaRPr lang="en-US" sz="1200" dirty="0"/>
          </a:p>
          <a:p>
            <a:pPr marL="152400" indent="-152400">
              <a:buSzPct val="100000"/>
              <a:buChar char="•"/>
            </a:pPr>
            <a:r>
              <a:rPr lang="en-US" sz="1200" dirty="0">
                <a:solidFill>
                  <a:srgbClr val="1F2937"/>
                </a:solidFill>
              </a:rPr>
              <a:t>Уведомления об ухудшении обеспечения и право на досрочную защиту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1874520" y="5166360"/>
            <a:ext cx="8458200" cy="594360"/>
          </a:xfrm>
          <a:prstGeom prst="roundRect">
            <a:avLst/>
          </a:prstGeom>
          <a:solidFill>
            <a:srgbClr val="DDECF7"/>
          </a:solidFill>
          <a:ln w="12700">
            <a:solidFill>
              <a:srgbClr val="B9D0E3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2057400" y="5330952"/>
            <a:ext cx="8092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b="1" dirty="0">
                <a:solidFill>
                  <a:srgbClr val="23395B"/>
                </a:solidFill>
              </a:rPr>
              <a:t>Главный принцип: защита должна быть проверяемой и действовать не только “на бумаге”, но и в процессе исполнения.</a:t>
            </a:r>
            <a:endParaRPr lang="en-US" sz="12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6</a:t>
            </a:fld>
            <a:endParaRPr 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Ключевые риски сделки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Что чаще всего становится источником конфликтов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658368" y="1783080"/>
            <a:ext cx="3493008" cy="3566160"/>
          </a:xfrm>
          <a:prstGeom prst="roundRect">
            <a:avLst>
              <a:gd name="adj" fmla="val 2094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58368" y="1783080"/>
            <a:ext cx="73152" cy="3566160"/>
          </a:xfrm>
          <a:prstGeom prst="rect">
            <a:avLst/>
          </a:prstGeom>
          <a:solidFill>
            <a:srgbClr val="B84A4A"/>
          </a:solidFill>
          <a:ln w="12700">
            <a:solidFill>
              <a:srgbClr val="B84A4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86968" y="1947672"/>
            <a:ext cx="31272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Для получателя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886968" y="2377440"/>
            <a:ext cx="3081528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Неплатежи или неполное содержание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Утрата контроля над переданным активом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Сложность доказывания устных договоренностей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Давление при подписании или изменении условий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4352544" y="1783080"/>
            <a:ext cx="3493008" cy="3566160"/>
          </a:xfrm>
          <a:prstGeom prst="roundRect">
            <a:avLst>
              <a:gd name="adj" fmla="val 2094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352544" y="1783080"/>
            <a:ext cx="73152" cy="3566160"/>
          </a:xfrm>
          <a:prstGeom prst="rect">
            <a:avLst/>
          </a:prstGeom>
          <a:solidFill>
            <a:srgbClr val="B7791F"/>
          </a:solidFill>
          <a:ln w="12700">
            <a:solidFill>
              <a:srgbClr val="B7791F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581144" y="1947672"/>
            <a:ext cx="31272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Для плательщика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581144" y="2377440"/>
            <a:ext cx="3081528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Неопределенный срок обязательств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Рост стоимости содержания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Споры о качестве ухода или объеме услуг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Риск расторжения при существенном нарушении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8046720" y="1783080"/>
            <a:ext cx="3493008" cy="3566160"/>
          </a:xfrm>
          <a:prstGeom prst="roundRect">
            <a:avLst>
              <a:gd name="adj" fmla="val 2094"/>
            </a:avLst>
          </a:prstGeom>
          <a:solidFill>
            <a:srgbClr val="FFFFFF"/>
          </a:solidFill>
          <a:ln w="13970">
            <a:solidFill>
              <a:srgbClr val="D9E0E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046720" y="1783080"/>
            <a:ext cx="73152" cy="3566160"/>
          </a:xfrm>
          <a:prstGeom prst="rect">
            <a:avLst/>
          </a:prstGeom>
          <a:solidFill>
            <a:srgbClr val="2F7D65"/>
          </a:solidFill>
          <a:ln w="12700">
            <a:solidFill>
              <a:srgbClr val="2F7D65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275320" y="1947672"/>
            <a:ext cx="3127248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1F2937"/>
                </a:solidFill>
              </a:rPr>
              <a:t>Как снижать риск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8275320" y="2377440"/>
            <a:ext cx="3081528" cy="2788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Детализировать обязанности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Делать безналичные расчеты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Подписывать акты исполнения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5F6B7A"/>
                </a:solidFill>
              </a:rPr>
              <a:t>• Использовать страхование и цифровой журнал событий</a:t>
            </a:r>
            <a:endParaRPr lang="en-US" sz="10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7</a:t>
            </a:fld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Пожизненное содержание: что нужно расписать особенно подробно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Чем больше натуральных обязанностей — тем важнее измеримость исполнения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777240" y="1828800"/>
            <a:ext cx="2331720" cy="914400"/>
          </a:xfrm>
          <a:prstGeom prst="roundRect">
            <a:avLst/>
          </a:prstGeom>
          <a:solidFill>
            <a:srgbClr val="EEF4FA"/>
          </a:solidFill>
          <a:ln w="12700">
            <a:solidFill>
              <a:srgbClr val="C7D8E8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039112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</a:rPr>
              <a:t>Жилье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3520440" y="1828800"/>
            <a:ext cx="2331720" cy="914400"/>
          </a:xfrm>
          <a:prstGeom prst="roundRect">
            <a:avLst/>
          </a:prstGeom>
          <a:solidFill>
            <a:srgbClr val="F2F7F3"/>
          </a:solidFill>
          <a:ln w="12700">
            <a:solidFill>
              <a:srgbClr val="CBDDC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3657600" y="2039112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</a:rPr>
              <a:t>Питание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263640" y="1828800"/>
            <a:ext cx="2331720" cy="914400"/>
          </a:xfrm>
          <a:prstGeom prst="roundRect">
            <a:avLst/>
          </a:prstGeom>
          <a:solidFill>
            <a:srgbClr val="EEF4FA"/>
          </a:solidFill>
          <a:ln w="12700">
            <a:solidFill>
              <a:srgbClr val="C7D8E8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6400800" y="2039112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</a:rPr>
              <a:t>Уход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006840" y="1828800"/>
            <a:ext cx="2331720" cy="914400"/>
          </a:xfrm>
          <a:prstGeom prst="roundRect">
            <a:avLst/>
          </a:prstGeom>
          <a:solidFill>
            <a:srgbClr val="F2F7F3"/>
          </a:solidFill>
          <a:ln w="12700">
            <a:solidFill>
              <a:srgbClr val="CBDDC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9144000" y="2039112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</a:rPr>
              <a:t>Медицина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777240" y="3246120"/>
            <a:ext cx="2331720" cy="914400"/>
          </a:xfrm>
          <a:prstGeom prst="roundRect">
            <a:avLst/>
          </a:prstGeom>
          <a:solidFill>
            <a:srgbClr val="EEF4FA"/>
          </a:solidFill>
          <a:ln w="12700">
            <a:solidFill>
              <a:srgbClr val="C7D8E8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14400" y="3456432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</a:rPr>
              <a:t>Коммунальные расходы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3520440" y="3246120"/>
            <a:ext cx="2331720" cy="914400"/>
          </a:xfrm>
          <a:prstGeom prst="roundRect">
            <a:avLst/>
          </a:prstGeom>
          <a:solidFill>
            <a:srgbClr val="F2F7F3"/>
          </a:solidFill>
          <a:ln w="12700">
            <a:solidFill>
              <a:srgbClr val="CBDDCF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3657600" y="3456432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</a:rPr>
              <a:t>Ремонт</a:t>
            </a:r>
            <a:endParaRPr lang="en-US" sz="1300" dirty="0"/>
          </a:p>
        </p:txBody>
      </p:sp>
      <p:sp>
        <p:nvSpPr>
          <p:cNvPr id="16" name="Shape 14"/>
          <p:cNvSpPr/>
          <p:nvPr/>
        </p:nvSpPr>
        <p:spPr>
          <a:xfrm>
            <a:off x="6263640" y="3246120"/>
            <a:ext cx="2331720" cy="914400"/>
          </a:xfrm>
          <a:prstGeom prst="roundRect">
            <a:avLst/>
          </a:prstGeom>
          <a:solidFill>
            <a:srgbClr val="EEF4FA"/>
          </a:solidFill>
          <a:ln w="12700">
            <a:solidFill>
              <a:srgbClr val="C7D8E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6400800" y="3456432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</a:rPr>
              <a:t>Сопровождение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9006840" y="3246120"/>
            <a:ext cx="2331720" cy="914400"/>
          </a:xfrm>
          <a:prstGeom prst="roundRect">
            <a:avLst/>
          </a:prstGeom>
          <a:solidFill>
            <a:srgbClr val="F2F7F3"/>
          </a:solidFill>
          <a:ln w="12700">
            <a:solidFill>
              <a:srgbClr val="CBDDCF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9144000" y="3456432"/>
            <a:ext cx="2057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F2937"/>
                </a:solidFill>
              </a:rPr>
              <a:t>Ритуальные услуги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914400" y="4983480"/>
            <a:ext cx="10332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23395B"/>
                </a:solidFill>
              </a:rPr>
              <a:t>Рекомендуется приложить к договору “Регламент содержания”: частота, стоимость, пределы расходов, способ подтверждения, экстренные ситуации.</a:t>
            </a:r>
            <a:endParaRPr lang="en-US" sz="14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8</a:t>
            </a:fld>
            <a:endParaRPr 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21792" y="658368"/>
            <a:ext cx="10789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1F2937"/>
                </a:solidFill>
              </a:rPr>
              <a:t>Цифровой контур исполнения</a:t>
            </a:r>
            <a:endParaRPr lang="en-US" sz="2400" dirty="0"/>
          </a:p>
        </p:txBody>
      </p:sp>
      <p:sp>
        <p:nvSpPr>
          <p:cNvPr id="3" name="Text 1"/>
          <p:cNvSpPr/>
          <p:nvPr/>
        </p:nvSpPr>
        <p:spPr>
          <a:xfrm>
            <a:off x="640080" y="1234440"/>
            <a:ext cx="10607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F6B7A"/>
                </a:solidFill>
              </a:rPr>
              <a:t>Не заменяет нотариат и ЕГРН, но делает исполнение прозрачнее</a:t>
            </a:r>
            <a:endParaRPr lang="en-US" sz="1150" dirty="0"/>
          </a:p>
        </p:txBody>
      </p:sp>
      <p:sp>
        <p:nvSpPr>
          <p:cNvPr id="4" name="Shape 2"/>
          <p:cNvSpPr/>
          <p:nvPr/>
        </p:nvSpPr>
        <p:spPr>
          <a:xfrm>
            <a:off x="960120" y="1737360"/>
            <a:ext cx="2148840" cy="438912"/>
          </a:xfrm>
          <a:prstGeom prst="roundRect">
            <a:avLst/>
          </a:prstGeom>
          <a:solidFill>
            <a:srgbClr val="EAF1F8"/>
          </a:solidFill>
          <a:ln w="12700">
            <a:solidFill>
              <a:srgbClr val="BDD0E2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78992" y="184708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2937"/>
                </a:solidFill>
              </a:rPr>
              <a:t>Договор</a:t>
            </a:r>
            <a:endParaRPr lang="en-US" sz="1150" dirty="0"/>
          </a:p>
        </p:txBody>
      </p:sp>
      <p:sp>
        <p:nvSpPr>
          <p:cNvPr id="6" name="Text 4"/>
          <p:cNvSpPr/>
          <p:nvPr/>
        </p:nvSpPr>
        <p:spPr>
          <a:xfrm>
            <a:off x="1965960" y="1847088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F6B7A"/>
                </a:solidFill>
              </a:rPr>
              <a:t>PDF/скан + реквизиты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91840" y="1801368"/>
            <a:ext cx="365760" cy="292608"/>
          </a:xfrm>
          <a:prstGeom prst="chevron">
            <a:avLst/>
          </a:prstGeom>
          <a:solidFill>
            <a:srgbClr val="D9E0EA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960120" y="2395728"/>
            <a:ext cx="2148840" cy="438912"/>
          </a:xfrm>
          <a:prstGeom prst="roundRect">
            <a:avLst/>
          </a:prstGeom>
          <a:solidFill>
            <a:srgbClr val="EAF1F8"/>
          </a:solidFill>
          <a:ln w="12700">
            <a:solidFill>
              <a:srgbClr val="BDD0E2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1078992" y="2505456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2937"/>
                </a:solidFill>
              </a:rPr>
              <a:t>Платежи</a:t>
            </a:r>
            <a:endParaRPr lang="en-US" sz="1150" dirty="0"/>
          </a:p>
        </p:txBody>
      </p:sp>
      <p:sp>
        <p:nvSpPr>
          <p:cNvPr id="10" name="Text 8"/>
          <p:cNvSpPr/>
          <p:nvPr/>
        </p:nvSpPr>
        <p:spPr>
          <a:xfrm>
            <a:off x="1965960" y="2505456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F6B7A"/>
                </a:solidFill>
              </a:rPr>
              <a:t>Банк / цифровой рубль</a:t>
            </a:r>
            <a:endParaRPr lang="en-US" sz="950" dirty="0"/>
          </a:p>
        </p:txBody>
      </p:sp>
      <p:sp>
        <p:nvSpPr>
          <p:cNvPr id="11" name="Shape 9"/>
          <p:cNvSpPr/>
          <p:nvPr/>
        </p:nvSpPr>
        <p:spPr>
          <a:xfrm>
            <a:off x="3291840" y="2459736"/>
            <a:ext cx="365760" cy="292608"/>
          </a:xfrm>
          <a:prstGeom prst="chevron">
            <a:avLst/>
          </a:prstGeom>
          <a:solidFill>
            <a:srgbClr val="D9E0EA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960120" y="3054096"/>
            <a:ext cx="2148840" cy="438912"/>
          </a:xfrm>
          <a:prstGeom prst="roundRect">
            <a:avLst/>
          </a:prstGeom>
          <a:solidFill>
            <a:srgbClr val="EAF1F8"/>
          </a:solidFill>
          <a:ln w="12700">
            <a:solidFill>
              <a:srgbClr val="BDD0E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78992" y="3163824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2937"/>
                </a:solidFill>
              </a:rPr>
              <a:t>Услуги</a:t>
            </a:r>
            <a:endParaRPr lang="en-US" sz="1150" dirty="0"/>
          </a:p>
        </p:txBody>
      </p:sp>
      <p:sp>
        <p:nvSpPr>
          <p:cNvPr id="14" name="Text 12"/>
          <p:cNvSpPr/>
          <p:nvPr/>
        </p:nvSpPr>
        <p:spPr>
          <a:xfrm>
            <a:off x="1965960" y="3163824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F6B7A"/>
                </a:solidFill>
              </a:rPr>
              <a:t>Акты + чеки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3291840" y="3118104"/>
            <a:ext cx="365760" cy="292608"/>
          </a:xfrm>
          <a:prstGeom prst="chevron">
            <a:avLst/>
          </a:prstGeom>
          <a:solidFill>
            <a:srgbClr val="D9E0EA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960120" y="3712464"/>
            <a:ext cx="2148840" cy="438912"/>
          </a:xfrm>
          <a:prstGeom prst="roundRect">
            <a:avLst/>
          </a:prstGeom>
          <a:solidFill>
            <a:srgbClr val="EDF5F1"/>
          </a:solidFill>
          <a:ln w="12700">
            <a:solidFill>
              <a:srgbClr val="C4D9CF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1078992" y="3822192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2937"/>
                </a:solidFill>
              </a:rPr>
              <a:t>События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1965960" y="3822192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F6B7A"/>
                </a:solidFill>
              </a:rPr>
              <a:t>Уведомления и изменения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291840" y="3776472"/>
            <a:ext cx="365760" cy="292608"/>
          </a:xfrm>
          <a:prstGeom prst="chevron">
            <a:avLst/>
          </a:prstGeom>
          <a:solidFill>
            <a:srgbClr val="D9E0EA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960120" y="4370832"/>
            <a:ext cx="2148840" cy="438912"/>
          </a:xfrm>
          <a:prstGeom prst="roundRect">
            <a:avLst/>
          </a:prstGeom>
          <a:solidFill>
            <a:srgbClr val="EDF5F1"/>
          </a:solidFill>
          <a:ln w="12700">
            <a:solidFill>
              <a:srgbClr val="C4D9C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78992" y="4480560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2937"/>
                </a:solidFill>
              </a:rPr>
              <a:t>Контроль</a:t>
            </a:r>
            <a:endParaRPr lang="en-US" sz="1150" dirty="0"/>
          </a:p>
        </p:txBody>
      </p:sp>
      <p:sp>
        <p:nvSpPr>
          <p:cNvPr id="22" name="Text 20"/>
          <p:cNvSpPr/>
          <p:nvPr/>
        </p:nvSpPr>
        <p:spPr>
          <a:xfrm>
            <a:off x="1965960" y="4480560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F6B7A"/>
                </a:solidFill>
              </a:rPr>
              <a:t>Просрочки и индексация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3291840" y="4434840"/>
            <a:ext cx="365760" cy="292608"/>
          </a:xfrm>
          <a:prstGeom prst="chevron">
            <a:avLst/>
          </a:prstGeom>
          <a:solidFill>
            <a:srgbClr val="D9E0EA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24" name="Shape 22"/>
          <p:cNvSpPr/>
          <p:nvPr/>
        </p:nvSpPr>
        <p:spPr>
          <a:xfrm>
            <a:off x="960120" y="5029200"/>
            <a:ext cx="2148840" cy="438912"/>
          </a:xfrm>
          <a:prstGeom prst="roundRect">
            <a:avLst/>
          </a:prstGeom>
          <a:solidFill>
            <a:srgbClr val="EDF5F1"/>
          </a:solidFill>
          <a:ln w="12700">
            <a:solidFill>
              <a:srgbClr val="C4D9CF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078992" y="5138928"/>
            <a:ext cx="100584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1F2937"/>
                </a:solidFill>
              </a:rPr>
              <a:t>Архив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1965960" y="5138928"/>
            <a:ext cx="96012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50" dirty="0">
                <a:solidFill>
                  <a:srgbClr val="5F6B7A"/>
                </a:solidFill>
              </a:rPr>
              <a:t>Хронология исполнения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3886200" y="1664208"/>
            <a:ext cx="7132320" cy="39776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9E0EA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4206240" y="1965960"/>
            <a:ext cx="3017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3395B"/>
                </a:solidFill>
              </a:rPr>
              <a:t>Цифровой паспорт договора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4224528" y="2514600"/>
            <a:ext cx="6309360" cy="2560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/>
          <a:lstStyle/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</a:rPr>
              <a:t>Уникальный ID сделки и объекта</a:t>
            </a:r>
            <a:endParaRPr lang="en-US" sz="1150" dirty="0"/>
          </a:p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</a:rPr>
              <a:t>Сведения о сторонах и полномочиях</a:t>
            </a:r>
            <a:endParaRPr lang="en-US" sz="1150" dirty="0"/>
          </a:p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</a:rPr>
              <a:t>График выплат / обязанностей</a:t>
            </a:r>
            <a:endParaRPr lang="en-US" sz="1150" dirty="0"/>
          </a:p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</a:rPr>
              <a:t>Автоматические напоминания и фиксация просрочки</a:t>
            </a:r>
            <a:endParaRPr lang="en-US" sz="1150" dirty="0"/>
          </a:p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</a:rPr>
              <a:t>Хэш/версионность документов и приложений</a:t>
            </a:r>
            <a:endParaRPr lang="en-US" sz="1150" dirty="0"/>
          </a:p>
          <a:p>
            <a:pPr marL="152400" indent="-152400">
              <a:buSzPct val="100000"/>
              <a:buChar char="•"/>
            </a:pPr>
            <a:r>
              <a:rPr lang="en-US" sz="1150" dirty="0">
                <a:solidFill>
                  <a:srgbClr val="1F2937"/>
                </a:solidFill>
              </a:rPr>
              <a:t>Отдельный журнал согласований и изменений</a:t>
            </a:r>
            <a:endParaRPr lang="en-US" sz="115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1247120" y="6473952"/>
            <a:ext cx="320040" cy="18288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800">
                <a:solidFill>
                  <a:srgbClr val="7B8494"/>
                </a:solidFill>
              </a:defRPr>
            </a:lvl1pPr>
          </a:lstStyle>
          <a:p>
            <a:pPr algn="r"/>
            <a:fld id="{F7021451-1387-4CA6-816F-3879F97B5CBC}" type="slidenum">
              <a:rPr b="0" lang="en-US"/>
              <a:t>9</a:t>
            </a:fld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OpenAI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Договор ренты — правовая модель и PPA Rent Framework</dc:title>
  <dc:subject>Договор ренты</dc:subject>
  <dc:creator>OpenAI</dc:creator>
  <cp:lastModifiedBy>OpenAI</cp:lastModifiedBy>
  <cp:revision>1</cp:revision>
  <dcterms:created xsi:type="dcterms:W3CDTF">2026-08-22T13:37:33Z</dcterms:created>
  <dcterms:modified xsi:type="dcterms:W3CDTF">2026-08-22T13:37:33Z</dcterms:modified>
</cp:coreProperties>
</file>