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0b0dc7c8246485e" /><Relationship Type="http://schemas.openxmlformats.org/officeDocument/2006/relationships/extended-properties" Target="/docProps/app.xml" Id="R04768eed7cce4d41" /><Relationship Type="http://schemas.openxmlformats.org/officeDocument/2006/relationships/officeDocument" Target="/ppt/presentation.xml" Id="Rfd96217f1a1245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be93c2774e4478"/>
  </p:sldMasterIdLst>
  <p:notesMasterIdLst>
    <p:notesMasterId xmlns:r="http://schemas.openxmlformats.org/officeDocument/2006/relationships" r:id="R316ae4e6782c4b65"/>
  </p:notesMasterIdLst>
  <p:sldIdLst>
    <p:sldId xmlns:r="http://schemas.openxmlformats.org/officeDocument/2006/relationships" id="256" r:id="Rdb7ddb9dc7024314"/>
    <p:sldId xmlns:r="http://schemas.openxmlformats.org/officeDocument/2006/relationships" id="257" r:id="R047bafdac2be41d2"/>
    <p:sldId xmlns:r="http://schemas.openxmlformats.org/officeDocument/2006/relationships" id="258" r:id="Rba01893f4cb64ead"/>
    <p:sldId xmlns:r="http://schemas.openxmlformats.org/officeDocument/2006/relationships" id="259" r:id="Rbe24fca6ae474ab1"/>
    <p:sldId xmlns:r="http://schemas.openxmlformats.org/officeDocument/2006/relationships" id="260" r:id="R5687313953e24ffb"/>
    <p:sldId xmlns:r="http://schemas.openxmlformats.org/officeDocument/2006/relationships" id="261" r:id="Radd34e3e16d74e5b"/>
    <p:sldId xmlns:r="http://schemas.openxmlformats.org/officeDocument/2006/relationships" id="262" r:id="R90d20bd1ed2949a4"/>
    <p:sldId xmlns:r="http://schemas.openxmlformats.org/officeDocument/2006/relationships" id="263" r:id="R49dd7a18a16f46e3"/>
    <p:sldId xmlns:r="http://schemas.openxmlformats.org/officeDocument/2006/relationships" id="264" r:id="Rbd6a254cd34c4877"/>
    <p:sldId xmlns:r="http://schemas.openxmlformats.org/officeDocument/2006/relationships" id="265" r:id="R1498b746350947ea"/>
    <p:sldId xmlns:r="http://schemas.openxmlformats.org/officeDocument/2006/relationships" id="266" r:id="R1bb32dec973b4af8"/>
    <p:sldId xmlns:r="http://schemas.openxmlformats.org/officeDocument/2006/relationships" id="267" r:id="R6a643b7bf16345ed"/>
    <p:sldId xmlns:r="http://schemas.openxmlformats.org/officeDocument/2006/relationships" id="268" r:id="Rfc9027fb69914226"/>
    <p:sldId xmlns:r="http://schemas.openxmlformats.org/officeDocument/2006/relationships" id="269" r:id="Rc258c9ac336d4432"/>
    <p:sldId xmlns:r="http://schemas.openxmlformats.org/officeDocument/2006/relationships" id="270" r:id="R7526fa49bc494abf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950df8cf25840d3" /><Relationship Type="http://schemas.openxmlformats.org/officeDocument/2006/relationships/slideMaster" Target="/ppt/slideMasters/slideMaster1.xml" Id="R41be93c2774e4478" /><Relationship Type="http://schemas.openxmlformats.org/officeDocument/2006/relationships/notesMaster" Target="/ppt/notesMasters/notesMaster1.xml" Id="R316ae4e6782c4b65" /><Relationship Type="http://schemas.openxmlformats.org/officeDocument/2006/relationships/presProps" Target="/ppt/presProps.xml" Id="R3ce45034ef2f41c4" /><Relationship Type="http://schemas.openxmlformats.org/officeDocument/2006/relationships/tableStyles" Target="/ppt/tableStyles.xml" Id="Rb13e775f8f2144d2" /><Relationship Type="http://schemas.openxmlformats.org/officeDocument/2006/relationships/slide" Target="/ppt/slides/slide1.xml" Id="Rdb7ddb9dc7024314" /><Relationship Type="http://schemas.openxmlformats.org/officeDocument/2006/relationships/slide" Target="/ppt/slides/slide2.xml" Id="R047bafdac2be41d2" /><Relationship Type="http://schemas.openxmlformats.org/officeDocument/2006/relationships/slide" Target="/ppt/slides/slide3.xml" Id="Rba01893f4cb64ead" /><Relationship Type="http://schemas.openxmlformats.org/officeDocument/2006/relationships/slide" Target="/ppt/slides/slide4.xml" Id="Rbe24fca6ae474ab1" /><Relationship Type="http://schemas.openxmlformats.org/officeDocument/2006/relationships/slide" Target="/ppt/slides/slide5.xml" Id="R5687313953e24ffb" /><Relationship Type="http://schemas.openxmlformats.org/officeDocument/2006/relationships/slide" Target="/ppt/slides/slide6.xml" Id="Radd34e3e16d74e5b" /><Relationship Type="http://schemas.openxmlformats.org/officeDocument/2006/relationships/slide" Target="/ppt/slides/slide7.xml" Id="R90d20bd1ed2949a4" /><Relationship Type="http://schemas.openxmlformats.org/officeDocument/2006/relationships/slide" Target="/ppt/slides/slide8.xml" Id="R49dd7a18a16f46e3" /><Relationship Type="http://schemas.openxmlformats.org/officeDocument/2006/relationships/slide" Target="/ppt/slides/slide9.xml" Id="Rbd6a254cd34c4877" /><Relationship Type="http://schemas.openxmlformats.org/officeDocument/2006/relationships/slide" Target="/ppt/slides/slide10.xml" Id="R1498b746350947ea" /><Relationship Type="http://schemas.openxmlformats.org/officeDocument/2006/relationships/slide" Target="/ppt/slides/slide11.xml" Id="R1bb32dec973b4af8" /><Relationship Type="http://schemas.openxmlformats.org/officeDocument/2006/relationships/slide" Target="/ppt/slides/slide12.xml" Id="R6a643b7bf16345ed" /><Relationship Type="http://schemas.openxmlformats.org/officeDocument/2006/relationships/slide" Target="/ppt/slides/slide13.xml" Id="Rfc9027fb69914226" /><Relationship Type="http://schemas.openxmlformats.org/officeDocument/2006/relationships/slide" Target="/ppt/slides/slide14.xml" Id="Rc258c9ac336d4432" /><Relationship Type="http://schemas.openxmlformats.org/officeDocument/2006/relationships/slide" Target="/ppt/slides/slide15.xml" Id="R7526fa49bc494ab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224e9b5f54144d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69212ee7b0e4422" /><Relationship Type="http://schemas.openxmlformats.org/officeDocument/2006/relationships/notesMaster" Target="/ppt/notesMasters/notesMaster1.xml" Id="Rdc64a6d506b24cf9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3552630329024e27" /><Relationship Type="http://schemas.openxmlformats.org/officeDocument/2006/relationships/notesMaster" Target="/ppt/notesMasters/notesMaster1.xml" Id="R76eac48c29e34584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0b57e4fc043e4100" /><Relationship Type="http://schemas.openxmlformats.org/officeDocument/2006/relationships/notesMaster" Target="/ppt/notesMasters/notesMaster1.xml" Id="R09d0957f48fd4272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80cdee596e90459f" /><Relationship Type="http://schemas.openxmlformats.org/officeDocument/2006/relationships/notesMaster" Target="/ppt/notesMasters/notesMaster1.xml" Id="Rf021f30c278742bc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5168ee899281453e" /><Relationship Type="http://schemas.openxmlformats.org/officeDocument/2006/relationships/notesMaster" Target="/ppt/notesMasters/notesMaster1.xml" Id="R2225398d09134646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fc9f06bc76a04488" /><Relationship Type="http://schemas.openxmlformats.org/officeDocument/2006/relationships/notesMaster" Target="/ppt/notesMasters/notesMaster1.xml" Id="Rb8cde00d64724555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c6c666c19e2649cd" /><Relationship Type="http://schemas.openxmlformats.org/officeDocument/2006/relationships/notesMaster" Target="/ppt/notesMasters/notesMaster1.xml" Id="Ra3ee7e770707439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e8c6e6eb9334951" /><Relationship Type="http://schemas.openxmlformats.org/officeDocument/2006/relationships/notesMaster" Target="/ppt/notesMasters/notesMaster1.xml" Id="Rb9273cecd97d429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f7273b364308456c" /><Relationship Type="http://schemas.openxmlformats.org/officeDocument/2006/relationships/notesMaster" Target="/ppt/notesMasters/notesMaster1.xml" Id="Rfcbe6ef249b1459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41e78d2ea604d55" /><Relationship Type="http://schemas.openxmlformats.org/officeDocument/2006/relationships/notesMaster" Target="/ppt/notesMasters/notesMaster1.xml" Id="R03b30a8e6f5c4bb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de15fbf413a4723" /><Relationship Type="http://schemas.openxmlformats.org/officeDocument/2006/relationships/notesMaster" Target="/ppt/notesMasters/notesMaster1.xml" Id="Rd26b941a364442f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fa5339ec4a44cc0" /><Relationship Type="http://schemas.openxmlformats.org/officeDocument/2006/relationships/notesMaster" Target="/ppt/notesMasters/notesMaster1.xml" Id="R8890ffdfe9d9413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e48df68150c4535" /><Relationship Type="http://schemas.openxmlformats.org/officeDocument/2006/relationships/notesMaster" Target="/ppt/notesMasters/notesMaster1.xml" Id="R576ef90620ed47e9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0fc0fe79e8a04040" /><Relationship Type="http://schemas.openxmlformats.org/officeDocument/2006/relationships/notesMaster" Target="/ppt/notesMasters/notesMaster1.xml" Id="R89503cbd57c34e6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cad9c4a95cb64e88" /><Relationship Type="http://schemas.openxmlformats.org/officeDocument/2006/relationships/notesMaster" Target="/ppt/notesMasters/notesMaster1.xml" Id="R7cba8c943de6433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Открывающий тезис: речь идет о проектно-учетном слое, который связывает состояние биосферы, законные денежные потоки, решения и доказательства. Он не заменяет действующие институты.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WMO, State of the Global Climate 2025 — https://wmo.int/publication-series/state-of-global-climate/state-of-global-climate-2025</a:t>
            </a:r>
          </a:p>
          <a:p xmlns:a="http://schemas.openxmlformats.org/drawingml/2006/main">
            <a:r>
              <a:t>- Project-bound AI-generated hero image supplied for this deck; no external URL.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Подчеркните разрыв между модельным советом и полномочием. Никакая оценка риска сама по себе не является платежной инструкцией или юридическим решением.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WMO, Early Warnings for All — https://wmo.int/activities/early-warnings-all/wmo-and-early-warnings-all-initiative</a:t>
            </a:r>
          </a:p>
          <a:p xmlns:a="http://schemas.openxmlformats.org/drawingml/2006/main">
            <a:r>
              <a:t>- GEO, GEOSS — https://www.earthobservations.org/geoss.php</a:t>
            </a:r>
          </a:p>
          <a:p xmlns:a="http://schemas.openxmlformats.org/drawingml/2006/main">
            <a:r>
              <a:t>- W3C PROV-O — https://www.w3.org/TR/prov-o/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Архив — распределенный контур: оригиналы остаются у законных хранителей, а общий слой связывает идентификаторы, метаданные, версии, режимы доступа и исследовательское повторное использование.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ISO 14721:2025, OAIS reference model — https://www.iso.org/standard/87471.html</a:t>
            </a:r>
          </a:p>
          <a:p xmlns:a="http://schemas.openxmlformats.org/drawingml/2006/main">
            <a:r>
              <a:t>- Library of Congress, PREMIS — https://www.loc.gov/standards/premis/</a:t>
            </a:r>
          </a:p>
          <a:p xmlns:a="http://schemas.openxmlformats.org/drawingml/2006/main">
            <a:r>
              <a:t>- W3C PROV-O — https://www.w3.org/TR/prov-o/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Разделение обязанностей — главный контроль пилота. Независимость валидатора и неизменяемость следа решений проверяются до перехода к реальным контрактным событиям.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ISO/IEC 17029:2019 — https://www.iso.org/standard/29352.html</a:t>
            </a:r>
          </a:p>
          <a:p xmlns:a="http://schemas.openxmlformats.org/drawingml/2006/main">
            <a:r>
              <a:t>- Library of Congress, PREMIS — https://www.loc.gov/standards/premis/</a:t>
            </a:r>
          </a:p>
          <a:p xmlns:a="http://schemas.openxmlformats.org/drawingml/2006/main">
            <a:r>
              <a:t>- BIS, Annual Economic Report 2026 — https://www.bis.org/publ/arpdf/ar2026e3.htm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Каждая фаза завершается наблюдаемым результатом. Ключевой критерий — способность объяснить, кто, на каком основании и по каким данным принял решение.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WMO, Early Warnings for All — https://wmo.int/activities/early-warnings-all/wmo-and-early-warnings-all-initiative</a:t>
            </a:r>
          </a:p>
          <a:p xmlns:a="http://schemas.openxmlformats.org/drawingml/2006/main">
            <a:r>
              <a:t>- ISO/IEC 17029:2019 — https://www.iso.org/standard/29352.html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Территориальный пилот условен. Его состав, методы и объем работ не утверждаются заранее и должны быть обоснованы данными, правовыми маршрутами и операционной готовностью.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UN SEEA Ecosystem Accounting — https://seea.un.org/en/methodology/ecosystem-accounting</a:t>
            </a:r>
          </a:p>
          <a:p xmlns:a="http://schemas.openxmlformats.org/drawingml/2006/main">
            <a:r>
              <a:t>- WHO, One Health — https://www.who.int/news-room/fact-sheets/detail/one-health</a:t>
            </a:r>
          </a:p>
          <a:p xmlns:a="http://schemas.openxmlformats.org/drawingml/2006/main">
            <a:r>
              <a:t>- GEO, Ecosystems, biodiversity and carbon management — https://earthobservations.org/our-work/solutions/ecosystems-biodiversity-and-carbon-management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Закройте презентацию конкретным решением: только 90-дневная проверка. Переход к пилоту происходит отдельно и только при доказанном GO.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BIS, Annual Economic Report 2026 — https://www.bis.org/publ/arpdf/ar2026e3.htm</a:t>
            </a:r>
          </a:p>
          <a:p xmlns:a="http://schemas.openxmlformats.org/drawingml/2006/main">
            <a:r>
              <a:t>- NGFS, 2026 Nature Package — https://www.ngfs.net/en/publications-and-statistics/publications/ngfs-2026-nature-package</a:t>
            </a:r>
          </a:p>
          <a:p xmlns:a="http://schemas.openxmlformats.org/drawingml/2006/main">
            <a:r>
              <a:t>- ISO/IEC 17029:2019 — https://www.iso.org/standard/29352.html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Попросите утвердить только ограниченную проверку. Ее результатом должен стать доказательный пакет, а не обещание масштабирования.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WMO, Early Warnings for All — https://wmo.int/activities/early-warnings-all/wmo-and-early-warnings-all-initiative</a:t>
            </a:r>
          </a:p>
          <a:p xmlns:a="http://schemas.openxmlformats.org/drawingml/2006/main">
            <a:r>
              <a:t>- ISO/IEC 17029:2019, principles for validation and verification — https://www.iso.org/standard/29352.html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Зафиксируйте границы до обсуждения технологий. Совместимость означает связь по идентификаторам и доказательствам, а не передачу суверенных полномочий.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BIS, Annual Economic Report 2026, chapter on trust and tokenisation — https://www.bis.org/publ/arpdf/ar2026e3.htm</a:t>
            </a:r>
          </a:p>
          <a:p xmlns:a="http://schemas.openxmlformats.org/drawingml/2006/main">
            <a:r>
              <a:t>- UN SEEA Ecosystem Accounting — https://seea.un.org/en/methodology/ecosystem-accounting</a:t>
            </a:r>
          </a:p>
          <a:p xmlns:a="http://schemas.openxmlformats.org/drawingml/2006/main">
            <a:r>
              <a:t>- TNFD Recommendations — https://tnfd.global/recommendations/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Проблема не в отсутствии данных или денег как таковых, а в разрывах между ними. Система соединяет независимые источники, не превращая их в один централизованный реестр.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GEO, Global Earth Observation System of Systems — https://www.earthobservations.org/geoss.php</a:t>
            </a:r>
          </a:p>
          <a:p xmlns:a="http://schemas.openxmlformats.org/drawingml/2006/main">
            <a:r>
              <a:t>- WMO, Early Warnings for All — https://wmo.int/activities/early-warnings-all/wmo-and-early-warnings-all-initiative</a:t>
            </a:r>
          </a:p>
          <a:p xmlns:a="http://schemas.openxmlformats.org/drawingml/2006/main">
            <a:r>
              <a:t>- UN SEEA Ecosystem Accounting — https://seea.un.org/en/methodology/ecosystem-accounting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Пройдите контуры слева направо. ECO-PPA — не исполнитель; СПЕЦЗАЩИТА — исполнительный кооперативный контур; Архив обеспечивает память и происхождение доказательств.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GEO, GEOSS as a coordinated system of systems — https://www.earthobservations.org/geoss.php</a:t>
            </a:r>
          </a:p>
          <a:p xmlns:a="http://schemas.openxmlformats.org/drawingml/2006/main">
            <a:r>
              <a:t>- TNFD Recommendations — https://tnfd.global/recommendations/</a:t>
            </a:r>
          </a:p>
          <a:p xmlns:a="http://schemas.openxmlformats.org/drawingml/2006/main">
            <a:r>
              <a:t>- W3C PROV-O — https://www.w3.org/TR/prov-o/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Модель рассматривает биоценоз как природную, социальную, инфраструктурную и производственную систему. Набор показателей калибруется по территории и риску.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WHO, One Health — https://www.who.int/news-room/fact-sheets/detail/one-health</a:t>
            </a:r>
          </a:p>
          <a:p xmlns:a="http://schemas.openxmlformats.org/drawingml/2006/main">
            <a:r>
              <a:t>- GEO, Ecosystems, biodiversity and carbon management — https://earthobservations.org/our-work/solutions/ecosystems-biodiversity-and-carbon-management</a:t>
            </a:r>
          </a:p>
          <a:p xmlns:a="http://schemas.openxmlformats.org/drawingml/2006/main">
            <a:r>
              <a:t>- UN SEEA Ecosystem Accounting — https://seea.un.org/en/methodology/ecosystem-accounting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Покажите формулу как минимальную структуру исполнимого проекта. Она не создает деньги и не назначает исполнителя автоматически.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UN SEEA Ecosystem Accounting — https://seea.un.org/en/methodology/ecosystem-accounting</a:t>
            </a:r>
          </a:p>
          <a:p xmlns:a="http://schemas.openxmlformats.org/drawingml/2006/main">
            <a:r>
              <a:t>- TNFD Recommendations — https://tnfd.global/recommendations/</a:t>
            </a:r>
          </a:p>
          <a:p xmlns:a="http://schemas.openxmlformats.org/drawingml/2006/main">
            <a:r>
              <a:t>- CBD, Kunming–Montreal GBF Target 19 — https://www.cbd.int/gbf/targets/19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У каждого реестра свой юридический и операционный владелец. Общий ключ позволяет собрать доказательный пакет без централизации всех записей.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UN SEEA Ecosystem Accounting — https://seea.un.org/en/methodology/ecosystem-accounting</a:t>
            </a:r>
          </a:p>
          <a:p xmlns:a="http://schemas.openxmlformats.org/drawingml/2006/main">
            <a:r>
              <a:t>- BIS, Annual Economic Report 2026 — https://www.bis.org/publ/arpdf/ar2026e3.htm</a:t>
            </a:r>
          </a:p>
          <a:p xmlns:a="http://schemas.openxmlformats.org/drawingml/2006/main">
            <a:r>
              <a:t>- W3C PROV-O — https://www.w3.org/TR/prov-o/</a:t>
            </a:r>
          </a:p>
          <a:p xmlns:a="http://schemas.openxmlformats.org/drawingml/2006/main">
            <a:r>
              <a:t>- Library of Congress, PREMIS — https://www.loc.gov/standards/premis/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Гейт меняет статус договора, а не самовольно перемещает деньги. Фактический платеж остается в действующей платежной инфраструктуре и исполняется уполномоченным участником.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BIS, Annual Economic Report 2026 — https://www.bis.org/publ/arpdf/ar2026e3.htm</a:t>
            </a:r>
          </a:p>
          <a:p xmlns:a="http://schemas.openxmlformats.org/drawingml/2006/main">
            <a:r>
              <a:t>- NGFS, 2026 Nature Package — https://www.ngfs.net/en/publications-and-statistics/publications/ngfs-2026-nature-package</a:t>
            </a:r>
          </a:p>
          <a:p xmlns:a="http://schemas.openxmlformats.org/drawingml/2006/main">
            <a:r>
              <a:t>- TNFD Recommendations — https://tnfd.global/recommendations/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9e9ebde2a440a1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c4ba1232cae4a6b" /><Relationship Type="http://schemas.openxmlformats.org/officeDocument/2006/relationships/slideLayout" Target="/ppt/slideLayouts/slideLayout1.xml" Id="Ra591dd8ebf684be8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91dd8ebf684be8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b0cbe26194a7a" /><Relationship Type="http://schemas.openxmlformats.org/officeDocument/2006/relationships/image" Target="/ppt/media/image.png" Id="R82a77f2477f94085" /><Relationship Type="http://schemas.openxmlformats.org/officeDocument/2006/relationships/notesSlide" Target="/ppt/notesSlides/notesSlide1.xml" Id="R184bd0d9972d4ff4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7eaaccb174cbc" /><Relationship Type="http://schemas.openxmlformats.org/officeDocument/2006/relationships/notesSlide" Target="/ppt/notesSlides/notesSlide10.xml" Id="R1fadf23c5c7242e0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f77c8b722484e" /><Relationship Type="http://schemas.openxmlformats.org/officeDocument/2006/relationships/notesSlide" Target="/ppt/notesSlides/notesSlide11.xml" Id="R7c7cdeb8a7fa447a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26a3f79f746cd" /><Relationship Type="http://schemas.openxmlformats.org/officeDocument/2006/relationships/notesSlide" Target="/ppt/notesSlides/notesSlide12.xml" Id="R7b8c7250d3364cf1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c7b42bb4b483f" /><Relationship Type="http://schemas.openxmlformats.org/officeDocument/2006/relationships/notesSlide" Target="/ppt/notesSlides/notesSlide13.xml" Id="R736badb99096478b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ef678cf5c4d5c" /><Relationship Type="http://schemas.openxmlformats.org/officeDocument/2006/relationships/notesSlide" Target="/ppt/notesSlides/notesSlide14.xml" Id="R73c36aacf63a4462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f2ecc70bd41d7" /><Relationship Type="http://schemas.openxmlformats.org/officeDocument/2006/relationships/notesSlide" Target="/ppt/notesSlides/notesSlide15.xml" Id="Rcbed7119b52a41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ed04f0ed243cc" /><Relationship Type="http://schemas.openxmlformats.org/officeDocument/2006/relationships/notesSlide" Target="/ppt/notesSlides/notesSlide2.xml" Id="Rd9e0fac468c644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4bf1dca9a4781" /><Relationship Type="http://schemas.openxmlformats.org/officeDocument/2006/relationships/notesSlide" Target="/ppt/notesSlides/notesSlide3.xml" Id="R3ba69c4bb61b46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2be3382f94b67" /><Relationship Type="http://schemas.openxmlformats.org/officeDocument/2006/relationships/notesSlide" Target="/ppt/notesSlides/notesSlide4.xml" Id="Recdabf29963042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32cd0d3114de6" /><Relationship Type="http://schemas.openxmlformats.org/officeDocument/2006/relationships/notesSlide" Target="/ppt/notesSlides/notesSlide5.xml" Id="Rc65c5af5d2b645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c4cf2f37443b6" /><Relationship Type="http://schemas.openxmlformats.org/officeDocument/2006/relationships/notesSlide" Target="/ppt/notesSlides/notesSlide6.xml" Id="Rff5adf582e7842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a724f78954cac" /><Relationship Type="http://schemas.openxmlformats.org/officeDocument/2006/relationships/notesSlide" Target="/ppt/notesSlides/notesSlide7.xml" Id="R917beb9348c442d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5030101744474" /><Relationship Type="http://schemas.openxmlformats.org/officeDocument/2006/relationships/notesSlide" Target="/ppt/notesSlides/notesSlide8.xml" Id="R284923c0e11c438d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15e492bdc47d5" /><Relationship Type="http://schemas.openxmlformats.org/officeDocument/2006/relationships/notesSlide" Target="/ppt/notesSlides/notesSlide9.xml" Id="R2536441506694a5e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2a77f2477f94085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819E6C7-8209-4AA1-B9AD-23CF8BE18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267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2A2378A-6DF1-4FAD-B939-BDF90A61A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0"/>
            <a:ext cx="190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2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CE46A24-9152-4114-94E6-2A26BEA35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91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КОНЦЕПТ ДЛЯ КОНТРОЛИРУЕМОГО ПИЛОТА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A7BE33C-C47A-45DF-BC9E-5D9CCD4BF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009650"/>
            <a:ext cx="5143500" cy="1600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0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Динамическая</a:t>
            </a:r>
          </a:p>
          <a:p xmlns:a="http://schemas.openxmlformats.org/drawingml/2006/main">
            <a:pPr algn="l">
              <a:defRPr sz="40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модель биосферы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6539F59-00B3-4FC3-8835-9B837DD8AA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0"/>
            <a:ext cx="5048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Новая мировая финансовая система</a:t>
            </a:r>
          </a:p>
          <a:p xmlns:a="http://schemas.openxmlformats.org/drawingml/2006/main">
            <a:pPr algn="l">
              <a:defRPr sz="18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с контуром «Архив наследия»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06353B2-6617-412B-BE25-292387633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14800"/>
            <a:ext cx="1714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2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244AF6F-E34E-4B90-9563-BFCDCEC05F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00550"/>
            <a:ext cx="495300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Суверенитет сохраняется.</a:t>
            </a:r>
          </a:p>
          <a:p xmlns:a="http://schemas.openxmlformats.org/drawingml/2006/main">
            <a:pPr algn="l">
              <a:defRPr sz="1500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Доказательства становятся совместимыми.</a:t>
            </a:r>
          </a:p>
          <a:p xmlns:a="http://schemas.openxmlformats.org/drawingml/2006/main">
            <a:pPr algn="l">
              <a:defRPr sz="1500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Действия — согласованными.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E10D025-0304-4A80-B5AD-0B1F0318D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1150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</p:spTree>
    <p:extLst>
      <p:ext uri="{BB962C8B-B14F-4D97-AF65-F5344CB8AC3E}">
        <p14:creationId xmlns:p14="http://schemas.microsoft.com/office/powerpoint/2010/main" val="1987588252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38FE6E3-8DEF-4E55-A9EE-F856BC140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90500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КОНТУР РЕШЕНИЯ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63D5117-BB89-473D-BE8B-FA6CC924A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111252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Модель советует; полномочие остается у человека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A8CE622-E71D-4236-95F8-F254DED3DA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4300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8F4FB3F-2A79-4CAE-A2C9-5F03C1E5F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5396C6C-6B26-4B5F-9C57-2BCD6DC80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6419850"/>
            <a:ext cx="819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7181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9EAB0E8-6356-4875-AABE-A59F7585F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1695450"/>
            <a:ext cx="57150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90FF187-B994-40EC-BD9E-FB1E094FD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171450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2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769E754-275C-4DDD-9D00-5212CF7BF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1857375"/>
            <a:ext cx="4381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E047B67-87CE-43D5-ABC5-7266DC2A9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1657350"/>
            <a:ext cx="3905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ДАННЫЕ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3D844AE-FDC6-4B59-AF4F-D8AE843D0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1666875"/>
            <a:ext cx="5238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Наблюдения, качество, версии, права доступа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A3D5AD7-C31E-48E6-82CB-C962D486B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62890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2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3DE3579-E7AB-4BC7-85D3-B4FF0E01B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771775"/>
            <a:ext cx="4381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D29D646-8850-4DB5-BA81-DE0E4D83D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571750"/>
            <a:ext cx="3905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МОДЕЛЬ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1FF9165-D09C-448E-A272-BA090CC69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2581275"/>
            <a:ext cx="5238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Сценарии, вероятность, диапазон неопределенности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8EB0B5C-3B24-410B-91F3-1689511C6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3219450"/>
            <a:ext cx="96202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2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AA556B0-BC8F-4AB3-9356-4AC73D784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54330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92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67063AB-5F23-42AE-A12F-E1080085F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686175"/>
            <a:ext cx="4381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A6F2DDD-DE7E-4806-B802-A35B20806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486150"/>
            <a:ext cx="3905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УПОЛНОМОЧЕННОЕ РЕШЕНИЕ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A6FC403-6E26-422A-AB79-2927BE317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3495675"/>
            <a:ext cx="5238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Основание, мандат, порог, исключение, подпись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4C397EE-6783-4A38-8781-D4552BBC2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45770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2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AC3EE27-F99D-402B-9C90-DFC909DA3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600575"/>
            <a:ext cx="4381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BA9239D-6954-40F6-8507-6D0D29C311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400550"/>
            <a:ext cx="3905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ДОКАЗАТЕЛЬСТВО И АРХИВ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7AC4B33-2081-4BAC-A30B-11A5F830A2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4410075"/>
            <a:ext cx="5238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Запись решения, происхождение данных, возможность пересмотра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4D36CBE-3D6F-46E9-8C0D-AB4490DD4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372100"/>
            <a:ext cx="111252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E7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FCB6D20-5F24-4C6D-A992-9AA3590E8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553075"/>
            <a:ext cx="1057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9D4A3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9D4A3F"/>
                </a:solidFill>
                <a:latin typeface="Arial"/>
                <a:ea typeface="Arial"/>
                <a:cs typeface="Arial"/>
              </a:rPr>
              <a:t>Никаких автоматических денежных переводов по сигналу модели</a:t>
            </a:r>
          </a:p>
        </p:txBody>
      </p:sp>
    </p:spTree>
    <p:extLst>
      <p:ext uri="{BB962C8B-B14F-4D97-AF65-F5344CB8AC3E}">
        <p14:creationId xmlns:p14="http://schemas.microsoft.com/office/powerpoint/2010/main" val="953682430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87599CA-94EE-41D7-9CC6-F8F7732FA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90500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ПАМЯТЬ И ПРОИСХОЖДЕНИЕ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B481269-D1EA-4780-B415-DE8A7F97E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111252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Архив наследия превращает результат в память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1469A78-2885-4FCC-AC90-EB0B6BB41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4300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082942C-972A-4CB9-BF1E-DE3CE0237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303BA2F-9E15-42A6-9C7F-5F98DC50E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6419850"/>
            <a:ext cx="819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7181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F80B987-2351-4F8F-B14F-20DC01747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24000"/>
            <a:ext cx="3238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Семь связанных коллекций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4A7C115-BE14-403C-9317-14E7ED4BC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524000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Паспорт объекта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A988EFC-B935-4D82-9E01-44573F7BB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1524000"/>
            <a:ext cx="3238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Академический цикл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C320FD0-3D5F-4D74-9798-C4285A7E9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1485900"/>
            <a:ext cx="9525" cy="3429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58AD485-5F52-4092-AA45-E180D140A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1485900"/>
            <a:ext cx="9525" cy="3429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1B71C4C-DB8B-46F5-A944-67C4648FB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057400"/>
            <a:ext cx="3143250" cy="2647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marL="22" indent="-12" algn="l">
              <a:spcAft>
                <a:spcPts val="8"/>
              </a:spcAft>
              <a:buChar char="•"/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документальное</a:t>
            </a:r>
          </a:p>
          <a:p xmlns:a="http://schemas.openxmlformats.org/drawingml/2006/main">
            <a:pPr marL="22" indent="-12" algn="l">
              <a:spcAft>
                <a:spcPts val="8"/>
              </a:spcAft>
              <a:buChar char="•"/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научное</a:t>
            </a:r>
          </a:p>
          <a:p xmlns:a="http://schemas.openxmlformats.org/drawingml/2006/main">
            <a:pPr marL="22" indent="-12" algn="l">
              <a:spcAft>
                <a:spcPts val="8"/>
              </a:spcAft>
              <a:buChar char="•"/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технологическое</a:t>
            </a:r>
          </a:p>
          <a:p xmlns:a="http://schemas.openxmlformats.org/drawingml/2006/main">
            <a:pPr marL="22" indent="-12" algn="l">
              <a:spcAft>
                <a:spcPts val="8"/>
              </a:spcAft>
              <a:buChar char="•"/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природное</a:t>
            </a:r>
          </a:p>
          <a:p xmlns:a="http://schemas.openxmlformats.org/drawingml/2006/main">
            <a:pPr marL="22" indent="-12" algn="l">
              <a:spcAft>
                <a:spcPts val="8"/>
              </a:spcAft>
              <a:buChar char="•"/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культурное</a:t>
            </a:r>
          </a:p>
          <a:p xmlns:a="http://schemas.openxmlformats.org/drawingml/2006/main">
            <a:pPr marL="22" indent="-12" algn="l">
              <a:spcAft>
                <a:spcPts val="8"/>
              </a:spcAft>
              <a:buChar char="•"/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цифровое</a:t>
            </a:r>
          </a:p>
          <a:p xmlns:a="http://schemas.openxmlformats.org/drawingml/2006/main">
            <a:pPr marL="22" indent="-12" algn="l">
              <a:spcAft>
                <a:spcPts val="8"/>
              </a:spcAft>
              <a:buChar char="•"/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проектные доказательства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33BE108-B9FB-448C-A7AC-4A39BCABB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057400"/>
            <a:ext cx="2952750" cy="2647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marL="22" indent="-12" algn="l">
              <a:spcAft>
                <a:spcPts val="8"/>
              </a:spcAft>
              <a:buChar char="•"/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идентификатор и контекст</a:t>
            </a:r>
          </a:p>
          <a:p xmlns:a="http://schemas.openxmlformats.org/drawingml/2006/main">
            <a:pPr marL="22" indent="-12" algn="l">
              <a:spcAft>
                <a:spcPts val="8"/>
              </a:spcAft>
              <a:buChar char="•"/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происхождение и подлинность</a:t>
            </a:r>
          </a:p>
          <a:p xmlns:a="http://schemas.openxmlformats.org/drawingml/2006/main">
            <a:pPr marL="22" indent="-12" algn="l">
              <a:spcAft>
                <a:spcPts val="8"/>
              </a:spcAft>
              <a:buChar char="•"/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права и этика доступа</a:t>
            </a:r>
          </a:p>
          <a:p xmlns:a="http://schemas.openxmlformats.org/drawingml/2006/main">
            <a:pPr marL="22" indent="-12" algn="l">
              <a:spcAft>
                <a:spcPts val="8"/>
              </a:spcAft>
              <a:buChar char="•"/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цифровые представления</a:t>
            </a:r>
          </a:p>
          <a:p xmlns:a="http://schemas.openxmlformats.org/drawingml/2006/main">
            <a:pPr marL="22" indent="-12" algn="l">
              <a:spcAft>
                <a:spcPts val="8"/>
              </a:spcAft>
              <a:buChar char="•"/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контрольная сумма и версия</a:t>
            </a:r>
          </a:p>
          <a:p xmlns:a="http://schemas.openxmlformats.org/drawingml/2006/main">
            <a:pPr marL="22" indent="-12" algn="l">
              <a:spcAft>
                <a:spcPts val="8"/>
              </a:spcAft>
              <a:buChar char="•"/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связи с проектами и публикациями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A12CD94-D656-4ADB-A1D5-BE71CED6F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20193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A8A4AD4-5C8D-418E-A29C-68B30AC7C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2000250"/>
            <a:ext cx="2724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исследовательский запрос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DFC1F3C-CF04-4002-9E71-9160BB308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2476500"/>
            <a:ext cx="323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3B5F96F-3B45-4B1B-A005-453C661B9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2657475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92C4F58-6892-466F-9768-5D25E7F5D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2638425"/>
            <a:ext cx="2724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данные и метод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3814048-609F-469D-99D7-AB6340464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114675"/>
            <a:ext cx="323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5D618BB-84B9-4FA4-B675-46AF27941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2956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89F9F83-2418-418E-99C0-24E65E8DE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3276600"/>
            <a:ext cx="2724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вывод и публикация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D281A44-C426-421A-8444-6EC2E0347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752850"/>
            <a:ext cx="323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7311EF7-3A1B-4491-A7D1-6468FABED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933825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D653E25-2F5C-47CF-B2DA-AFFA249EF9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3914775"/>
            <a:ext cx="2724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0313F"/>
                </a:solidFill>
                <a:latin typeface="Arial"/>
                <a:ea typeface="Arial"/>
                <a:cs typeface="Arial"/>
              </a:rPr>
              <a:t>обогащение и повторная проверка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0853D4D-67A2-4084-93EF-E20362762E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219700"/>
            <a:ext cx="107251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F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AE018A5-2E87-4F14-A429-0B4AE1DFA2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391150"/>
            <a:ext cx="1028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Архив ориентируется на принципы OAIS / PREMIS / W3C PROV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A2BE76E-AAA0-46AF-8949-2D29EC517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676900"/>
            <a:ext cx="10287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Профиль метаданных и реализация проходят отдельную верификацию; OAIS не является готовой ИТ-системой.</a:t>
            </a:r>
          </a:p>
        </p:txBody>
      </p:sp>
    </p:spTree>
    <p:extLst>
      <p:ext uri="{BB962C8B-B14F-4D97-AF65-F5344CB8AC3E}">
        <p14:creationId xmlns:p14="http://schemas.microsoft.com/office/powerpoint/2010/main" val="18573632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E5FBDB9-5384-41C7-A0CC-B746CFF56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90500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РАЗДЕЛЕНИЕ РОЛЕЙ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71FBC94-6A58-47C0-A8C9-432D213EC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111252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Валидация отделена от исполнения и оплаты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566FACA-EEEE-4F25-A57F-6C4F8BCBA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4300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9C060C1-8E3B-4282-8BA3-00ADDC565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1E73F92-F6CF-4458-B73A-4DCCB19E1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6419850"/>
            <a:ext cx="819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7181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graphicFrame>
        <p:nvGraphicFramePr>
          <p:cNvPr id="14" name=""/>
          <p:cNvGraphicFramePr/>
          <p:nvPr/>
        </p:nvGraphicFramePr>
        <p:xfrm>
          <a:off xmlns:a="http://schemas.openxmlformats.org/drawingml/2006/main" x="533400" y="1562100"/>
          <a:ext xmlns:a="http://schemas.openxmlformats.org/drawingml/2006/main" cx="11125200" cy="38671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2762250"/>
                <a:gridCol w="4171950"/>
                <a:gridCol w="4191000"/>
              </a:tblGrid>
              <a:tr h="438150"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Роль</a:t>
                      </a:r>
                    </a:p>
                  </a:txBody>
                  <a:tcPr marL="95250" marR="95250" marT="76200" marB="76200" anchor="ctr">
                    <a:solidFill>
                      <a:srgbClr val="102A4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Отвечает за</a:t>
                      </a:r>
                    </a:p>
                  </a:txBody>
                  <a:tcPr marL="95250" marR="95250" marT="76200" marB="76200" anchor="ctr">
                    <a:solidFill>
                      <a:srgbClr val="102A4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Не вправе</a:t>
                      </a:r>
                    </a:p>
                  </a:txBody>
                  <a:tcPr marL="95250" marR="95250" marT="76200" marB="76200" anchor="ctr">
                    <a:solidFill>
                      <a:srgbClr val="102A43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20313F"/>
                          </a:solidFill>
                          <a:latin typeface="Arial"/>
                          <a:ea typeface="Arial"/>
                          <a:cs typeface="Arial"/>
                        </a:rPr>
                        <a:t>Владелец решения</a:t>
                      </a:r>
                    </a:p>
                  </a:txBody>
                  <a:tcPr marL="95250" marR="95250" marT="76200" marB="762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20313F"/>
                          </a:solidFill>
                          <a:latin typeface="Arial"/>
                          <a:ea typeface="Arial"/>
                          <a:cs typeface="Arial"/>
                        </a:rPr>
                        <a:t>Мандат, пороги, GO / NO-GO</a:t>
                      </a:r>
                    </a:p>
                  </a:txBody>
                  <a:tcPr marL="95250" marR="95250" marT="76200" marB="762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20313F"/>
                          </a:solidFill>
                          <a:latin typeface="Arial"/>
                          <a:ea typeface="Arial"/>
                          <a:cs typeface="Arial"/>
                        </a:rPr>
                        <a:t>Переписывать исходные доказательства</a:t>
                      </a:r>
                    </a:p>
                  </a:txBody>
                  <a:tcPr marL="95250" marR="95250" marT="76200" marB="76200" anchor="ctr">
                    <a:solidFill>
                      <a:srgbClr val="FFFFFF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20313F"/>
                          </a:solidFill>
                          <a:latin typeface="Arial"/>
                          <a:ea typeface="Arial"/>
                          <a:cs typeface="Arial"/>
                        </a:rPr>
                        <a:t>Владелец данных</a:t>
                      </a:r>
                    </a:p>
                  </a:txBody>
                  <a:tcPr marL="95250" marR="95250" marT="76200" marB="76200" anchor="ctr"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20313F"/>
                          </a:solidFill>
                          <a:latin typeface="Arial"/>
                          <a:ea typeface="Arial"/>
                          <a:cs typeface="Arial"/>
                        </a:rPr>
                        <a:t>Источник, качество, версия, права</a:t>
                      </a:r>
                    </a:p>
                  </a:txBody>
                  <a:tcPr marL="95250" marR="95250" marT="76200" marB="76200" anchor="ctr"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20313F"/>
                          </a:solidFill>
                          <a:latin typeface="Arial"/>
                          <a:ea typeface="Arial"/>
                          <a:cs typeface="Arial"/>
                        </a:rPr>
                        <a:t>Разрешать платеж</a:t>
                      </a:r>
                    </a:p>
                  </a:txBody>
                  <a:tcPr marL="95250" marR="95250" marT="76200" marB="76200" anchor="ctr">
                    <a:solidFill>
                      <a:srgbClr val="F7F9FB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20313F"/>
                          </a:solidFill>
                          <a:latin typeface="Arial"/>
                          <a:ea typeface="Arial"/>
                          <a:cs typeface="Arial"/>
                        </a:rPr>
                        <a:t>СПЕЦЗАЩИТА / исполнитель</a:t>
                      </a:r>
                    </a:p>
                  </a:txBody>
                  <a:tcPr marL="95250" marR="95250" marT="76200" marB="762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20313F"/>
                          </a:solidFill>
                          <a:latin typeface="Arial"/>
                          <a:ea typeface="Arial"/>
                          <a:cs typeface="Arial"/>
                        </a:rPr>
                        <a:t>Работы, журналы, безопасность исполнения</a:t>
                      </a:r>
                    </a:p>
                  </a:txBody>
                  <a:tcPr marL="95250" marR="95250" marT="76200" marB="762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20313F"/>
                          </a:solidFill>
                          <a:latin typeface="Arial"/>
                          <a:ea typeface="Arial"/>
                          <a:cs typeface="Arial"/>
                        </a:rPr>
                        <a:t>Валидировать собственный результат</a:t>
                      </a:r>
                    </a:p>
                  </a:txBody>
                  <a:tcPr marL="95250" marR="95250" marT="76200" marB="76200" anchor="ctr">
                    <a:solidFill>
                      <a:srgbClr val="FFFFFF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20313F"/>
                          </a:solidFill>
                          <a:latin typeface="Arial"/>
                          <a:ea typeface="Arial"/>
                          <a:cs typeface="Arial"/>
                        </a:rPr>
                        <a:t>Независимый валидатор</a:t>
                      </a:r>
                    </a:p>
                  </a:txBody>
                  <a:tcPr marL="95250" marR="95250" marT="76200" marB="76200" anchor="ctr"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20313F"/>
                          </a:solidFill>
                          <a:latin typeface="Arial"/>
                          <a:ea typeface="Arial"/>
                          <a:cs typeface="Arial"/>
                        </a:rPr>
                        <a:t>Метод, выборка, проверка доказательств</a:t>
                      </a:r>
                    </a:p>
                  </a:txBody>
                  <a:tcPr marL="95250" marR="95250" marT="76200" marB="76200" anchor="ctr"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20313F"/>
                          </a:solidFill>
                          <a:latin typeface="Arial"/>
                          <a:ea typeface="Arial"/>
                          <a:cs typeface="Arial"/>
                        </a:rPr>
                        <a:t>Исполнять работу или двигать деньги</a:t>
                      </a:r>
                    </a:p>
                  </a:txBody>
                  <a:tcPr marL="95250" marR="95250" marT="76200" marB="76200" anchor="ctr">
                    <a:solidFill>
                      <a:srgbClr val="F7F9FB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20313F"/>
                          </a:solidFill>
                          <a:latin typeface="Arial"/>
                          <a:ea typeface="Arial"/>
                          <a:cs typeface="Arial"/>
                        </a:rPr>
                        <a:t>Финансовый оператор</a:t>
                      </a:r>
                    </a:p>
                  </a:txBody>
                  <a:tcPr marL="95250" marR="95250" marT="76200" marB="762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20313F"/>
                          </a:solidFill>
                          <a:latin typeface="Arial"/>
                          <a:ea typeface="Arial"/>
                          <a:cs typeface="Arial"/>
                        </a:rPr>
                        <a:t>Законный платеж по разрешенному статусу</a:t>
                      </a:r>
                    </a:p>
                  </a:txBody>
                  <a:tcPr marL="95250" marR="95250" marT="76200" marB="762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20313F"/>
                          </a:solidFill>
                          <a:latin typeface="Arial"/>
                          <a:ea typeface="Arial"/>
                          <a:cs typeface="Arial"/>
                        </a:rPr>
                        <a:t>Переинтерпретировать доказательства</a:t>
                      </a:r>
                    </a:p>
                  </a:txBody>
                  <a:tcPr marL="95250" marR="95250" marT="76200" marB="76200" anchor="ctr">
                    <a:solidFill>
                      <a:srgbClr val="FFFFFF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20313F"/>
                          </a:solidFill>
                          <a:latin typeface="Arial"/>
                          <a:ea typeface="Arial"/>
                          <a:cs typeface="Arial"/>
                        </a:rPr>
                        <a:t>Хранитель архива</a:t>
                      </a:r>
                    </a:p>
                  </a:txBody>
                  <a:tcPr marL="95250" marR="95250" marT="76200" marB="76200" anchor="ctr"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20313F"/>
                          </a:solidFill>
                          <a:latin typeface="Arial"/>
                          <a:ea typeface="Arial"/>
                          <a:cs typeface="Arial"/>
                        </a:rPr>
                        <a:t>Версии, происхождение, доступ, сохранность</a:t>
                      </a:r>
                    </a:p>
                  </a:txBody>
                  <a:tcPr marL="95250" marR="95250" marT="76200" marB="76200" anchor="ctr"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20313F"/>
                          </a:solidFill>
                          <a:latin typeface="Arial"/>
                          <a:ea typeface="Arial"/>
                          <a:cs typeface="Arial"/>
                        </a:rPr>
                        <a:t>Приписывать научный вывод или принимать решение</a:t>
                      </a:r>
                    </a:p>
                  </a:txBody>
                  <a:tcPr marL="95250" marR="95250" marT="76200" marB="76200" anchor="ctr">
                    <a:solidFill>
                      <a:srgbClr val="F7F9FB"/>
                    </a:solidFill>
                  </a:tcPr>
                </a:tc>
              </a:tr>
            </a:tbl>
          </a:graphicData>
        </a:graphic>
      </p:graphicFrame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0EA004C-CB74-4090-B7F3-15F679EC9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638800"/>
            <a:ext cx="111252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BC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79F909F-1AD2-416A-839D-10CC3FE01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724525"/>
            <a:ext cx="10706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92593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Один участник не должен одновременно создавать, подтверждать и оплачивать результат</a:t>
            </a:r>
          </a:p>
        </p:txBody>
      </p:sp>
    </p:spTree>
    <p:extLst>
      <p:ext uri="{BB962C8B-B14F-4D97-AF65-F5344CB8AC3E}">
        <p14:creationId xmlns:p14="http://schemas.microsoft.com/office/powerpoint/2010/main" val="1651838134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F7E5C9A-4CE3-4906-8846-8237CB3D5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90500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ПЛАН ПРОВЕРКИ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DF4CD25-10E3-4556-AD4A-92DBB7041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111252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90 дней должны доказать управляемость, а не масштаб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3365331-7172-466D-99B5-48440B16B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4300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57FD2AF-B187-4B7A-95FC-FC7013EE1A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4D7BD1B-C706-4FF6-8426-1C552F361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6419850"/>
            <a:ext cx="819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7181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CBD2BE5-31E5-4254-BA6C-1ED3AD1AC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743200"/>
            <a:ext cx="98679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5EBA1C8-AA4B-467D-8610-638168C69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57175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2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2CB7AB4-5EA7-406A-8DF1-8DBE9CBF2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19300"/>
            <a:ext cx="1181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0–30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C0E8A33-29EE-4BA2-866A-ED185A4E7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143250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СПРОЕКТИРОВАТЬ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2130DED-5396-4D62-A30F-1D73F713D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638550"/>
            <a:ext cx="28575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Границы, роли, карта данных, риски, правовые маршруты и критерии остановки.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5EA7604-AC8B-45A5-B236-29EDB903F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57175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2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3CAD2EB-AC9C-4D82-AFB0-863259DBC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019300"/>
            <a:ext cx="1181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31–60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7A952C5-9FFC-4BEC-BB83-89BCA22BA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3143250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СОБРАТЬ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EDD845C-922C-40D1-A621-43BBC7D28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3638550"/>
            <a:ext cx="28575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Подключения данных, одна базовая линия, один ECO-PPA и паспорт архивного объекта.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2EDCAF4-9457-49E0-9918-10244E9B4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57175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92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ABAEA51-EB5F-48D7-8BFC-35934327DF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2019300"/>
            <a:ext cx="1181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61–90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8C1E2A8-F40A-4EC4-8E88-A116376CC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143250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ДОКАЗАТЬ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1E5C889-9123-453F-B488-429C736EC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638550"/>
            <a:ext cx="28575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Сухой прогон гейтов, независимая проверка, безопасность и пакет решения.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F010E15-12B6-4D38-AD3E-08A36A3BF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314950"/>
            <a:ext cx="111252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F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1F0D62E-CE4A-4DFB-BA54-8222524D5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505450"/>
            <a:ext cx="10706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Выход: GO / условный GO / NO-GO — без автоматического перехода</a:t>
            </a:r>
          </a:p>
        </p:txBody>
      </p:sp>
    </p:spTree>
    <p:extLst>
      <p:ext uri="{BB962C8B-B14F-4D97-AF65-F5344CB8AC3E}">
        <p14:creationId xmlns:p14="http://schemas.microsoft.com/office/powerpoint/2010/main" val="1478319734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2E917EC-8F14-4D12-B578-FC46E3B924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90500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УСЛОВНЫЙ СЛЕДУЮЩИЙ ЭТАП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26971A1-62A8-46C5-A18A-5E66D2A1C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111252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Пилот «Сызрань — Рамено — Смолькино» — только после GO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23C36AE-27CE-4908-B684-7014EDDCF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4300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083EAA1-BF71-433C-B0C1-8486180DF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40A961E-4961-4D1B-8EB7-71C1A75FE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6419850"/>
            <a:ext cx="819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7181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FBB5420-7AA5-4E31-A109-821574349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43050"/>
            <a:ext cx="2571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ТЕРРИТОРИЯ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1C3DA13-CEBB-4984-9725-884D4125D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152650"/>
            <a:ext cx="38100" cy="2457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980953D-6845-453C-ACBC-3F5F12AE2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962150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92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46D3DA4-75C1-4758-8066-9B366436A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1981200"/>
            <a:ext cx="200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СЫЗРАНЬ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06D3C91-CD4D-417D-9114-D8F9C0F97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067050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2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A8A9D27-456D-402C-964A-F94835AA85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086100"/>
            <a:ext cx="200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РАМЕНО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C37CB43-0589-49A3-8BEB-90E5F2375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71950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2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295A876-00E4-4156-A1DC-632886945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191000"/>
            <a:ext cx="200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СМОЛЬКИНО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84CB340-1973-421F-8E02-161D83DAC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1485900"/>
            <a:ext cx="19050" cy="3771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6967733-375E-4FBF-AADE-2DCA39991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1504950"/>
            <a:ext cx="1695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МЕСЯЦЫ 1–3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50BC87D-72C0-40DF-8013-75A61C050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1466850"/>
            <a:ext cx="295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96355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Базовая линия и инструменты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1561EBF-D403-40AA-B98F-83E3DC82E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1485900"/>
            <a:ext cx="25336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116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Подтверждение объектов, методов, источников и режима доступа.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7B2AD5A-3529-4FCF-AA6C-7C47DDA5A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2190750"/>
            <a:ext cx="7391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D9DF993-8B27-49B1-8C5F-D6B4A4E2C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2419350"/>
            <a:ext cx="1695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МЕСЯЦЫ 4–6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A633046-CE17-4628-B8EB-941C09C1B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2381250"/>
            <a:ext cx="295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87055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Контракты и первые воздействия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2E0B1B6-293C-4EBC-88E9-3F1F9BE16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400300"/>
            <a:ext cx="25336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Ограниченные работы, журналы, гейты и архивные записи.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DBBABDD-6F3A-4155-9C07-F10AC8A19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3105150"/>
            <a:ext cx="7391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3FBF6AD-4968-490C-911F-7B6DCACDA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3333750"/>
            <a:ext cx="1695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МЕСЯЦЫ 7–9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CE9C51A-E90C-49AD-8215-CD849DAAC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3295650"/>
            <a:ext cx="295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Сравнение и коррекция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D360148-D53B-4A32-8A9D-3BD9D7E8B0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314700"/>
            <a:ext cx="25336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341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Сопоставление территорий, ошибок модели и фактического отклика.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68FC729-2989-4BE2-85BF-83EC58B39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4019550"/>
            <a:ext cx="7391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DC46E3F-E94A-441F-A542-ABA242799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4248150"/>
            <a:ext cx="1695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МЕСЯЦЫ 10–12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DFE8AE4-C918-40CD-81C3-2A15ADC91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4210050"/>
            <a:ext cx="295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Независимая оценка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D163F85-B4F1-4BBF-B9B8-819C624FE8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229100"/>
            <a:ext cx="25336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5703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Решение о завершении, продолжении или масштабировании.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D702FB2-B5B8-4B34-B7DC-C41AB6641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5391150"/>
            <a:ext cx="73914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2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FF0722F-E058-4693-BADF-A4F9536B93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5505450"/>
            <a:ext cx="6896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96491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Кандидатные пакеты: вода • почва • биоценоз • наследие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B6B588B-92AA-4CFA-80A4-77AFED202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5753100"/>
            <a:ext cx="68961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95238"/>
          </a:bodyPr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Состав подтверждается по результатам 90-дневной проверки.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ACC06F6-37D1-43CD-8911-9DC5CF3D6C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6324600"/>
            <a:ext cx="81915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225A807C-EF32-46C5-9FFD-5EAFB5F85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6419850"/>
            <a:ext cx="819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7181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982042113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2757738-DB8E-4559-8E03-0F855DFCD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90500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GO / УСЛОВНЫЙ GO / NO-GO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C1C3BA6-4619-406A-98D4-E3B12BCBA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111252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Решение — проверка с жесткими стоп-условиями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6442E0D-250A-4648-A9AD-5880813B8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4300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F56DC1F-EAA6-41BE-8388-10B94E6A4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D40A52C-8CE4-4660-A2AA-567620C1B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6419850"/>
            <a:ext cx="819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7181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E9BA567-BFFD-407C-97C4-93BBAEF5A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62100"/>
            <a:ext cx="3429000" cy="2724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FF2FA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4868CD1-96F9-4C30-9EDC-FF011C9CB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90700"/>
            <a:ext cx="2971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GO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CE28FB6-C5FE-483C-B202-1DB578F54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266950"/>
            <a:ext cx="7239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28B5029-ECCA-4507-9558-8F1E685BE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571750"/>
            <a:ext cx="2971800" cy="1390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Данные прослеживаемы.</a:t>
            </a:r>
          </a:p>
          <a:p xmlns:a="http://schemas.openxmlformats.org/drawingml/2006/main">
            <a:pPr algn="l"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Правовой маршрут подтвержден.</a:t>
            </a:r>
          </a:p>
          <a:p xmlns:a="http://schemas.openxmlformats.org/drawingml/2006/main">
            <a:pPr algn="l"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Роли разделены.</a:t>
            </a:r>
          </a:p>
          <a:p xmlns:a="http://schemas.openxmlformats.org/drawingml/2006/main">
            <a:pPr algn="l"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Сухой прогон проходит.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0A72AA6-4E00-4BC8-8C0A-A61855058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1562100"/>
            <a:ext cx="3429000" cy="2724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BCB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15EC0B9-912B-4C54-9D75-1BCA139E5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1790700"/>
            <a:ext cx="2971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УСЛОВНЫЙ GO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092BF2F-6D06-4A9E-A80A-A576E7A3F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266950"/>
            <a:ext cx="7239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2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36F79ED-2B99-44EA-963F-AD70F0703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571750"/>
            <a:ext cx="2971800" cy="1390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Пробелы ограничены.</a:t>
            </a:r>
          </a:p>
          <a:p xmlns:a="http://schemas.openxmlformats.org/drawingml/2006/main">
            <a:pPr algn="l"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У каждого есть владелец и срок.</a:t>
            </a:r>
          </a:p>
          <a:p xmlns:a="http://schemas.openxmlformats.org/drawingml/2006/main">
            <a:pPr algn="l"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Пилот сужен до безопасного объема.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DA6679D-2CBE-42C5-BB40-8E80A84C0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1562100"/>
            <a:ext cx="3429000" cy="2724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E7E5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BD45851-C3AE-4163-97FC-6F53CC13A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790700"/>
            <a:ext cx="2971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9D4A3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9D4A3F"/>
                </a:solidFill>
                <a:latin typeface="Arial"/>
                <a:ea typeface="Arial"/>
                <a:cs typeface="Arial"/>
              </a:rPr>
              <a:t>NO-GO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43DE9BE-FE3C-4CED-8837-C27D00BBF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266950"/>
            <a:ext cx="7239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D4A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BDD5525-D653-4DB7-B5E1-DDA0CBC3E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571750"/>
            <a:ext cx="2971800" cy="1390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Не доказаны происхождение, полномочие, безопасность или контроль платежа.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5CE57FE-8848-4419-9641-7A910ECCF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52950"/>
            <a:ext cx="108585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35CBA62-5BA7-4B67-A6ED-7790E87BE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743450"/>
            <a:ext cx="10363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Утвердить 90-дневную проверку. Не утверждать 12-месячное развертывание заранее.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6B1C2D0-B67A-45D8-A840-CCCE26980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486400"/>
            <a:ext cx="1085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Не новая валюта • Не замена институтам и национальным счетам • Не мировой стандарт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6102A5A-271E-4E29-9AEF-E5EF65CD9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1085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Без гарантий доходности или экологического эффекта • Не сертификат юридического соответствия</a:t>
            </a:r>
          </a:p>
        </p:txBody>
      </p:sp>
    </p:spTree>
    <p:extLst>
      <p:ext uri="{BB962C8B-B14F-4D97-AF65-F5344CB8AC3E}">
        <p14:creationId xmlns:p14="http://schemas.microsoft.com/office/powerpoint/2010/main" val="38693245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ECBD192-1C30-4AA8-AFEF-A26FE014B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90500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ЗАПРОС НА РЕШЕНИЕ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E1C6E7A-A151-4A50-B68C-5D6E30D26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111252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Решение сейчас — 90-дневная проверка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D64ED30-4112-4C69-8A3F-26E9977AC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4300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62792B4-19A0-4158-87A4-C122134A2C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1B2563D-4D97-4C8E-B95F-63EF320EF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6419850"/>
            <a:ext cx="819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7181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030D083-C39A-4514-B5AB-754156DA9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43050"/>
            <a:ext cx="3143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15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915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90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0536A05-F611-4AFF-A155-C44B68567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95600"/>
            <a:ext cx="304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ДНЕЙ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3267AF0-5A8F-4D22-92D0-BD2DF0B2D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30480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не развертывание,</a:t>
            </a:r>
          </a:p>
          <a:p xmlns:a="http://schemas.openxmlformats.org/drawingml/2006/main">
            <a:pPr algn="l">
              <a:defRPr sz="172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а проверка управляемости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06A2791-B8A5-4DB5-8237-6B1CF919F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1524000"/>
            <a:ext cx="19050" cy="409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9BAC5B1-DE49-4C32-B55D-EFF44BD69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1581150"/>
            <a:ext cx="57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55136C5-1DB8-4D73-8B39-FDE23F0A7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1562100"/>
            <a:ext cx="5810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Границы и полномочия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2F28E7A-198A-48CA-BEF7-068597CCF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1981200"/>
            <a:ext cx="5810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Согласовать объекты, владельцев данных, правовые маршруты и стоп-условия.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20D5F9A-5439-4F72-96D2-5FF3C9A30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2647950"/>
            <a:ext cx="65341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85864EE-B370-4977-94D4-43BABE94D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2800350"/>
            <a:ext cx="57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C683A03-D1F8-47AF-B324-4D2950540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2781300"/>
            <a:ext cx="5810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Сквозной паспорт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63C85AC-4D0A-4B24-BCCE-65548C199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3200400"/>
            <a:ext cx="5810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Собрать один ECO-PPA: задача, данные, контракт, контроль и результат.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878EEEE-DD91-4593-A632-8C4AF0923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3867150"/>
            <a:ext cx="65341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09327FA-E824-46AB-817E-E7D365AF4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4019550"/>
            <a:ext cx="57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3359173-AA37-4079-9FF9-805E358FD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4000500"/>
            <a:ext cx="5810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Доказательство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68415CD-0B42-44FC-A325-46C661C12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4419600"/>
            <a:ext cx="5810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Провести сухой прогон гейтов, независимой валидации и архивирования.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A5BE91C-36B3-4C3A-8684-BA00EFD59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5334000"/>
            <a:ext cx="65341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F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5BAD43E-475C-4146-9D4D-A6FB4AAFA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5505450"/>
            <a:ext cx="609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12-месячный пилот — только после доказанного GO</a:t>
            </a:r>
          </a:p>
        </p:txBody>
      </p:sp>
    </p:spTree>
    <p:extLst>
      <p:ext uri="{BB962C8B-B14F-4D97-AF65-F5344CB8AC3E}">
        <p14:creationId xmlns:p14="http://schemas.microsoft.com/office/powerpoint/2010/main" val="120667408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9B65573-A925-44FB-ABF2-6F6E5C94E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90500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ГРАНИЦЫ МОДЕЛИ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80C43B6-C80C-4A13-9892-F8FD830AC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111252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Система координирует проекты, не подменяя институты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1E999E0-D714-49AA-82B5-95F0AF016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4300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0B0BC2B-2E0F-4396-BE25-BD91F9BD8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0ECC62A-0C1B-44E0-93B2-F597C21D8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6419850"/>
            <a:ext cx="819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7181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F936FC4-B34A-4330-83F2-2F490135C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24000"/>
            <a:ext cx="4667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Что это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9D38048-56E8-4B26-A087-4091CFF6C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1524000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Чем это не является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C77A460-C115-4DA2-BD8A-1548963AE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9800" y="1504950"/>
            <a:ext cx="19050" cy="3657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C7F1FAA-A564-459A-82AA-8816E8B77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095500"/>
            <a:ext cx="495300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marL="22" indent="-12" algn="l">
              <a:spcAft>
                <a:spcPts val="18"/>
              </a:spcAft>
              <a:buChar char="•"/>
              <a:defRPr sz="150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Договорный проектно-учетный слой над законными деньгами.</a:t>
            </a:r>
          </a:p>
          <a:p xmlns:a="http://schemas.openxmlformats.org/drawingml/2006/main">
            <a:pPr marL="22" indent="-12" algn="l">
              <a:spcAft>
                <a:spcPts val="18"/>
              </a:spcAft>
              <a:buChar char="•"/>
              <a:defRPr sz="150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Совместимые доказательства состояния биосферы и результата.</a:t>
            </a:r>
          </a:p>
          <a:p xmlns:a="http://schemas.openxmlformats.org/drawingml/2006/main">
            <a:pPr marL="22" indent="-12" algn="l">
              <a:spcAft>
                <a:spcPts val="18"/>
              </a:spcAft>
              <a:buChar char="•"/>
              <a:defRPr sz="150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Версии данных, права доступа, пороги решений и след ответственности.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95E3FFE-A8B0-43B0-9F9E-0E58C6E3C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095500"/>
            <a:ext cx="47625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marL="22" indent="-12" algn="l">
              <a:spcAft>
                <a:spcPts val="12"/>
              </a:spcAft>
              <a:buChar char="•"/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Не новая валюта и не эмиссионный центр.</a:t>
            </a:r>
          </a:p>
          <a:p xmlns:a="http://schemas.openxmlformats.org/drawingml/2006/main">
            <a:pPr marL="22" indent="-12" algn="l">
              <a:spcAft>
                <a:spcPts val="12"/>
              </a:spcAft>
              <a:buChar char="•"/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Не замена центробанков, бюджетов или национальных счетов.</a:t>
            </a:r>
          </a:p>
          <a:p xmlns:a="http://schemas.openxmlformats.org/drawingml/2006/main">
            <a:pPr marL="22" indent="-12" algn="l">
              <a:spcAft>
                <a:spcPts val="12"/>
              </a:spcAft>
              <a:buChar char="•"/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Не провозглашенный мировой стандарт.</a:t>
            </a:r>
          </a:p>
          <a:p xmlns:a="http://schemas.openxmlformats.org/drawingml/2006/main">
            <a:pPr marL="22" indent="-12" algn="l">
              <a:spcAft>
                <a:spcPts val="12"/>
              </a:spcAft>
              <a:buChar char="•"/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Не гарантия доходности или экологического эффекта.</a:t>
            </a:r>
          </a:p>
          <a:p xmlns:a="http://schemas.openxmlformats.org/drawingml/2006/main">
            <a:pPr marL="22" indent="-12" algn="l">
              <a:spcAft>
                <a:spcPts val="12"/>
              </a:spcAft>
              <a:buChar char="•"/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Не сертификат юридического соответствия.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EE861CD-3EB6-4561-BFDA-0B14610877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391150"/>
            <a:ext cx="108013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BC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0C4C0F6-6B7A-4D7C-8DA5-60B6FDE69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562600"/>
            <a:ext cx="1028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Суверенитет сохраняется. Доказательства совместимы. Действия согласованы.</a:t>
            </a:r>
          </a:p>
        </p:txBody>
      </p:sp>
    </p:spTree>
    <p:extLst>
      <p:ext uri="{BB962C8B-B14F-4D97-AF65-F5344CB8AC3E}">
        <p14:creationId xmlns:p14="http://schemas.microsoft.com/office/powerpoint/2010/main" val="134326035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0C1AF547-9D0A-4548-8967-5E27EEAFA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90500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ПРОБЛЕМА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ABF490D-6DD5-49FE-9D43-FB144AE00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111252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Сегодня данные, решения и финансирование расходятся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B87DDAE-84F0-4FB7-AA1D-AFEF4AAE7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4300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64AADC8-1CEB-4AD0-9DA8-48B3CC89E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3A13999-2627-48B5-9F7D-0D9DF46E68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6419850"/>
            <a:ext cx="819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7181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6" name="stage-anchor-1">
            <a:extLst xmlns:a="http://schemas.openxmlformats.org/drawingml/2006/main">
              <a:ext uri="{FF2B5EF4-FFF2-40B4-BE49-F238E27FC236}">
                <a16:creationId xmlns:a16="http://schemas.microsoft.com/office/drawing/2014/main" id="{BCC74BFB-CE8F-4368-A303-B54C4A56F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190750"/>
            <a:ext cx="22479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7" name="stage-anchor-2">
            <a:extLst xmlns:a="http://schemas.openxmlformats.org/drawingml/2006/main">
              <a:ext uri="{FF2B5EF4-FFF2-40B4-BE49-F238E27FC236}">
                <a16:creationId xmlns:a16="http://schemas.microsoft.com/office/drawing/2014/main" id="{C208BCAB-0791-4DF4-9592-79B5F7AE7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4700" y="2190750"/>
            <a:ext cx="22479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8" name="stage-anchor-3">
            <a:extLst xmlns:a="http://schemas.openxmlformats.org/drawingml/2006/main">
              <a:ext uri="{FF2B5EF4-FFF2-40B4-BE49-F238E27FC236}">
                <a16:creationId xmlns:a16="http://schemas.microsoft.com/office/drawing/2014/main" id="{8E09AD8C-F7E2-4CDE-A540-C953966BC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190750"/>
            <a:ext cx="22479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9" name="stage-anchor-4">
            <a:extLst xmlns:a="http://schemas.openxmlformats.org/drawingml/2006/main">
              <a:ext uri="{FF2B5EF4-FFF2-40B4-BE49-F238E27FC236}">
                <a16:creationId xmlns:a16="http://schemas.microsoft.com/office/drawing/2014/main" id="{9D13B616-4757-4624-B99A-63C306597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2190750"/>
            <a:ext cx="22479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43" name=""/>
          <p:cNvCxnSpPr>
            <a:stCxn xmlns:a="http://schemas.openxmlformats.org/drawingml/2006/main" id="6" idx="3"/>
            <a:endCxn xmlns:a="http://schemas.openxmlformats.org/drawingml/2006/main" id="7" idx="1"/>
          </p:cNvCxnSpPr>
          <p:nvPr/>
        </p:nvCxnSpPr>
        <p:spPr>
          <a:xfrm xmlns:a="http://schemas.openxmlformats.org/drawingml/2006/main">
            <a:off x="2781300" y="2743200"/>
            <a:ext cx="533400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B8922E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44" name=""/>
          <p:cNvCxnSpPr>
            <a:stCxn xmlns:a="http://schemas.openxmlformats.org/drawingml/2006/main" id="7" idx="3"/>
            <a:endCxn xmlns:a="http://schemas.openxmlformats.org/drawingml/2006/main" id="8" idx="1"/>
          </p:cNvCxnSpPr>
          <p:nvPr/>
        </p:nvCxnSpPr>
        <p:spPr>
          <a:xfrm xmlns:a="http://schemas.openxmlformats.org/drawingml/2006/main">
            <a:off x="5562600" y="2743200"/>
            <a:ext cx="533400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B8922E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45" name=""/>
          <p:cNvCxnSpPr>
            <a:stCxn xmlns:a="http://schemas.openxmlformats.org/drawingml/2006/main" id="8" idx="3"/>
            <a:endCxn xmlns:a="http://schemas.openxmlformats.org/drawingml/2006/main" id="9" idx="1"/>
          </p:cNvCxnSpPr>
          <p:nvPr/>
        </p:nvCxnSpPr>
        <p:spPr>
          <a:xfrm xmlns:a="http://schemas.openxmlformats.org/drawingml/2006/main">
            <a:off x="8343900" y="2743200"/>
            <a:ext cx="533400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B8922E"/>
            </a:solidFill>
            <a:prstDash val="solid"/>
            <a:headEnd type="none" w="med" len="med"/>
            <a:tailEnd type="arrow" w="med" len="med"/>
          </a:ln>
        </p:spPr>
      </p:cxn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FDA4442-905E-47A9-9DAA-6790CBEB5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190750"/>
            <a:ext cx="2247900" cy="1104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9FB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035E2A6-BB9E-45C1-892B-2BFF03A01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362200"/>
            <a:ext cx="190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ДАННЫЕ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9A39F55-E210-4AF1-967A-7ED411681F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24150"/>
            <a:ext cx="190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3333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Спутники, датчики, лаборатории, локальные наблюдения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DF7E678-863F-455C-AF9F-A981B649DE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4700" y="2190750"/>
            <a:ext cx="2247900" cy="1104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9FB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988E1DD-864D-4A23-A914-E940EA92FE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362200"/>
            <a:ext cx="190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РЕШЕНИЕ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BA0BE0D-D7AD-4F82-AEB0-BB7ED15D3D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724150"/>
            <a:ext cx="190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Планы, пороги, сценарии, бюджетные полномочия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B76D70A-E432-4D1C-89AB-974ED3D69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190750"/>
            <a:ext cx="2247900" cy="1104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9FB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B8EDE35-5C5C-410B-A175-156D3D9BD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362200"/>
            <a:ext cx="190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КОНТРАКТ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E61A168-8E74-49D6-A84E-F7F58AD994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724150"/>
            <a:ext cx="190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Задачи, исполнители, платежи, ограничения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B161AEB-905F-480C-B495-E30C4BABF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2190750"/>
            <a:ext cx="2247900" cy="1104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FF2FA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42C0D67-40D9-47F4-B03E-D54DF10C5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362200"/>
            <a:ext cx="190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РЕЗУЛЬТАТ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3F30E57-61CA-4694-9699-2BE25C53A9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724150"/>
            <a:ext cx="190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0528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Отчеты, верификация, архив, повторное применение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F4C46AB-EA89-4C73-8500-F45AE0597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3543300"/>
            <a:ext cx="2667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D4A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BC73760-0058-48F2-9079-14799C8E1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3733800"/>
            <a:ext cx="1524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9D4A3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9D4A3F"/>
                </a:solidFill>
                <a:latin typeface="Arial"/>
                <a:ea typeface="Arial"/>
                <a:cs typeface="Arial"/>
              </a:rPr>
              <a:t>разные</a:t>
            </a:r>
          </a:p>
          <a:p xmlns:a="http://schemas.openxmlformats.org/drawingml/2006/main">
            <a:pPr algn="ctr">
              <a:defRPr sz="1200" b="1">
                <a:solidFill>
                  <a:srgbClr val="9D4A3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9D4A3F"/>
                </a:solidFill>
                <a:latin typeface="Arial"/>
                <a:ea typeface="Arial"/>
                <a:cs typeface="Arial"/>
              </a:rPr>
              <a:t>идентификаторы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702078A-2FAC-47DC-95C8-7AE66C535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57800" y="3543300"/>
            <a:ext cx="2667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D4A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E3C9CFD-A749-4824-B981-3E5344E8D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3733800"/>
            <a:ext cx="1524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9D4A3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9D4A3F"/>
                </a:solidFill>
                <a:latin typeface="Arial"/>
                <a:ea typeface="Arial"/>
                <a:cs typeface="Arial"/>
              </a:rPr>
              <a:t>деньги раньше</a:t>
            </a:r>
          </a:p>
          <a:p xmlns:a="http://schemas.openxmlformats.org/drawingml/2006/main">
            <a:pPr algn="ctr">
              <a:defRPr sz="1200" b="1">
                <a:solidFill>
                  <a:srgbClr val="9D4A3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9D4A3F"/>
                </a:solidFill>
                <a:latin typeface="Arial"/>
                <a:ea typeface="Arial"/>
                <a:cs typeface="Arial"/>
              </a:rPr>
              <a:t>доказательства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3A62A66-9F64-4979-9F51-48B2480D7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543300"/>
            <a:ext cx="2667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D4A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066EC4B-8B1F-48C9-910B-C73CEF49C7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3733800"/>
            <a:ext cx="1524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9D4A3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9D4A3F"/>
                </a:solidFill>
                <a:latin typeface="Arial"/>
                <a:ea typeface="Arial"/>
                <a:cs typeface="Arial"/>
              </a:rPr>
              <a:t>знание не</a:t>
            </a:r>
          </a:p>
          <a:p xmlns:a="http://schemas.openxmlformats.org/drawingml/2006/main">
            <a:pPr algn="ctr">
              <a:defRPr sz="1200" b="1">
                <a:solidFill>
                  <a:srgbClr val="9D4A3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9D4A3F"/>
                </a:solidFill>
                <a:latin typeface="Arial"/>
                <a:ea typeface="Arial"/>
                <a:cs typeface="Arial"/>
              </a:rPr>
              <a:t>возвращается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6FFD0DA-4FC9-4289-832F-012376606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95850"/>
            <a:ext cx="1080135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2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06C2E3D-9E2D-44DC-869A-1698C482CC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105400"/>
            <a:ext cx="1028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Нужен не единый владелец всего, а единый доказательный цикл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A856434-9BA6-45B7-A258-F4917E042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467350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Идентификаторы, версии, полномочия и проверка должны связывать четыре раздельных контура.</a:t>
            </a:r>
          </a:p>
        </p:txBody>
      </p:sp>
    </p:spTree>
    <p:extLst>
      <p:ext uri="{BB962C8B-B14F-4D97-AF65-F5344CB8AC3E}">
        <p14:creationId xmlns:p14="http://schemas.microsoft.com/office/powerpoint/2010/main" val="114284023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5E6F153-ED1E-4B7B-841A-E1021DACF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90500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АРХИТЕКТУРА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381B8FF-AC29-45DF-A3A8-FEA907CDA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111252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Пять контуров замыкают один управляемый цикл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430895F-C023-40E3-94F8-0CED65FAC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4300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D3AD064-0AEC-43AD-80AE-B215AD4ED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6710AAB-EF2B-483B-BDFF-229A22AB4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6419850"/>
            <a:ext cx="819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7181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0D97AD1-54F5-4154-B4D5-93DF685AC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971675"/>
            <a:ext cx="10477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16C05E7-8682-4995-88E6-3098F91D7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800225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2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24ED706-05C6-44BA-98F0-8A0462E92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88595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0BA0191-D342-4C50-B43B-B59906E23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457450"/>
            <a:ext cx="20383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ЭКВИЛИБРИУМ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C0918BB-91AF-4F33-B086-C4E45FFC1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181350"/>
            <a:ext cx="196215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Наблюдение, распознавание, прогноз и контроль.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BFEEE7A-86E2-482D-9A46-CE7F3BE34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343150"/>
            <a:ext cx="9525" cy="2667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F964739-2CE5-47FA-A1C3-FC4F87B3F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1800225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2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AA608B2-B4E3-4B4C-9583-AFC7C0102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188595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F14FB49-6314-4CF2-B623-2C947F687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2457450"/>
            <a:ext cx="20383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СФЕРА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0B233F1-6612-4D54-8CE5-BA4F872C8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3181350"/>
            <a:ext cx="196215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Инициативы, участники, знания, обратная связь, масштабирование.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0D0DAAD-0B07-4598-87E3-2CA5DC59C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2343150"/>
            <a:ext cx="9525" cy="2667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22E4A63-0C83-44FE-A0CB-FE79CFB57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1800225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2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6FA0D42-7A49-44AB-82A6-D0D3E1ACA7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188595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D008AE7-6451-4D67-9698-64FC630DA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2457450"/>
            <a:ext cx="20383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ECO-PPA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62F2073-2A2B-4F86-8405-7AA0323CA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3181350"/>
            <a:ext cx="196215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Паспорт задачи, кооперации, капитала, контракта, данных и результата.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0A1FAFC-F0BF-475A-AF43-11404744D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2343150"/>
            <a:ext cx="9525" cy="2667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285AEB8-DED0-4ADC-A17B-86CB2B64E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1800225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2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816C901-D64E-4E42-B4D0-144F4DF97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188595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9EF3713-7071-42A8-A642-B00058487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2457450"/>
            <a:ext cx="20383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СПЕЦЗАЩИТА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8ABB804-F73D-48B2-BD6D-284206BCE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3181350"/>
            <a:ext cx="196215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Кооперативное исполнение, пилоты и тиражирование.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F78CA4D-580A-42E9-8FC9-9CDB0FAA0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2343150"/>
            <a:ext cx="9525" cy="2667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FF6EAFF-D143-496B-B6A2-02D645F41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1800225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2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0FBC122-C26C-47F6-8C34-7DAADFD45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188595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61FD599-5A8D-49FB-8631-E25EC7660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2457450"/>
            <a:ext cx="20383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АРХИВ НАСЛЕДИЯ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3C6DEDA-F082-4F99-84DD-27B301E05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3181350"/>
            <a:ext cx="196215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Происхождение, версии, доказательства, ошибки и научное повторное использование.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C2F6713-0E62-4CCA-A6FF-E542E42AB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314950"/>
            <a:ext cx="1080135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F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B19E5D1-7CB7-4C08-9FAB-A0600807EC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505450"/>
            <a:ext cx="10382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Верифицированный результат и ошибки возвращаются в ЭКВИЛИБРИУМ через Архив наследия</a:t>
            </a:r>
          </a:p>
        </p:txBody>
      </p:sp>
    </p:spTree>
    <p:extLst>
      <p:ext uri="{BB962C8B-B14F-4D97-AF65-F5344CB8AC3E}">
        <p14:creationId xmlns:p14="http://schemas.microsoft.com/office/powerpoint/2010/main" val="118375850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ACF404A-BAFC-402B-8F3F-1A4C6EDC3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90500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ДИНАМИЧЕСКАЯ МОДЕЛЬ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833F8E8-B9DD-4D44-99CA-A22929FCB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111252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98945"/>
          </a:bodyPr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Биосфера — объект управления с шестью связанными слоями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0FED428-EB5A-405D-96FB-A06723CDA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4300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D79BDD6-B998-4B97-A94F-464171AA8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D0A5BD4-D1A2-4123-9811-7638A6C12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6419850"/>
            <a:ext cx="819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7181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CB051DB-838E-47B2-AB9B-C63287514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6573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5EE9BAF-4355-4265-A17A-CFE21CAF4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1619250"/>
            <a:ext cx="2400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ВОЗДУХ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8405137-9831-4D39-889E-4089EFCEF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628775"/>
            <a:ext cx="2571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состав, перенос, экстремумы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2F5CC6A-1B93-4750-BB7F-CBC315D47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162175"/>
            <a:ext cx="59626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9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F127C4B-56E5-43A8-8626-693FB7072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14575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9936120-D7C4-4C0B-A91B-C190858E8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276475"/>
            <a:ext cx="2400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ВОДА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83982C7-CEB1-4FA4-A3AD-63587ED74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286000"/>
            <a:ext cx="2571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качество, сток, доступность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9A07BCB-EBB7-4DF7-A1B0-C8E023BFB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97180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E4AB6EA-2084-4C11-8813-B657B3A87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933700"/>
            <a:ext cx="2400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ПОЧВА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1F27F88-C247-4A3E-8824-6176B66FE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943225"/>
            <a:ext cx="2571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плодородие, загрязнение, эрозия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895CE4C-8D30-4177-AB64-6342923B5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476625"/>
            <a:ext cx="59626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9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3CA2E02-75CC-4235-B54A-B29D42B1C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29025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5EF89B4-EB04-4543-9C32-F39CEB046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590925"/>
            <a:ext cx="2400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БИОТА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7C7A082-DB6F-4079-9737-0B9F5F8A5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3600450"/>
            <a:ext cx="2571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виды, местообитания, функции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E7D8253-DC45-4E1E-B960-F80B86109B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862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DAAAE8F-EB76-4F33-A185-256C8C52E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248150"/>
            <a:ext cx="2400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ЧЕЛОВЕК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881D0B0-57E8-4819-BC17-7AEA49F5CB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4257675"/>
            <a:ext cx="2571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здоровье, практики, уязвимость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ECB1AB4-5F14-44F5-B73A-E7A21E8EF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791075"/>
            <a:ext cx="59626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9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964259E-2018-4AE3-830C-7DF5FFE9E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943475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C557C63-95B7-4034-BC57-5C97E549B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905375"/>
            <a:ext cx="2400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ТЕХНОГЕННАЯ НАГРУЗКА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C66AE44-4D4C-4D8A-89D1-469F4D747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4914900"/>
            <a:ext cx="2571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источники, инфраструктура, отходы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D7F9392-AEAD-4C18-88D1-07772F3C5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1504950"/>
            <a:ext cx="19050" cy="394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7364ED9-1CC6-4F26-AB88-D8A4F0F51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1695450"/>
            <a:ext cx="3905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БИОЦЕНОЗ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A33B49D-CF0F-4336-9FAE-DDC2D854B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324100"/>
            <a:ext cx="38100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Изменение одного слоя меняет риски и допустимые действия в остальных.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A3435A5-9560-4CB6-A383-3139DAFFF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810000"/>
            <a:ext cx="3810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0313F"/>
                </a:solidFill>
                <a:latin typeface="Arial"/>
                <a:ea typeface="Arial"/>
                <a:cs typeface="Arial"/>
              </a:rPr>
              <a:t>Для каждого слоя фиксируются: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D05BD7F-2373-4C8E-A3DE-C6D119369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4210050"/>
            <a:ext cx="38100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marL="22" indent="-12" algn="l">
              <a:spcAft>
                <a:spcPts val="9"/>
              </a:spcAft>
              <a:buChar char="•"/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исходное состояние</a:t>
            </a:r>
          </a:p>
          <a:p xmlns:a="http://schemas.openxmlformats.org/drawingml/2006/main">
            <a:pPr marL="22" indent="-12" algn="l">
              <a:spcAft>
                <a:spcPts val="9"/>
              </a:spcAft>
              <a:buChar char="•"/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давление и неопределенность</a:t>
            </a:r>
          </a:p>
          <a:p xmlns:a="http://schemas.openxmlformats.org/drawingml/2006/main">
            <a:pPr marL="22" indent="-12" algn="l">
              <a:spcAft>
                <a:spcPts val="9"/>
              </a:spcAft>
              <a:buChar char="•"/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измеримый отклик на действие</a:t>
            </a:r>
          </a:p>
        </p:txBody>
      </p:sp>
    </p:spTree>
    <p:extLst>
      <p:ext uri="{BB962C8B-B14F-4D97-AF65-F5344CB8AC3E}">
        <p14:creationId xmlns:p14="http://schemas.microsoft.com/office/powerpoint/2010/main" val="106924248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0C84108-6460-4129-996E-186CFDC7DB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90500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ПРОЕКТНЫЙ ПАСПОРТ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D7F749E-C5E7-4A20-97E4-DFA26412E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111252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ECO-PPA превращает задачу в исполнимый контракт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CDB0B18-8E78-4CCB-BE13-D9398F175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4300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E410D17-BF66-4D85-9319-5ED2B9E3C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A0EDCC0-CE64-4C12-BD5E-EF097A555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6419850"/>
            <a:ext cx="819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7181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F446A56-FBBB-4867-B670-F11563449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676400"/>
            <a:ext cx="111252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8"/>
              </a:spcAft>
              <a:defRPr sz="232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ЗАДАЧА</a:t>
            </a:r>
            <a:r>
              <a:rPr sz="23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  +  </a:t>
            </a:r>
            <a:r>
              <a:rPr sz="23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ТЕХНОЛОГИЯ</a:t>
            </a:r>
            <a:r>
              <a:rPr sz="23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  +  </a:t>
            </a:r>
            <a:r>
              <a:rPr sz="23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КООПЕРАЦИЯ</a:t>
            </a:r>
            <a:r>
              <a:rPr sz="23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  +  </a:t>
            </a:r>
            <a:r>
              <a:rPr sz="23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КАПИТАЛ</a:t>
            </a:r>
          </a:p>
          <a:p xmlns:a="http://schemas.openxmlformats.org/drawingml/2006/main">
            <a:pPr algn="ctr">
              <a:defRPr sz="232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+  </a:t>
            </a:r>
            <a:r>
              <a:rPr sz="23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КОНТРАКТ</a:t>
            </a:r>
            <a:r>
              <a:rPr sz="23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  +  </a:t>
            </a:r>
            <a:r>
              <a:rPr sz="23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ДАННЫЕ</a:t>
            </a:r>
            <a:r>
              <a:rPr sz="23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  +  </a:t>
            </a:r>
            <a:r>
              <a:rPr sz="23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РЕЗУЛЬТАТ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993D3CE-0E91-44E2-803F-E992D31FDE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16230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08B3F0A-E565-4A1D-BF79-361508BFC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581400"/>
            <a:ext cx="3333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01  ПАСПОРТ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13AE0C1-62CB-4A13-8301-CB59B86D0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095750"/>
            <a:ext cx="32385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Базовая линия, объект, владелец, метод, права и ограничения.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A3C6333-F85A-4282-9AF8-C383C2533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4325" y="3581400"/>
            <a:ext cx="9525" cy="1733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7842B64-A07B-4BF8-8266-EC55DA55F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4825" y="3581400"/>
            <a:ext cx="3333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02  ГЕЙТ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3AFADCA-D74A-48E1-8770-6D3369AA4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4825" y="4095750"/>
            <a:ext cx="32385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Разрешенное событие, требуемые данные, проверка и полномочие решения.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ADAABB6-3EB9-4504-8A26-FB1E59DC2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3581400"/>
            <a:ext cx="9525" cy="1733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0A5729F-1BC5-4EF1-8EF7-F15FEFA1C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581400"/>
            <a:ext cx="3333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03  РЕЗУЛЬТАТ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47D39FB-F835-4C2A-A8FB-2774365ED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095750"/>
            <a:ext cx="32385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Верифицированное изменение, финансовый след и архивная запись.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3854791-D4CA-4DD3-8750-82D2AC0B5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657850"/>
            <a:ext cx="11125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ECO-PPA формирует рамку проекта; исполнение остается в отдельном контуре.</a:t>
            </a:r>
          </a:p>
        </p:txBody>
      </p:sp>
    </p:spTree>
    <p:extLst>
      <p:ext uri="{BB962C8B-B14F-4D97-AF65-F5344CB8AC3E}">
        <p14:creationId xmlns:p14="http://schemas.microsoft.com/office/powerpoint/2010/main" val="178049437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FF4EDEB-A59A-4005-951A-5C5295904E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90500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УЧЕТНАЯ АРХИТЕКТУРА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8C9CC86-5392-41D9-8D15-4A06906B6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111252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Четыре реестра связаны, но не смешаны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5777585-3C27-4A1B-8F87-3A5AD7700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4300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CCD5BDB-0738-4B93-B276-90D523B6F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EF3E8CD-7329-45C9-97B7-6A6623843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6419850"/>
            <a:ext cx="819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7181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graphicFrame>
        <p:nvGraphicFramePr>
          <p:cNvPr id="14" name=""/>
          <p:cNvGraphicFramePr/>
          <p:nvPr/>
        </p:nvGraphicFramePr>
        <p:xfrm>
          <a:off xmlns:a="http://schemas.openxmlformats.org/drawingml/2006/main" x="533400" y="1676400"/>
          <a:ext xmlns:a="http://schemas.openxmlformats.org/drawingml/2006/main" cx="11125200" cy="34480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809750"/>
                <a:gridCol w="3238500"/>
                <a:gridCol w="3714750"/>
                <a:gridCol w="2362200"/>
              </a:tblGrid>
              <a:tr h="476250"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Реестр</a:t>
                      </a:r>
                    </a:p>
                  </a:txBody>
                  <a:tcPr marL="95250" marR="95250" marT="76200" marB="76200" anchor="ctr">
                    <a:solidFill>
                      <a:srgbClr val="102A4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Что фиксирует</a:t>
                      </a:r>
                    </a:p>
                  </a:txBody>
                  <a:tcPr marL="95250" marR="95250" marT="76200" marB="76200" anchor="ctr">
                    <a:solidFill>
                      <a:srgbClr val="102A4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Кто подтверждает</a:t>
                      </a:r>
                    </a:p>
                  </a:txBody>
                  <a:tcPr marL="95250" marR="95250" marT="76200" marB="76200" anchor="ctr">
                    <a:solidFill>
                      <a:srgbClr val="102A4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Связующий ключ</a:t>
                      </a:r>
                    </a:p>
                  </a:txBody>
                  <a:tcPr marL="95250" marR="95250" marT="76200" marB="76200" anchor="ctr">
                    <a:solidFill>
                      <a:srgbClr val="102A43"/>
                    </a:solidFill>
                  </a:tcPr>
                </a:tc>
              </a:tr>
              <a:tr h="74295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20313F"/>
                          </a:solidFill>
                          <a:latin typeface="Arial"/>
                          <a:ea typeface="Arial"/>
                          <a:cs typeface="Arial"/>
                        </a:rPr>
                        <a:t>Денежный</a:t>
                      </a:r>
                    </a:p>
                  </a:txBody>
                  <a:tcPr marL="95250" marR="95250" marT="76200" marB="762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20313F"/>
                          </a:solidFill>
                          <a:latin typeface="Arial"/>
                          <a:ea typeface="Arial"/>
                          <a:cs typeface="Arial"/>
                        </a:rPr>
                        <a:t>Законные обязательства и платежи</a:t>
                      </a:r>
                    </a:p>
                  </a:txBody>
                  <a:tcPr marL="95250" marR="95250" marT="76200" marB="762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20313F"/>
                          </a:solidFill>
                          <a:latin typeface="Arial"/>
                          <a:ea typeface="Arial"/>
                          <a:cs typeface="Arial"/>
                        </a:rPr>
                        <a:t>Банк / казначейство / финансовый оператор</a:t>
                      </a:r>
                    </a:p>
                  </a:txBody>
                  <a:tcPr marL="95250" marR="95250" marT="76200" marB="762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3F5F"/>
                          </a:solidFill>
                          <a:latin typeface="Arial"/>
                          <a:ea typeface="Arial"/>
                          <a:cs typeface="Arial"/>
                        </a:rPr>
                        <a:t>contract_id</a:t>
                      </a:r>
                    </a:p>
                  </a:txBody>
                  <a:tcPr marL="95250" marR="95250" marT="76200" marB="76200" anchor="ctr">
                    <a:solidFill>
                      <a:srgbClr val="FFFFFF"/>
                    </a:solidFill>
                  </a:tcPr>
                </a:tc>
              </a:tr>
              <a:tr h="74295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20313F"/>
                          </a:solidFill>
                          <a:latin typeface="Arial"/>
                          <a:ea typeface="Arial"/>
                          <a:cs typeface="Arial"/>
                        </a:rPr>
                        <a:t>Биосферный</a:t>
                      </a:r>
                    </a:p>
                  </a:txBody>
                  <a:tcPr marL="95250" marR="95250" marT="76200" marB="76200" anchor="ctr"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20313F"/>
                          </a:solidFill>
                          <a:latin typeface="Arial"/>
                          <a:ea typeface="Arial"/>
                          <a:cs typeface="Arial"/>
                        </a:rPr>
                        <a:t>Baseline, давление, измеримый результат</a:t>
                      </a:r>
                    </a:p>
                  </a:txBody>
                  <a:tcPr marL="95250" marR="95250" marT="76200" marB="76200" anchor="ctr"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20313F"/>
                          </a:solidFill>
                          <a:latin typeface="Arial"/>
                          <a:ea typeface="Arial"/>
                          <a:cs typeface="Arial"/>
                        </a:rPr>
                        <a:t>Профильные владельцы данных</a:t>
                      </a:r>
                    </a:p>
                  </a:txBody>
                  <a:tcPr marL="95250" marR="95250" marT="76200" marB="76200" anchor="ctr"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3F5F"/>
                          </a:solidFill>
                          <a:latin typeface="Arial"/>
                          <a:ea typeface="Arial"/>
                          <a:cs typeface="Arial"/>
                        </a:rPr>
                        <a:t>object_id + method_id</a:t>
                      </a:r>
                    </a:p>
                  </a:txBody>
                  <a:tcPr marL="95250" marR="95250" marT="76200" marB="76200" anchor="ctr">
                    <a:solidFill>
                      <a:srgbClr val="F7F9FB"/>
                    </a:solidFill>
                  </a:tcPr>
                </a:tc>
              </a:tr>
              <a:tr h="74295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20313F"/>
                          </a:solidFill>
                          <a:latin typeface="Arial"/>
                          <a:ea typeface="Arial"/>
                          <a:cs typeface="Arial"/>
                        </a:rPr>
                        <a:t>Доказательств</a:t>
                      </a:r>
                    </a:p>
                  </a:txBody>
                  <a:tcPr marL="95250" marR="95250" marT="76200" marB="762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20313F"/>
                          </a:solidFill>
                          <a:latin typeface="Arial"/>
                          <a:ea typeface="Arial"/>
                          <a:cs typeface="Arial"/>
                        </a:rPr>
                        <a:t>Источник, версия, проверка, происхождение</a:t>
                      </a:r>
                    </a:p>
                  </a:txBody>
                  <a:tcPr marL="95250" marR="95250" marT="76200" marB="762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20313F"/>
                          </a:solidFill>
                          <a:latin typeface="Arial"/>
                          <a:ea typeface="Arial"/>
                          <a:cs typeface="Arial"/>
                        </a:rPr>
                        <a:t>Независимый валидатор + архив</a:t>
                      </a:r>
                    </a:p>
                  </a:txBody>
                  <a:tcPr marL="95250" marR="95250" marT="76200" marB="762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3F5F"/>
                          </a:solidFill>
                          <a:latin typeface="Arial"/>
                          <a:ea typeface="Arial"/>
                          <a:cs typeface="Arial"/>
                        </a:rPr>
                        <a:t>evidence_id</a:t>
                      </a:r>
                    </a:p>
                  </a:txBody>
                  <a:tcPr marL="95250" marR="95250" marT="76200" marB="76200" anchor="ctr">
                    <a:solidFill>
                      <a:srgbClr val="FFFFFF"/>
                    </a:solidFill>
                  </a:tcPr>
                </a:tc>
              </a:tr>
              <a:tr h="74295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20313F"/>
                          </a:solidFill>
                          <a:latin typeface="Arial"/>
                          <a:ea typeface="Arial"/>
                          <a:cs typeface="Arial"/>
                        </a:rPr>
                        <a:t>Решений</a:t>
                      </a:r>
                    </a:p>
                  </a:txBody>
                  <a:tcPr marL="95250" marR="95250" marT="76200" marB="76200" anchor="ctr"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20313F"/>
                          </a:solidFill>
                          <a:latin typeface="Arial"/>
                          <a:ea typeface="Arial"/>
                          <a:cs typeface="Arial"/>
                        </a:rPr>
                        <a:t>Мандат, порог, разрешение, исключение</a:t>
                      </a:r>
                    </a:p>
                  </a:txBody>
                  <a:tcPr marL="95250" marR="95250" marT="76200" marB="76200" anchor="ctr"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20313F"/>
                          </a:solidFill>
                          <a:latin typeface="Arial"/>
                          <a:ea typeface="Arial"/>
                          <a:cs typeface="Arial"/>
                        </a:rPr>
                        <a:t>Уполномоченный орган</a:t>
                      </a:r>
                    </a:p>
                  </a:txBody>
                  <a:tcPr marL="95250" marR="95250" marT="76200" marB="76200" anchor="ctr"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3F5F"/>
                          </a:solidFill>
                          <a:latin typeface="Arial"/>
                          <a:ea typeface="Arial"/>
                          <a:cs typeface="Arial"/>
                        </a:rPr>
                        <a:t>decision_id</a:t>
                      </a:r>
                    </a:p>
                  </a:txBody>
                  <a:tcPr marL="95250" marR="95250" marT="76200" marB="76200" anchor="ctr">
                    <a:solidFill>
                      <a:srgbClr val="F7F9FB"/>
                    </a:solidFill>
                  </a:tcPr>
                </a:tc>
              </a:tr>
            </a:tbl>
          </a:graphicData>
        </a:graphic>
      </p:graphicFrame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7FC3B9E-39E7-4A60-9F89-BD204A59D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391150"/>
            <a:ext cx="111252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F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69DB0EB-0157-4003-A296-E05B0F9A3F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467350"/>
            <a:ext cx="10668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Экологический результат не превращается в денежную величину</a:t>
            </a:r>
          </a:p>
          <a:p xmlns:a="http://schemas.openxmlformats.org/drawingml/2006/main">
            <a:pPr algn="ctr">
              <a:defRPr sz="13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без законной методики, независимой оценки и договорного основания</a:t>
            </a:r>
          </a:p>
        </p:txBody>
      </p:sp>
    </p:spTree>
    <p:extLst>
      <p:ext uri="{BB962C8B-B14F-4D97-AF65-F5344CB8AC3E}">
        <p14:creationId xmlns:p14="http://schemas.microsoft.com/office/powerpoint/2010/main" val="158451714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15DC594-A293-4C5C-8589-703A1C111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90500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ФИНАНСОВЫЙ КОНТУР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DE4E37F-1346-41B0-BC2D-C064A8AB6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111252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Деньги движутся по закону; гейты управляют контрактом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DD90F1E-E92E-4828-8A6D-32963EA06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4300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4C39153-8DC6-40F4-9DDA-7BBC518F1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16B27A8-3714-4343-AEAA-9334260B9F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6419850"/>
            <a:ext cx="819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7181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6" name="money-anchor-1">
            <a:extLst xmlns:a="http://schemas.openxmlformats.org/drawingml/2006/main">
              <a:ext uri="{FF2B5EF4-FFF2-40B4-BE49-F238E27FC236}">
                <a16:creationId xmlns:a16="http://schemas.microsoft.com/office/drawing/2014/main" id="{385B5BF6-AEC9-40B0-9435-87A059E83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343150"/>
            <a:ext cx="2095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7" name="money-anchor-2">
            <a:extLst xmlns:a="http://schemas.openxmlformats.org/drawingml/2006/main">
              <a:ext uri="{FF2B5EF4-FFF2-40B4-BE49-F238E27FC236}">
                <a16:creationId xmlns:a16="http://schemas.microsoft.com/office/drawing/2014/main" id="{40D63C04-FA2D-4ED5-B9B8-FA06A47DF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2343150"/>
            <a:ext cx="2095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8" name="money-anchor-3">
            <a:extLst xmlns:a="http://schemas.openxmlformats.org/drawingml/2006/main">
              <a:ext uri="{FF2B5EF4-FFF2-40B4-BE49-F238E27FC236}">
                <a16:creationId xmlns:a16="http://schemas.microsoft.com/office/drawing/2014/main" id="{96DD4F73-74CE-43D0-B0F3-F1D5F1AB7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343150"/>
            <a:ext cx="2095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9" name="money-anchor-4">
            <a:extLst xmlns:a="http://schemas.openxmlformats.org/drawingml/2006/main">
              <a:ext uri="{FF2B5EF4-FFF2-40B4-BE49-F238E27FC236}">
                <a16:creationId xmlns:a16="http://schemas.microsoft.com/office/drawing/2014/main" id="{BEA14415-0578-4CE1-805A-F94E99A6B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2343150"/>
            <a:ext cx="2095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40" name=""/>
          <p:cNvCxnSpPr>
            <a:stCxn xmlns:a="http://schemas.openxmlformats.org/drawingml/2006/main" id="6" idx="3"/>
            <a:endCxn xmlns:a="http://schemas.openxmlformats.org/drawingml/2006/main" id="7" idx="1"/>
          </p:cNvCxnSpPr>
          <p:nvPr/>
        </p:nvCxnSpPr>
        <p:spPr>
          <a:xfrm xmlns:a="http://schemas.openxmlformats.org/drawingml/2006/main">
            <a:off x="2819400" y="2600325"/>
            <a:ext cx="590550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B8922E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41" name=""/>
          <p:cNvCxnSpPr>
            <a:stCxn xmlns:a="http://schemas.openxmlformats.org/drawingml/2006/main" id="7" idx="3"/>
            <a:endCxn xmlns:a="http://schemas.openxmlformats.org/drawingml/2006/main" id="8" idx="1"/>
          </p:cNvCxnSpPr>
          <p:nvPr/>
        </p:nvCxnSpPr>
        <p:spPr>
          <a:xfrm xmlns:a="http://schemas.openxmlformats.org/drawingml/2006/main">
            <a:off x="5505450" y="2600325"/>
            <a:ext cx="590550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B8922E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42" name=""/>
          <p:cNvCxnSpPr>
            <a:stCxn xmlns:a="http://schemas.openxmlformats.org/drawingml/2006/main" id="8" idx="3"/>
            <a:endCxn xmlns:a="http://schemas.openxmlformats.org/drawingml/2006/main" id="9" idx="1"/>
          </p:cNvCxnSpPr>
          <p:nvPr/>
        </p:nvCxnSpPr>
        <p:spPr>
          <a:xfrm xmlns:a="http://schemas.openxmlformats.org/drawingml/2006/main">
            <a:off x="8191500" y="2600325"/>
            <a:ext cx="590550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B8922E"/>
            </a:solidFill>
            <a:prstDash val="solid"/>
            <a:headEnd type="none" w="med" len="med"/>
            <a:tailEnd type="arrow" w="med" len="med"/>
          </a:ln>
        </p:spPr>
      </p:cxn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B3D1332-BC11-45B4-B499-4B80DC652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19075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2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0228822-402F-4589-BF00-6CFF59DBC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352675"/>
            <a:ext cx="514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1BA1846-4A11-4B41-A120-5428B3526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09900"/>
            <a:ext cx="22669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ЗАКОННЫЙ ИСТОЧНИК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14F085C-1CB5-4EEE-9E9B-887234D91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81400"/>
            <a:ext cx="22669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Бюджет, фонд, кредит или инвестиционный капитал.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0638B52-711D-498F-9A82-5FB8D64F4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219075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2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FF76D6A-1AD7-43A7-8D17-312302DAD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2352675"/>
            <a:ext cx="514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D7397E7-7EE1-4DA7-9CAC-4D894B1A4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3009900"/>
            <a:ext cx="22669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ДОГОВОР / СЧЕТ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D7E060D-4842-470C-9626-E4A25A769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3581400"/>
            <a:ext cx="22669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Назначение, лимит, права, запреты и ответственные.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8C5387B-7325-44B0-9A98-C7E714717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19075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92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2CB6A9E-4692-41CF-9558-D4E7B5ADB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352675"/>
            <a:ext cx="514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1805B6E-0FA7-45B1-AD1A-CD547D079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3009900"/>
            <a:ext cx="22669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ГЕЙТ ВЫПОЛНЕНИЯ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A20B51E-3153-4B7F-940B-73DD3624B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3581400"/>
            <a:ext cx="22669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Событие + данные + проверка + уполномоченное решение.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47A5A63-7176-490D-9204-60FD9E8CF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219075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2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848DCE8-74A9-4514-845F-6E4956DBD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2352675"/>
            <a:ext cx="514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95CBC6A-B52E-4035-B16A-20CF0ED16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3009900"/>
            <a:ext cx="22669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ПЛАТЕЖ / КОРРЕКЦИЯ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1446611-8745-4544-8EBD-5AAE343BB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3581400"/>
            <a:ext cx="22669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Действие выполняет только уже уполномоченный оператор.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3ED366E-A817-4087-B16B-ED61331A0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105400"/>
            <a:ext cx="111252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BC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356CC9B-D359-4EFD-A0D9-417038D62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314950"/>
            <a:ext cx="1066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Модель не эмитирует деньги и не исполняет платеж автоматически</a:t>
            </a:r>
          </a:p>
        </p:txBody>
      </p:sp>
    </p:spTree>
    <p:extLst>
      <p:ext uri="{BB962C8B-B14F-4D97-AF65-F5344CB8AC3E}">
        <p14:creationId xmlns:p14="http://schemas.microsoft.com/office/powerpoint/2010/main" val="43493717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2026-08-29T10:25:35.2940000Z</dcterms:created>
  <dcterms:modified xsi:type="dcterms:W3CDTF">2026-08-29T10:25:35.2940000Z</dcterms:modified>
</coreProperties>
</file>