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81B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forest_ecosystem.jpg">    </p:cNvPr>
          <p:cNvPicPr>
            <a:picLocks noChangeAspect="1"/>
          </p:cNvPicPr>
          <p:nvPr/>
        </p:nvPicPr>
        <p:blipFill>
          <a:blip r:embed="rId1"/>
          <a:srcRect l="24310" r="24310" t="0" b="0"/>
          <a:stretch/>
        </p:blipFill>
        <p:spPr>
          <a:xfrm>
            <a:off x="6537960" y="502920"/>
            <a:ext cx="5102352" cy="56692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6928" y="1188720"/>
            <a:ext cx="5577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7FFF7"/>
                </a:solidFill>
              </a:rPr>
              <a:t>БИОЦЕНОЗЫ</a:t>
            </a:r>
            <a:endParaRPr lang="en-US" sz="4400" dirty="0"/>
          </a:p>
        </p:txBody>
      </p:sp>
      <p:sp>
        <p:nvSpPr>
          <p:cNvPr id="4" name="Text 1"/>
          <p:cNvSpPr/>
          <p:nvPr/>
        </p:nvSpPr>
        <p:spPr>
          <a:xfrm>
            <a:off x="594360" y="1938528"/>
            <a:ext cx="52120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B9F26A"/>
                </a:solidFill>
              </a:rPr>
              <a:t>как живой модуль</a:t>
            </a:r>
            <a:endParaRPr lang="en-US" sz="2800" dirty="0"/>
          </a:p>
          <a:p>
            <a:pPr indent="0" marL="0">
              <a:buNone/>
            </a:pPr>
            <a:r>
              <a:rPr lang="en-US" sz="2800" b="1" dirty="0">
                <a:solidFill>
                  <a:srgbClr val="B9F26A"/>
                </a:solidFill>
              </a:rPr>
              <a:t>ЭКВИЛИБРИУМ</a:t>
            </a:r>
            <a:endParaRPr lang="en-US" sz="2800" dirty="0"/>
          </a:p>
        </p:txBody>
      </p:sp>
      <p:sp>
        <p:nvSpPr>
          <p:cNvPr id="5" name="Text 2"/>
          <p:cNvSpPr/>
          <p:nvPr/>
        </p:nvSpPr>
        <p:spPr>
          <a:xfrm>
            <a:off x="621792" y="3703320"/>
            <a:ext cx="5212080" cy="7315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C8D7CE"/>
                </a:solidFill>
              </a:rPr>
              <a:t>От наблюдения природы — к управлению восстановлением, финансированием и устойчивостью территорий.</a:t>
            </a:r>
            <a:endParaRPr lang="en-US" sz="1700" dirty="0"/>
          </a:p>
        </p:txBody>
      </p:sp>
      <p:sp>
        <p:nvSpPr>
          <p:cNvPr id="6" name="Text 3"/>
          <p:cNvSpPr/>
          <p:nvPr/>
        </p:nvSpPr>
        <p:spPr>
          <a:xfrm>
            <a:off x="621792" y="4892040"/>
            <a:ext cx="2377440" cy="329184"/>
          </a:xfrm>
          <a:prstGeom prst="rect">
            <a:avLst/>
          </a:prstGeom>
          <a:solidFill>
            <a:srgbClr val="FFD166"/>
          </a:solidFill>
          <a:ln>
            <a:solidFill>
              <a:srgbClr val="FFD166">
                <a:alpha val="0"/>
              </a:srgbClr>
            </a:solidFill>
          </a:ln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1120" b="1" dirty="0">
                <a:solidFill>
                  <a:srgbClr val="092015"/>
                </a:solidFill>
              </a:rPr>
              <a:t>ТЕТТА + 13×20 + ЭФС</a:t>
            </a:r>
            <a:endParaRPr lang="en-US" sz="1120" dirty="0"/>
          </a:p>
        </p:txBody>
      </p:sp>
      <p:sp>
        <p:nvSpPr>
          <p:cNvPr id="7" name="Text 4"/>
          <p:cNvSpPr/>
          <p:nvPr/>
        </p:nvSpPr>
        <p:spPr>
          <a:xfrm>
            <a:off x="502920" y="6510528"/>
            <a:ext cx="5120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EA08D"/>
                </a:solidFill>
              </a:rPr>
              <a:t>ЭКВИЛИБРИУМ / БИОЦЕНОЗЫ  •  1</a:t>
            </a:r>
            <a:endParaRPr lang="en-US" sz="8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B1F1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1247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7FF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биоценоз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30352" y="841248"/>
            <a:ext cx="10515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C8D7CE"/>
                </a:solidFill>
              </a:rPr>
              <a:t>Не набор видов, а сеть совместной жизни на территории.</a:t>
            </a:r>
            <a:endParaRPr lang="en-US" sz="1350" dirty="0"/>
          </a:p>
        </p:txBody>
      </p:sp>
      <p:pic>
        <p:nvPicPr>
          <p:cNvPr id="4" name="Image 0" descr="/mnt/data/wetland.jpg">    </p:cNvPr>
          <p:cNvPicPr>
            <a:picLocks noChangeAspect="1"/>
          </p:cNvPicPr>
          <p:nvPr/>
        </p:nvPicPr>
        <p:blipFill>
          <a:blip r:embed="rId1"/>
          <a:srcRect l="22250" r="22250" t="0" b="0"/>
          <a:stretch/>
        </p:blipFill>
        <p:spPr>
          <a:xfrm>
            <a:off x="594360" y="1417320"/>
            <a:ext cx="3703320" cy="443484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800600" y="1353312"/>
            <a:ext cx="1463040" cy="512064"/>
          </a:xfrm>
          <a:prstGeom prst="rect">
            <a:avLst/>
          </a:prstGeom>
          <a:solidFill>
            <a:srgbClr val="B9F26A"/>
          </a:solidFill>
          <a:ln>
            <a:solidFill>
              <a:srgbClr val="B9F26A">
                <a:alpha val="0"/>
              </a:srgbClr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algn="ctr" indent="0" marL="0">
              <a:buNone/>
            </a:pPr>
            <a:r>
              <a:rPr lang="en-US" sz="1220" b="1" dirty="0">
                <a:solidFill>
                  <a:srgbClr val="092015"/>
                </a:solidFill>
              </a:rPr>
              <a:t>РАСТЕНИЯ</a:t>
            </a:r>
            <a:endParaRPr lang="en-US" sz="1220" dirty="0"/>
          </a:p>
        </p:txBody>
      </p:sp>
      <p:sp>
        <p:nvSpPr>
          <p:cNvPr id="6" name="Text 3"/>
          <p:cNvSpPr/>
          <p:nvPr/>
        </p:nvSpPr>
        <p:spPr>
          <a:xfrm>
            <a:off x="7315200" y="1353312"/>
            <a:ext cx="1645920" cy="512064"/>
          </a:xfrm>
          <a:prstGeom prst="rect">
            <a:avLst/>
          </a:prstGeom>
          <a:solidFill>
            <a:srgbClr val="FFD166"/>
          </a:solidFill>
          <a:ln>
            <a:solidFill>
              <a:srgbClr val="FFD166">
                <a:alpha val="0"/>
              </a:srgbClr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algn="ctr" indent="0" marL="0">
              <a:buNone/>
            </a:pPr>
            <a:r>
              <a:rPr lang="en-US" sz="1220" b="1" dirty="0">
                <a:solidFill>
                  <a:srgbClr val="092015"/>
                </a:solidFill>
              </a:rPr>
              <a:t>ЖИВОТНЫЕ</a:t>
            </a:r>
            <a:endParaRPr lang="en-US" sz="1220" dirty="0"/>
          </a:p>
        </p:txBody>
      </p:sp>
      <p:sp>
        <p:nvSpPr>
          <p:cNvPr id="7" name="Text 4"/>
          <p:cNvSpPr/>
          <p:nvPr/>
        </p:nvSpPr>
        <p:spPr>
          <a:xfrm>
            <a:off x="9646920" y="1353312"/>
            <a:ext cx="1417320" cy="512064"/>
          </a:xfrm>
          <a:prstGeom prst="rect">
            <a:avLst/>
          </a:prstGeom>
          <a:solidFill>
            <a:srgbClr val="5BD8FF"/>
          </a:solidFill>
          <a:ln>
            <a:solidFill>
              <a:srgbClr val="5BD8FF">
                <a:alpha val="0"/>
              </a:srgbClr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algn="ctr" indent="0" marL="0">
              <a:buNone/>
            </a:pPr>
            <a:r>
              <a:rPr lang="en-US" sz="1220" b="1" dirty="0">
                <a:solidFill>
                  <a:srgbClr val="092015"/>
                </a:solidFill>
              </a:rPr>
              <a:t>МИКРОБЫ</a:t>
            </a:r>
            <a:endParaRPr lang="en-US" sz="1220" dirty="0"/>
          </a:p>
        </p:txBody>
      </p:sp>
      <p:sp>
        <p:nvSpPr>
          <p:cNvPr id="8" name="Text 5"/>
          <p:cNvSpPr/>
          <p:nvPr/>
        </p:nvSpPr>
        <p:spPr>
          <a:xfrm>
            <a:off x="5303520" y="4434840"/>
            <a:ext cx="1325880" cy="512064"/>
          </a:xfrm>
          <a:prstGeom prst="rect">
            <a:avLst/>
          </a:prstGeom>
          <a:solidFill>
            <a:srgbClr val="9FE2BF"/>
          </a:solidFill>
          <a:ln>
            <a:solidFill>
              <a:srgbClr val="9FE2BF">
                <a:alpha val="0"/>
              </a:srgbClr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algn="ctr" indent="0" marL="0">
              <a:buNone/>
            </a:pPr>
            <a:r>
              <a:rPr lang="en-US" sz="1220" b="1" dirty="0">
                <a:solidFill>
                  <a:srgbClr val="092015"/>
                </a:solidFill>
              </a:rPr>
              <a:t>ПОЧВА</a:t>
            </a:r>
            <a:endParaRPr lang="en-US" sz="1220" dirty="0"/>
          </a:p>
        </p:txBody>
      </p:sp>
      <p:sp>
        <p:nvSpPr>
          <p:cNvPr id="9" name="Text 6"/>
          <p:cNvSpPr/>
          <p:nvPr/>
        </p:nvSpPr>
        <p:spPr>
          <a:xfrm>
            <a:off x="7543800" y="4434840"/>
            <a:ext cx="1234440" cy="512064"/>
          </a:xfrm>
          <a:prstGeom prst="rect">
            <a:avLst/>
          </a:prstGeom>
          <a:solidFill>
            <a:srgbClr val="8CE8FF"/>
          </a:solidFill>
          <a:ln>
            <a:solidFill>
              <a:srgbClr val="8CE8FF">
                <a:alpha val="0"/>
              </a:srgbClr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algn="ctr" indent="0" marL="0">
              <a:buNone/>
            </a:pPr>
            <a:r>
              <a:rPr lang="en-US" sz="1220" b="1" dirty="0">
                <a:solidFill>
                  <a:srgbClr val="092015"/>
                </a:solidFill>
              </a:rPr>
              <a:t>ВОДА</a:t>
            </a:r>
            <a:endParaRPr lang="en-US" sz="1220" dirty="0"/>
          </a:p>
        </p:txBody>
      </p:sp>
      <p:sp>
        <p:nvSpPr>
          <p:cNvPr id="10" name="Text 7"/>
          <p:cNvSpPr/>
          <p:nvPr/>
        </p:nvSpPr>
        <p:spPr>
          <a:xfrm>
            <a:off x="9400032" y="4434840"/>
            <a:ext cx="1600200" cy="512064"/>
          </a:xfrm>
          <a:prstGeom prst="rect">
            <a:avLst/>
          </a:prstGeom>
          <a:solidFill>
            <a:srgbClr val="F4E8C1"/>
          </a:solidFill>
          <a:ln>
            <a:solidFill>
              <a:srgbClr val="F4E8C1">
                <a:alpha val="0"/>
              </a:srgbClr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algn="ctr" indent="0" marL="0">
              <a:buNone/>
            </a:pPr>
            <a:r>
              <a:rPr lang="en-US" sz="1220" b="1" dirty="0">
                <a:solidFill>
                  <a:srgbClr val="092015"/>
                </a:solidFill>
              </a:rPr>
              <a:t>ЧЕЛОВЕК</a:t>
            </a:r>
            <a:endParaRPr lang="en-US" sz="1220" dirty="0"/>
          </a:p>
        </p:txBody>
      </p:sp>
      <p:sp>
        <p:nvSpPr>
          <p:cNvPr id="11" name="Shape 8"/>
          <p:cNvSpPr/>
          <p:nvPr/>
        </p:nvSpPr>
        <p:spPr>
          <a:xfrm>
            <a:off x="6263640" y="1627632"/>
            <a:ext cx="1051560" cy="0"/>
          </a:xfrm>
          <a:prstGeom prst="line">
            <a:avLst/>
          </a:prstGeom>
          <a:noFill/>
          <a:ln w="15875">
            <a:solidFill>
              <a:srgbClr val="88D9A8"/>
            </a:solidFill>
            <a:prstDash val="solid"/>
            <a:headEnd type="none"/>
            <a:tailEnd type="triangle"/>
          </a:ln>
        </p:spPr>
      </p:sp>
      <p:sp>
        <p:nvSpPr>
          <p:cNvPr id="12" name="Shape 9"/>
          <p:cNvSpPr/>
          <p:nvPr/>
        </p:nvSpPr>
        <p:spPr>
          <a:xfrm>
            <a:off x="8961120" y="1627632"/>
            <a:ext cx="685800" cy="0"/>
          </a:xfrm>
          <a:prstGeom prst="line">
            <a:avLst/>
          </a:prstGeom>
          <a:noFill/>
          <a:ln w="15875">
            <a:solidFill>
              <a:srgbClr val="88D9A8"/>
            </a:solidFill>
            <a:prstDash val="solid"/>
            <a:headEnd type="none"/>
            <a:tailEnd type="triangle"/>
          </a:ln>
        </p:spPr>
      </p:sp>
      <p:sp>
        <p:nvSpPr>
          <p:cNvPr id="13" name="Shape 10"/>
          <p:cNvSpPr/>
          <p:nvPr/>
        </p:nvSpPr>
        <p:spPr>
          <a:xfrm>
            <a:off x="10332720" y="1865376"/>
            <a:ext cx="0" cy="2569464"/>
          </a:xfrm>
          <a:prstGeom prst="line">
            <a:avLst/>
          </a:prstGeom>
          <a:noFill/>
          <a:ln w="15875">
            <a:solidFill>
              <a:srgbClr val="88D9A8"/>
            </a:solidFill>
            <a:prstDash val="solid"/>
            <a:headEnd type="none"/>
            <a:tailEnd type="triangle"/>
          </a:ln>
        </p:spPr>
      </p:sp>
      <p:sp>
        <p:nvSpPr>
          <p:cNvPr id="14" name="Shape 11"/>
          <p:cNvSpPr/>
          <p:nvPr/>
        </p:nvSpPr>
        <p:spPr>
          <a:xfrm>
            <a:off x="9400032" y="4690872"/>
            <a:ext cx="-621792" cy="0"/>
          </a:xfrm>
          <a:prstGeom prst="line">
            <a:avLst/>
          </a:prstGeom>
          <a:noFill/>
          <a:ln w="15875">
            <a:solidFill>
              <a:srgbClr val="88D9A8"/>
            </a:solidFill>
            <a:prstDash val="solid"/>
            <a:headEnd type="none"/>
            <a:tailEnd type="triangle"/>
          </a:ln>
        </p:spPr>
      </p:sp>
      <p:sp>
        <p:nvSpPr>
          <p:cNvPr id="15" name="Shape 12"/>
          <p:cNvSpPr/>
          <p:nvPr/>
        </p:nvSpPr>
        <p:spPr>
          <a:xfrm>
            <a:off x="7543800" y="4690872"/>
            <a:ext cx="-914400" cy="0"/>
          </a:xfrm>
          <a:prstGeom prst="line">
            <a:avLst/>
          </a:prstGeom>
          <a:noFill/>
          <a:ln w="15875">
            <a:solidFill>
              <a:srgbClr val="88D9A8"/>
            </a:solidFill>
            <a:prstDash val="solid"/>
            <a:headEnd type="none"/>
            <a:tailEnd type="triangle"/>
          </a:ln>
        </p:spPr>
      </p:sp>
      <p:sp>
        <p:nvSpPr>
          <p:cNvPr id="16" name="Shape 13"/>
          <p:cNvSpPr/>
          <p:nvPr/>
        </p:nvSpPr>
        <p:spPr>
          <a:xfrm>
            <a:off x="5897880" y="4434840"/>
            <a:ext cx="-365760" cy="-2569464"/>
          </a:xfrm>
          <a:prstGeom prst="line">
            <a:avLst/>
          </a:prstGeom>
          <a:noFill/>
          <a:ln w="15875">
            <a:solidFill>
              <a:srgbClr val="88D9A8"/>
            </a:solidFill>
            <a:prstDash val="solid"/>
            <a:headEnd type="none"/>
            <a:tailEnd type="triangle"/>
          </a:ln>
        </p:spPr>
      </p:sp>
      <p:sp>
        <p:nvSpPr>
          <p:cNvPr id="17" name="Text 14"/>
          <p:cNvSpPr/>
          <p:nvPr/>
        </p:nvSpPr>
        <p:spPr>
          <a:xfrm>
            <a:off x="4617720" y="2331720"/>
            <a:ext cx="6537960" cy="1234440"/>
          </a:xfrm>
          <a:prstGeom prst="rect">
            <a:avLst/>
          </a:prstGeom>
          <a:solidFill>
            <a:srgbClr val="123628">
              <a:alpha val="96000"/>
            </a:srgbClr>
          </a:solidFill>
          <a:ln>
            <a:solidFill>
              <a:srgbClr val="2F624B">
                <a:alpha val="55000"/>
              </a:srgbClr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7FFF7"/>
                </a:solidFill>
              </a:rPr>
              <a:t>Биоценоз = сообщество организмов + связи питания + обмен вещества + совместная адаптация.</a:t>
            </a:r>
            <a:endParaRPr lang="en-US" sz="1800" dirty="0"/>
          </a:p>
        </p:txBody>
      </p:sp>
      <p:sp>
        <p:nvSpPr>
          <p:cNvPr id="18" name="Text 15"/>
          <p:cNvSpPr/>
          <p:nvPr/>
        </p:nvSpPr>
        <p:spPr>
          <a:xfrm>
            <a:off x="4681728" y="3611880"/>
            <a:ext cx="621792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C8D7CE"/>
                </a:solidFill>
              </a:rPr>
              <a:t>В управленческой логике это не “экология”, а базовая единица здоровья территории.</a:t>
            </a:r>
            <a:endParaRPr lang="en-US" sz="1300" dirty="0"/>
          </a:p>
        </p:txBody>
      </p:sp>
      <p:sp>
        <p:nvSpPr>
          <p:cNvPr id="19" name="Text 16"/>
          <p:cNvSpPr/>
          <p:nvPr/>
        </p:nvSpPr>
        <p:spPr>
          <a:xfrm>
            <a:off x="502920" y="6510528"/>
            <a:ext cx="5120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EA08D"/>
                </a:solidFill>
              </a:rPr>
              <a:t>ЭКВИЛИБРИУМ / БИОЦЕНОЗЫ  •  2</a:t>
            </a:r>
            <a:endParaRPr lang="en-US" sz="8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920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1247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7FF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Биоценоз как объект управления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30352" y="841248"/>
            <a:ext cx="10515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C8D7CE"/>
                </a:solidFill>
              </a:rPr>
              <a:t>Территория начинает читаться как живой организм.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731520" y="1417320"/>
            <a:ext cx="1508760" cy="749808"/>
          </a:xfrm>
          <a:prstGeom prst="rect">
            <a:avLst/>
          </a:prstGeom>
          <a:solidFill>
            <a:srgbClr val="5BD8FF"/>
          </a:solidFill>
          <a:ln>
            <a:solidFill>
              <a:srgbClr val="5BD8FF">
                <a:alpha val="0"/>
              </a:srgbClr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algn="ctr" indent="0" marL="0">
              <a:buNone/>
            </a:pPr>
            <a:r>
              <a:rPr lang="en-US" sz="1220" b="1" dirty="0">
                <a:solidFill>
                  <a:srgbClr val="092015"/>
                </a:solidFill>
              </a:rPr>
              <a:t>1</a:t>
            </a:r>
            <a:endParaRPr lang="en-US" sz="1220" dirty="0"/>
          </a:p>
          <a:p>
            <a:pPr algn="ctr" indent="0" marL="0">
              <a:buNone/>
            </a:pPr>
            <a:r>
              <a:rPr lang="en-US" sz="1220" b="1" dirty="0">
                <a:solidFill>
                  <a:srgbClr val="092015"/>
                </a:solidFill>
              </a:rPr>
              <a:t>Наблюдать</a:t>
            </a:r>
            <a:endParaRPr lang="en-US" sz="1220" dirty="0"/>
          </a:p>
        </p:txBody>
      </p:sp>
      <p:sp>
        <p:nvSpPr>
          <p:cNvPr id="5" name="Shape 3"/>
          <p:cNvSpPr/>
          <p:nvPr/>
        </p:nvSpPr>
        <p:spPr>
          <a:xfrm>
            <a:off x="2240280" y="1792224"/>
            <a:ext cx="685800" cy="0"/>
          </a:xfrm>
          <a:prstGeom prst="line">
            <a:avLst/>
          </a:prstGeom>
          <a:noFill/>
          <a:ln w="15875">
            <a:solidFill>
              <a:srgbClr val="88D9A8"/>
            </a:solidFill>
            <a:prstDash val="solid"/>
            <a:headEnd type="none"/>
            <a:tailEnd type="triangle"/>
          </a:ln>
        </p:spPr>
      </p:sp>
      <p:sp>
        <p:nvSpPr>
          <p:cNvPr id="6" name="Text 4"/>
          <p:cNvSpPr/>
          <p:nvPr/>
        </p:nvSpPr>
        <p:spPr>
          <a:xfrm>
            <a:off x="2926080" y="1417320"/>
            <a:ext cx="1508760" cy="749808"/>
          </a:xfrm>
          <a:prstGeom prst="rect">
            <a:avLst/>
          </a:prstGeom>
          <a:solidFill>
            <a:srgbClr val="B9F26A"/>
          </a:solidFill>
          <a:ln>
            <a:solidFill>
              <a:srgbClr val="B9F26A">
                <a:alpha val="0"/>
              </a:srgbClr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algn="ctr" indent="0" marL="0">
              <a:buNone/>
            </a:pPr>
            <a:r>
              <a:rPr lang="en-US" sz="1220" b="1" dirty="0">
                <a:solidFill>
                  <a:srgbClr val="092015"/>
                </a:solidFill>
              </a:rPr>
              <a:t>2</a:t>
            </a:r>
            <a:endParaRPr lang="en-US" sz="1220" dirty="0"/>
          </a:p>
          <a:p>
            <a:pPr algn="ctr" indent="0" marL="0">
              <a:buNone/>
            </a:pPr>
            <a:r>
              <a:rPr lang="en-US" sz="1220" b="1" dirty="0">
                <a:solidFill>
                  <a:srgbClr val="092015"/>
                </a:solidFill>
              </a:rPr>
              <a:t>Понять связь</a:t>
            </a:r>
            <a:endParaRPr lang="en-US" sz="1220" dirty="0"/>
          </a:p>
        </p:txBody>
      </p:sp>
      <p:sp>
        <p:nvSpPr>
          <p:cNvPr id="7" name="Shape 5"/>
          <p:cNvSpPr/>
          <p:nvPr/>
        </p:nvSpPr>
        <p:spPr>
          <a:xfrm>
            <a:off x="4434840" y="1792224"/>
            <a:ext cx="685800" cy="0"/>
          </a:xfrm>
          <a:prstGeom prst="line">
            <a:avLst/>
          </a:prstGeom>
          <a:noFill/>
          <a:ln w="15875">
            <a:solidFill>
              <a:srgbClr val="88D9A8"/>
            </a:solidFill>
            <a:prstDash val="solid"/>
            <a:headEnd type="none"/>
            <a:tailEnd type="triangle"/>
          </a:ln>
        </p:spPr>
      </p:sp>
      <p:sp>
        <p:nvSpPr>
          <p:cNvPr id="8" name="Text 6"/>
          <p:cNvSpPr/>
          <p:nvPr/>
        </p:nvSpPr>
        <p:spPr>
          <a:xfrm>
            <a:off x="5120640" y="1417320"/>
            <a:ext cx="1508760" cy="749808"/>
          </a:xfrm>
          <a:prstGeom prst="rect">
            <a:avLst/>
          </a:prstGeom>
          <a:solidFill>
            <a:srgbClr val="FFD166"/>
          </a:solidFill>
          <a:ln>
            <a:solidFill>
              <a:srgbClr val="FFD166">
                <a:alpha val="0"/>
              </a:srgbClr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algn="ctr" indent="0" marL="0">
              <a:buNone/>
            </a:pPr>
            <a:r>
              <a:rPr lang="en-US" sz="1220" b="1" dirty="0">
                <a:solidFill>
                  <a:srgbClr val="092015"/>
                </a:solidFill>
              </a:rPr>
              <a:t>3</a:t>
            </a:r>
            <a:endParaRPr lang="en-US" sz="1220" dirty="0"/>
          </a:p>
          <a:p>
            <a:pPr algn="ctr" indent="0" marL="0">
              <a:buNone/>
            </a:pPr>
            <a:r>
              <a:rPr lang="en-US" sz="1220" b="1" dirty="0">
                <a:solidFill>
                  <a:srgbClr val="092015"/>
                </a:solidFill>
              </a:rPr>
              <a:t>Найти угрозу</a:t>
            </a:r>
            <a:endParaRPr lang="en-US" sz="1220" dirty="0"/>
          </a:p>
        </p:txBody>
      </p:sp>
      <p:sp>
        <p:nvSpPr>
          <p:cNvPr id="9" name="Shape 7"/>
          <p:cNvSpPr/>
          <p:nvPr/>
        </p:nvSpPr>
        <p:spPr>
          <a:xfrm>
            <a:off x="6629400" y="1792224"/>
            <a:ext cx="685800" cy="0"/>
          </a:xfrm>
          <a:prstGeom prst="line">
            <a:avLst/>
          </a:prstGeom>
          <a:noFill/>
          <a:ln w="15875">
            <a:solidFill>
              <a:srgbClr val="88D9A8"/>
            </a:solidFill>
            <a:prstDash val="solid"/>
            <a:headEnd type="none"/>
            <a:tailEnd type="triangle"/>
          </a:ln>
        </p:spPr>
      </p:sp>
      <p:sp>
        <p:nvSpPr>
          <p:cNvPr id="10" name="Text 8"/>
          <p:cNvSpPr/>
          <p:nvPr/>
        </p:nvSpPr>
        <p:spPr>
          <a:xfrm>
            <a:off x="7315200" y="1417320"/>
            <a:ext cx="1508760" cy="749808"/>
          </a:xfrm>
          <a:prstGeom prst="rect">
            <a:avLst/>
          </a:prstGeom>
          <a:solidFill>
            <a:srgbClr val="F4E8C1"/>
          </a:solidFill>
          <a:ln>
            <a:solidFill>
              <a:srgbClr val="F4E8C1">
                <a:alpha val="0"/>
              </a:srgbClr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algn="ctr" indent="0" marL="0">
              <a:buNone/>
            </a:pPr>
            <a:r>
              <a:rPr lang="en-US" sz="1220" b="1" dirty="0">
                <a:solidFill>
                  <a:srgbClr val="092015"/>
                </a:solidFill>
              </a:rPr>
              <a:t>4</a:t>
            </a:r>
            <a:endParaRPr lang="en-US" sz="1220" dirty="0"/>
          </a:p>
          <a:p>
            <a:pPr algn="ctr" indent="0" marL="0">
              <a:buNone/>
            </a:pPr>
            <a:r>
              <a:rPr lang="en-US" sz="1220" b="1" dirty="0">
                <a:solidFill>
                  <a:srgbClr val="092015"/>
                </a:solidFill>
              </a:rPr>
              <a:t>Действовать</a:t>
            </a:r>
            <a:endParaRPr lang="en-US" sz="1220" dirty="0"/>
          </a:p>
        </p:txBody>
      </p:sp>
      <p:sp>
        <p:nvSpPr>
          <p:cNvPr id="11" name="Shape 9"/>
          <p:cNvSpPr/>
          <p:nvPr/>
        </p:nvSpPr>
        <p:spPr>
          <a:xfrm>
            <a:off x="8823960" y="1792224"/>
            <a:ext cx="685800" cy="0"/>
          </a:xfrm>
          <a:prstGeom prst="line">
            <a:avLst/>
          </a:prstGeom>
          <a:noFill/>
          <a:ln w="15875">
            <a:solidFill>
              <a:srgbClr val="88D9A8"/>
            </a:solidFill>
            <a:prstDash val="solid"/>
            <a:headEnd type="none"/>
            <a:tailEnd type="triangle"/>
          </a:ln>
        </p:spPr>
      </p:sp>
      <p:sp>
        <p:nvSpPr>
          <p:cNvPr id="12" name="Text 10"/>
          <p:cNvSpPr/>
          <p:nvPr/>
        </p:nvSpPr>
        <p:spPr>
          <a:xfrm>
            <a:off x="9509760" y="1417320"/>
            <a:ext cx="1508760" cy="749808"/>
          </a:xfrm>
          <a:prstGeom prst="rect">
            <a:avLst/>
          </a:prstGeom>
          <a:solidFill>
            <a:srgbClr val="44D07B"/>
          </a:solidFill>
          <a:ln>
            <a:solidFill>
              <a:srgbClr val="44D07B">
                <a:alpha val="0"/>
              </a:srgbClr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algn="ctr" indent="0" marL="0">
              <a:buNone/>
            </a:pPr>
            <a:r>
              <a:rPr lang="en-US" sz="1220" b="1" dirty="0">
                <a:solidFill>
                  <a:srgbClr val="092015"/>
                </a:solidFill>
              </a:rPr>
              <a:t>5</a:t>
            </a:r>
            <a:endParaRPr lang="en-US" sz="1220" dirty="0"/>
          </a:p>
          <a:p>
            <a:pPr algn="ctr" indent="0" marL="0">
              <a:buNone/>
            </a:pPr>
            <a:r>
              <a:rPr lang="en-US" sz="1220" b="1" dirty="0">
                <a:solidFill>
                  <a:srgbClr val="092015"/>
                </a:solidFill>
              </a:rPr>
              <a:t>Проверить</a:t>
            </a:r>
            <a:endParaRPr lang="en-US" sz="1220" dirty="0"/>
          </a:p>
        </p:txBody>
      </p:sp>
      <p:sp>
        <p:nvSpPr>
          <p:cNvPr id="13" name="Text 11"/>
          <p:cNvSpPr/>
          <p:nvPr/>
        </p:nvSpPr>
        <p:spPr>
          <a:xfrm>
            <a:off x="868680" y="2743200"/>
            <a:ext cx="10241280" cy="685800"/>
          </a:xfrm>
          <a:prstGeom prst="rect">
            <a:avLst/>
          </a:prstGeom>
          <a:solidFill>
            <a:srgbClr val="163B2B">
              <a:alpha val="96000"/>
            </a:srgbClr>
          </a:solidFill>
          <a:ln>
            <a:solidFill>
              <a:srgbClr val="2F624B">
                <a:alpha val="55000"/>
              </a:srgbClr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7FFF7"/>
                </a:solidFill>
              </a:rPr>
              <a:t>Переход: от разрозненных экологических отчётов → к единой биоценозной карте территории.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234440" y="3977640"/>
            <a:ext cx="1645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5BD8FF"/>
                </a:solidFill>
              </a:rPr>
              <a:t>7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1234440" y="4416552"/>
            <a:ext cx="164592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C8D7CE"/>
                </a:solidFill>
              </a:rPr>
              <a:t>слоёв наблюдения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3657600" y="3977640"/>
            <a:ext cx="1645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B9F26A"/>
                </a:solidFill>
              </a:rPr>
              <a:t>13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3657600" y="4416552"/>
            <a:ext cx="164592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C8D7CE"/>
                </a:solidFill>
              </a:rPr>
              <a:t>уровней решения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6080760" y="3977640"/>
            <a:ext cx="1645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D166"/>
                </a:solidFill>
              </a:rPr>
              <a:t>20</a:t>
            </a:r>
            <a:endParaRPr lang="en-US" sz="2400" dirty="0"/>
          </a:p>
        </p:txBody>
      </p:sp>
      <p:sp>
        <p:nvSpPr>
          <p:cNvPr id="19" name="Text 17"/>
          <p:cNvSpPr/>
          <p:nvPr/>
        </p:nvSpPr>
        <p:spPr>
          <a:xfrm>
            <a:off x="6080760" y="4416552"/>
            <a:ext cx="164592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C8D7CE"/>
                </a:solidFill>
              </a:rPr>
              <a:t>сфер влияния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8503920" y="3977640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44D07B"/>
                </a:solidFill>
              </a:rPr>
              <a:t>260</a:t>
            </a:r>
            <a:endParaRPr lang="en-US" sz="2400" dirty="0"/>
          </a:p>
        </p:txBody>
      </p:sp>
      <p:sp>
        <p:nvSpPr>
          <p:cNvPr id="21" name="Text 19"/>
          <p:cNvSpPr/>
          <p:nvPr/>
        </p:nvSpPr>
        <p:spPr>
          <a:xfrm>
            <a:off x="8503920" y="4416552"/>
            <a:ext cx="182880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C8D7CE"/>
                </a:solidFill>
              </a:rPr>
              <a:t>точек диагностики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914400" y="5715000"/>
            <a:ext cx="1014984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C8D7CE"/>
                </a:solidFill>
              </a:rPr>
              <a:t>Слой данных: атмосфера → вода → почва → растения → животные → микроорганизмы → человек.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502920" y="6510528"/>
            <a:ext cx="5120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EA08D"/>
                </a:solidFill>
              </a:rPr>
              <a:t>ЭКВИЛИБРИУМ / БИОЦЕНОЗЫ  •  3</a:t>
            </a:r>
            <a:endParaRPr lang="en-US" sz="8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1F1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1247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7FF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13×20: матрица биоценоза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30352" y="841248"/>
            <a:ext cx="10515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C8D7CE"/>
                </a:solidFill>
              </a:rPr>
              <a:t>Вертикаль — зрелость решения. Горизонталь — сферы жизни территории.</a:t>
            </a:r>
            <a:endParaRPr lang="en-US" sz="1350" dirty="0"/>
          </a:p>
        </p:txBody>
      </p:sp>
      <p:sp>
        <p:nvSpPr>
          <p:cNvPr id="4" name="Shape 2"/>
          <p:cNvSpPr/>
          <p:nvPr/>
        </p:nvSpPr>
        <p:spPr>
          <a:xfrm>
            <a:off x="777240" y="1417320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FFD166">
              <a:alpha val="82000"/>
            </a:srgbClr>
          </a:solidFill>
          <a:ln w="12700">
            <a:solidFill>
              <a:srgbClr val="FFD166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88720" y="1417320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600200" y="1417320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011680" y="1417320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5BD8FF">
              <a:alpha val="82000"/>
            </a:srgbClr>
          </a:solidFill>
          <a:ln w="12700">
            <a:solidFill>
              <a:srgbClr val="5BD8FF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423160" y="1417320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834640" y="1417320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FFD166">
              <a:alpha val="82000"/>
            </a:srgbClr>
          </a:solidFill>
          <a:ln w="12700">
            <a:solidFill>
              <a:srgbClr val="FFD166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246120" y="1417320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5BD8FF">
              <a:alpha val="82000"/>
            </a:srgbClr>
          </a:solidFill>
          <a:ln w="12700">
            <a:solidFill>
              <a:srgbClr val="5BD8FF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657600" y="1417320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069080" y="1417320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480560" y="1417320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5BD8FF">
              <a:alpha val="82000"/>
            </a:srgbClr>
          </a:solidFill>
          <a:ln w="12700">
            <a:solidFill>
              <a:srgbClr val="5BD8FF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892040" y="1417320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FFD166">
              <a:alpha val="82000"/>
            </a:srgbClr>
          </a:solidFill>
          <a:ln w="12700">
            <a:solidFill>
              <a:srgbClr val="FFD166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5303520" y="1417320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715000" y="1417320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5BD8FF">
              <a:alpha val="82000"/>
            </a:srgbClr>
          </a:solidFill>
          <a:ln w="12700">
            <a:solidFill>
              <a:srgbClr val="5BD8FF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126480" y="1417320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B9F26A">
              <a:alpha val="82000"/>
            </a:srgbClr>
          </a:solidFill>
          <a:ln w="12700">
            <a:solidFill>
              <a:srgbClr val="B9F26A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537960" y="1417320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949440" y="1417320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FFD166">
              <a:alpha val="82000"/>
            </a:srgbClr>
          </a:solidFill>
          <a:ln w="12700">
            <a:solidFill>
              <a:srgbClr val="FFD166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360920" y="1417320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772400" y="1417320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183880" y="1417320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5BD8FF">
              <a:alpha val="82000"/>
            </a:srgbClr>
          </a:solidFill>
          <a:ln w="12700">
            <a:solidFill>
              <a:srgbClr val="5BD8FF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8595360" y="1417320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777240" y="1682496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1188720" y="1682496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1600200" y="1682496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5BD8FF">
              <a:alpha val="82000"/>
            </a:srgbClr>
          </a:solidFill>
          <a:ln w="12700">
            <a:solidFill>
              <a:srgbClr val="5BD8FF">
                <a:alpha val="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2011680" y="1682496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2423160" y="1682496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FFD166">
              <a:alpha val="82000"/>
            </a:srgbClr>
          </a:solidFill>
          <a:ln w="12700">
            <a:solidFill>
              <a:srgbClr val="FFD166">
                <a:alpha val="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2834640" y="1682496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5BD8FF">
              <a:alpha val="82000"/>
            </a:srgbClr>
          </a:solidFill>
          <a:ln w="12700">
            <a:solidFill>
              <a:srgbClr val="5BD8FF">
                <a:alpha val="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3246120" y="1682496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3657600" y="1682496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4069080" y="1682496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5BD8FF">
              <a:alpha val="82000"/>
            </a:srgbClr>
          </a:solidFill>
          <a:ln w="12700">
            <a:solidFill>
              <a:srgbClr val="5BD8FF">
                <a:alpha val="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480560" y="1682496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FFD166">
              <a:alpha val="82000"/>
            </a:srgbClr>
          </a:solidFill>
          <a:ln w="12700">
            <a:solidFill>
              <a:srgbClr val="FFD166">
                <a:alpha val="0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4892040" y="1682496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5303520" y="1682496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5BD8FF">
              <a:alpha val="82000"/>
            </a:srgbClr>
          </a:solidFill>
          <a:ln w="12700">
            <a:solidFill>
              <a:srgbClr val="5BD8FF">
                <a:alpha val="0"/>
              </a:srgbClr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5715000" y="1682496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6126480" y="1682496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B9F26A">
              <a:alpha val="82000"/>
            </a:srgbClr>
          </a:solidFill>
          <a:ln w="12700">
            <a:solidFill>
              <a:srgbClr val="B9F26A">
                <a:alpha val="0"/>
              </a:srgbClr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6537960" y="1682496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FFD166">
              <a:alpha val="82000"/>
            </a:srgbClr>
          </a:solidFill>
          <a:ln w="12700">
            <a:solidFill>
              <a:srgbClr val="FFD166">
                <a:alpha val="0"/>
              </a:srgbClr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6949440" y="1682496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7360920" y="1682496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7772400" y="1682496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5BD8FF">
              <a:alpha val="82000"/>
            </a:srgbClr>
          </a:solidFill>
          <a:ln w="12700">
            <a:solidFill>
              <a:srgbClr val="5BD8FF">
                <a:alpha val="0"/>
              </a:srgbClr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8183880" y="1682496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8595360" y="1682496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FFD166">
              <a:alpha val="82000"/>
            </a:srgbClr>
          </a:solidFill>
          <a:ln w="12700">
            <a:solidFill>
              <a:srgbClr val="FFD166">
                <a:alpha val="0"/>
              </a:srgbClr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777240" y="1947672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1188720" y="1947672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5BD8FF">
              <a:alpha val="82000"/>
            </a:srgbClr>
          </a:solidFill>
          <a:ln w="12700">
            <a:solidFill>
              <a:srgbClr val="5BD8FF">
                <a:alpha val="0"/>
              </a:srgbClr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1600200" y="1947672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2011680" y="1947672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FFD166">
              <a:alpha val="82000"/>
            </a:srgbClr>
          </a:solidFill>
          <a:ln w="12700">
            <a:solidFill>
              <a:srgbClr val="FFD166">
                <a:alpha val="0"/>
              </a:srgbClr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2423160" y="1947672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5BD8FF">
              <a:alpha val="82000"/>
            </a:srgbClr>
          </a:solidFill>
          <a:ln w="12700">
            <a:solidFill>
              <a:srgbClr val="5BD8FF">
                <a:alpha val="0"/>
              </a:srgbClr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2834640" y="1947672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3246120" y="1947672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3657600" y="1947672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5BD8FF">
              <a:alpha val="82000"/>
            </a:srgbClr>
          </a:solidFill>
          <a:ln w="12700">
            <a:solidFill>
              <a:srgbClr val="5BD8FF">
                <a:alpha val="0"/>
              </a:srgbClr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4069080" y="1947672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FFD166">
              <a:alpha val="82000"/>
            </a:srgbClr>
          </a:solidFill>
          <a:ln w="12700">
            <a:solidFill>
              <a:srgbClr val="FFD166">
                <a:alpha val="0"/>
              </a:srgbClr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4480560" y="1947672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4892040" y="1947672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5BD8FF">
              <a:alpha val="82000"/>
            </a:srgbClr>
          </a:solidFill>
          <a:ln w="12700">
            <a:solidFill>
              <a:srgbClr val="5BD8FF">
                <a:alpha val="0"/>
              </a:srgbClr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5303520" y="1947672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>
            <a:off x="5715000" y="1947672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6126480" y="1947672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B9F26A">
              <a:alpha val="82000"/>
            </a:srgbClr>
          </a:solidFill>
          <a:ln w="12700">
            <a:solidFill>
              <a:srgbClr val="B9F26A">
                <a:alpha val="0"/>
              </a:srgbClr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6537960" y="1947672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6949440" y="1947672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60" name="Shape 58"/>
          <p:cNvSpPr/>
          <p:nvPr/>
        </p:nvSpPr>
        <p:spPr>
          <a:xfrm>
            <a:off x="7360920" y="1947672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5BD8FF">
              <a:alpha val="82000"/>
            </a:srgbClr>
          </a:solidFill>
          <a:ln w="12700">
            <a:solidFill>
              <a:srgbClr val="5BD8FF">
                <a:alpha val="0"/>
              </a:srgbClr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>
            <a:off x="7772400" y="1947672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8183880" y="1947672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FFD166">
              <a:alpha val="82000"/>
            </a:srgbClr>
          </a:solidFill>
          <a:ln w="12700">
            <a:solidFill>
              <a:srgbClr val="FFD166">
                <a:alpha val="0"/>
              </a:srgbClr>
            </a:solidFill>
            <a:prstDash val="solid"/>
          </a:ln>
        </p:spPr>
      </p:sp>
      <p:sp>
        <p:nvSpPr>
          <p:cNvPr id="63" name="Shape 61"/>
          <p:cNvSpPr/>
          <p:nvPr/>
        </p:nvSpPr>
        <p:spPr>
          <a:xfrm>
            <a:off x="8595360" y="1947672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5BD8FF">
              <a:alpha val="82000"/>
            </a:srgbClr>
          </a:solidFill>
          <a:ln w="12700">
            <a:solidFill>
              <a:srgbClr val="5BD8FF">
                <a:alpha val="0"/>
              </a:srgbClr>
            </a:solidFill>
            <a:prstDash val="solid"/>
          </a:ln>
        </p:spPr>
      </p:sp>
      <p:sp>
        <p:nvSpPr>
          <p:cNvPr id="64" name="Shape 62"/>
          <p:cNvSpPr/>
          <p:nvPr/>
        </p:nvSpPr>
        <p:spPr>
          <a:xfrm>
            <a:off x="777240" y="2212848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5BD8FF">
              <a:alpha val="82000"/>
            </a:srgbClr>
          </a:solidFill>
          <a:ln w="12700">
            <a:solidFill>
              <a:srgbClr val="5BD8FF">
                <a:alpha val="0"/>
              </a:srgbClr>
            </a:solidFill>
            <a:prstDash val="solid"/>
          </a:ln>
        </p:spPr>
      </p:sp>
      <p:sp>
        <p:nvSpPr>
          <p:cNvPr id="65" name="Shape 63"/>
          <p:cNvSpPr/>
          <p:nvPr/>
        </p:nvSpPr>
        <p:spPr>
          <a:xfrm>
            <a:off x="1188720" y="2212848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66" name="Shape 64"/>
          <p:cNvSpPr/>
          <p:nvPr/>
        </p:nvSpPr>
        <p:spPr>
          <a:xfrm>
            <a:off x="1600200" y="2212848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FFD166">
              <a:alpha val="82000"/>
            </a:srgbClr>
          </a:solidFill>
          <a:ln w="12700">
            <a:solidFill>
              <a:srgbClr val="FFD166">
                <a:alpha val="0"/>
              </a:srgbClr>
            </a:solidFill>
            <a:prstDash val="solid"/>
          </a:ln>
        </p:spPr>
      </p:sp>
      <p:sp>
        <p:nvSpPr>
          <p:cNvPr id="67" name="Shape 65"/>
          <p:cNvSpPr/>
          <p:nvPr/>
        </p:nvSpPr>
        <p:spPr>
          <a:xfrm>
            <a:off x="2011680" y="2212848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5BD8FF">
              <a:alpha val="82000"/>
            </a:srgbClr>
          </a:solidFill>
          <a:ln w="12700">
            <a:solidFill>
              <a:srgbClr val="5BD8FF">
                <a:alpha val="0"/>
              </a:srgbClr>
            </a:solidFill>
            <a:prstDash val="solid"/>
          </a:ln>
        </p:spPr>
      </p:sp>
      <p:sp>
        <p:nvSpPr>
          <p:cNvPr id="68" name="Shape 66"/>
          <p:cNvSpPr/>
          <p:nvPr/>
        </p:nvSpPr>
        <p:spPr>
          <a:xfrm>
            <a:off x="2423160" y="2212848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69" name="Shape 67"/>
          <p:cNvSpPr/>
          <p:nvPr/>
        </p:nvSpPr>
        <p:spPr>
          <a:xfrm>
            <a:off x="2834640" y="2212848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70" name="Shape 68"/>
          <p:cNvSpPr/>
          <p:nvPr/>
        </p:nvSpPr>
        <p:spPr>
          <a:xfrm>
            <a:off x="3246120" y="2212848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5BD8FF">
              <a:alpha val="82000"/>
            </a:srgbClr>
          </a:solidFill>
          <a:ln w="12700">
            <a:solidFill>
              <a:srgbClr val="5BD8FF">
                <a:alpha val="0"/>
              </a:srgbClr>
            </a:solidFill>
            <a:prstDash val="solid"/>
          </a:ln>
        </p:spPr>
      </p:sp>
      <p:sp>
        <p:nvSpPr>
          <p:cNvPr id="71" name="Shape 69"/>
          <p:cNvSpPr/>
          <p:nvPr/>
        </p:nvSpPr>
        <p:spPr>
          <a:xfrm>
            <a:off x="3657600" y="2212848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FFD166">
              <a:alpha val="82000"/>
            </a:srgbClr>
          </a:solidFill>
          <a:ln w="12700">
            <a:solidFill>
              <a:srgbClr val="FFD166">
                <a:alpha val="0"/>
              </a:srgbClr>
            </a:solidFill>
            <a:prstDash val="solid"/>
          </a:ln>
        </p:spPr>
      </p:sp>
      <p:sp>
        <p:nvSpPr>
          <p:cNvPr id="72" name="Shape 70"/>
          <p:cNvSpPr/>
          <p:nvPr/>
        </p:nvSpPr>
        <p:spPr>
          <a:xfrm>
            <a:off x="4069080" y="2212848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73" name="Shape 71"/>
          <p:cNvSpPr/>
          <p:nvPr/>
        </p:nvSpPr>
        <p:spPr>
          <a:xfrm>
            <a:off x="4480560" y="2212848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5BD8FF">
              <a:alpha val="82000"/>
            </a:srgbClr>
          </a:solidFill>
          <a:ln w="12700">
            <a:solidFill>
              <a:srgbClr val="5BD8FF">
                <a:alpha val="0"/>
              </a:srgbClr>
            </a:solidFill>
            <a:prstDash val="solid"/>
          </a:ln>
        </p:spPr>
      </p:sp>
      <p:sp>
        <p:nvSpPr>
          <p:cNvPr id="74" name="Shape 72"/>
          <p:cNvSpPr/>
          <p:nvPr/>
        </p:nvSpPr>
        <p:spPr>
          <a:xfrm>
            <a:off x="4892040" y="2212848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75" name="Shape 73"/>
          <p:cNvSpPr/>
          <p:nvPr/>
        </p:nvSpPr>
        <p:spPr>
          <a:xfrm>
            <a:off x="5303520" y="2212848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76" name="Shape 74"/>
          <p:cNvSpPr/>
          <p:nvPr/>
        </p:nvSpPr>
        <p:spPr>
          <a:xfrm>
            <a:off x="5715000" y="2212848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FFD166">
              <a:alpha val="82000"/>
            </a:srgbClr>
          </a:solidFill>
          <a:ln w="12700">
            <a:solidFill>
              <a:srgbClr val="FFD166">
                <a:alpha val="0"/>
              </a:srgbClr>
            </a:solidFill>
            <a:prstDash val="solid"/>
          </a:ln>
        </p:spPr>
      </p:sp>
      <p:sp>
        <p:nvSpPr>
          <p:cNvPr id="77" name="Shape 75"/>
          <p:cNvSpPr/>
          <p:nvPr/>
        </p:nvSpPr>
        <p:spPr>
          <a:xfrm>
            <a:off x="6126480" y="2212848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B9F26A">
              <a:alpha val="82000"/>
            </a:srgbClr>
          </a:solidFill>
          <a:ln w="12700">
            <a:solidFill>
              <a:srgbClr val="B9F26A">
                <a:alpha val="0"/>
              </a:srgbClr>
            </a:solidFill>
            <a:prstDash val="solid"/>
          </a:ln>
        </p:spPr>
      </p:sp>
      <p:sp>
        <p:nvSpPr>
          <p:cNvPr id="78" name="Shape 76"/>
          <p:cNvSpPr/>
          <p:nvPr/>
        </p:nvSpPr>
        <p:spPr>
          <a:xfrm>
            <a:off x="6537960" y="2212848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79" name="Shape 77"/>
          <p:cNvSpPr/>
          <p:nvPr/>
        </p:nvSpPr>
        <p:spPr>
          <a:xfrm>
            <a:off x="6949440" y="2212848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5BD8FF">
              <a:alpha val="82000"/>
            </a:srgbClr>
          </a:solidFill>
          <a:ln w="12700">
            <a:solidFill>
              <a:srgbClr val="5BD8FF">
                <a:alpha val="0"/>
              </a:srgbClr>
            </a:solidFill>
            <a:prstDash val="solid"/>
          </a:ln>
        </p:spPr>
      </p:sp>
      <p:sp>
        <p:nvSpPr>
          <p:cNvPr id="80" name="Shape 78"/>
          <p:cNvSpPr/>
          <p:nvPr/>
        </p:nvSpPr>
        <p:spPr>
          <a:xfrm>
            <a:off x="7360920" y="2212848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81" name="Shape 79"/>
          <p:cNvSpPr/>
          <p:nvPr/>
        </p:nvSpPr>
        <p:spPr>
          <a:xfrm>
            <a:off x="7772400" y="2212848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FFD166">
              <a:alpha val="82000"/>
            </a:srgbClr>
          </a:solidFill>
          <a:ln w="12700">
            <a:solidFill>
              <a:srgbClr val="FFD166">
                <a:alpha val="0"/>
              </a:srgbClr>
            </a:solidFill>
            <a:prstDash val="solid"/>
          </a:ln>
        </p:spPr>
      </p:sp>
      <p:sp>
        <p:nvSpPr>
          <p:cNvPr id="82" name="Shape 80"/>
          <p:cNvSpPr/>
          <p:nvPr/>
        </p:nvSpPr>
        <p:spPr>
          <a:xfrm>
            <a:off x="8183880" y="2212848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5BD8FF">
              <a:alpha val="82000"/>
            </a:srgbClr>
          </a:solidFill>
          <a:ln w="12700">
            <a:solidFill>
              <a:srgbClr val="5BD8FF">
                <a:alpha val="0"/>
              </a:srgbClr>
            </a:solidFill>
            <a:prstDash val="solid"/>
          </a:ln>
        </p:spPr>
      </p:sp>
      <p:sp>
        <p:nvSpPr>
          <p:cNvPr id="83" name="Shape 81"/>
          <p:cNvSpPr/>
          <p:nvPr/>
        </p:nvSpPr>
        <p:spPr>
          <a:xfrm>
            <a:off x="8595360" y="2212848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84" name="Shape 82"/>
          <p:cNvSpPr/>
          <p:nvPr/>
        </p:nvSpPr>
        <p:spPr>
          <a:xfrm>
            <a:off x="777240" y="2478024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85" name="Shape 83"/>
          <p:cNvSpPr/>
          <p:nvPr/>
        </p:nvSpPr>
        <p:spPr>
          <a:xfrm>
            <a:off x="1188720" y="2478024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FFD166">
              <a:alpha val="82000"/>
            </a:srgbClr>
          </a:solidFill>
          <a:ln w="12700">
            <a:solidFill>
              <a:srgbClr val="FFD166">
                <a:alpha val="0"/>
              </a:srgbClr>
            </a:solidFill>
            <a:prstDash val="solid"/>
          </a:ln>
        </p:spPr>
      </p:sp>
      <p:sp>
        <p:nvSpPr>
          <p:cNvPr id="86" name="Shape 84"/>
          <p:cNvSpPr/>
          <p:nvPr/>
        </p:nvSpPr>
        <p:spPr>
          <a:xfrm>
            <a:off x="1600200" y="2478024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5BD8FF">
              <a:alpha val="82000"/>
            </a:srgbClr>
          </a:solidFill>
          <a:ln w="12700">
            <a:solidFill>
              <a:srgbClr val="5BD8FF">
                <a:alpha val="0"/>
              </a:srgbClr>
            </a:solidFill>
            <a:prstDash val="solid"/>
          </a:ln>
        </p:spPr>
      </p:sp>
      <p:sp>
        <p:nvSpPr>
          <p:cNvPr id="87" name="Shape 85"/>
          <p:cNvSpPr/>
          <p:nvPr/>
        </p:nvSpPr>
        <p:spPr>
          <a:xfrm>
            <a:off x="2011680" y="2478024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88" name="Shape 86"/>
          <p:cNvSpPr/>
          <p:nvPr/>
        </p:nvSpPr>
        <p:spPr>
          <a:xfrm>
            <a:off x="2423160" y="2478024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89" name="Shape 87"/>
          <p:cNvSpPr/>
          <p:nvPr/>
        </p:nvSpPr>
        <p:spPr>
          <a:xfrm>
            <a:off x="2834640" y="2478024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5BD8FF">
              <a:alpha val="82000"/>
            </a:srgbClr>
          </a:solidFill>
          <a:ln w="12700">
            <a:solidFill>
              <a:srgbClr val="5BD8FF">
                <a:alpha val="0"/>
              </a:srgbClr>
            </a:solidFill>
            <a:prstDash val="solid"/>
          </a:ln>
        </p:spPr>
      </p:sp>
      <p:sp>
        <p:nvSpPr>
          <p:cNvPr id="90" name="Shape 88"/>
          <p:cNvSpPr/>
          <p:nvPr/>
        </p:nvSpPr>
        <p:spPr>
          <a:xfrm>
            <a:off x="3246120" y="2478024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FFD166">
              <a:alpha val="82000"/>
            </a:srgbClr>
          </a:solidFill>
          <a:ln w="12700">
            <a:solidFill>
              <a:srgbClr val="FFD166">
                <a:alpha val="0"/>
              </a:srgbClr>
            </a:solidFill>
            <a:prstDash val="solid"/>
          </a:ln>
        </p:spPr>
      </p:sp>
      <p:sp>
        <p:nvSpPr>
          <p:cNvPr id="91" name="Shape 89"/>
          <p:cNvSpPr/>
          <p:nvPr/>
        </p:nvSpPr>
        <p:spPr>
          <a:xfrm>
            <a:off x="3657600" y="2478024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92" name="Shape 90"/>
          <p:cNvSpPr/>
          <p:nvPr/>
        </p:nvSpPr>
        <p:spPr>
          <a:xfrm>
            <a:off x="4069080" y="2478024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5BD8FF">
              <a:alpha val="82000"/>
            </a:srgbClr>
          </a:solidFill>
          <a:ln w="12700">
            <a:solidFill>
              <a:srgbClr val="5BD8FF">
                <a:alpha val="0"/>
              </a:srgbClr>
            </a:solidFill>
            <a:prstDash val="solid"/>
          </a:ln>
        </p:spPr>
      </p:sp>
      <p:sp>
        <p:nvSpPr>
          <p:cNvPr id="93" name="Shape 91"/>
          <p:cNvSpPr/>
          <p:nvPr/>
        </p:nvSpPr>
        <p:spPr>
          <a:xfrm>
            <a:off x="4480560" y="2478024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94" name="Shape 92"/>
          <p:cNvSpPr/>
          <p:nvPr/>
        </p:nvSpPr>
        <p:spPr>
          <a:xfrm>
            <a:off x="4892040" y="2478024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95" name="Shape 93"/>
          <p:cNvSpPr/>
          <p:nvPr/>
        </p:nvSpPr>
        <p:spPr>
          <a:xfrm>
            <a:off x="5303520" y="2478024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FFD166">
              <a:alpha val="82000"/>
            </a:srgbClr>
          </a:solidFill>
          <a:ln w="12700">
            <a:solidFill>
              <a:srgbClr val="FFD166">
                <a:alpha val="0"/>
              </a:srgbClr>
            </a:solidFill>
            <a:prstDash val="solid"/>
          </a:ln>
        </p:spPr>
      </p:sp>
      <p:sp>
        <p:nvSpPr>
          <p:cNvPr id="96" name="Shape 94"/>
          <p:cNvSpPr/>
          <p:nvPr/>
        </p:nvSpPr>
        <p:spPr>
          <a:xfrm>
            <a:off x="5715000" y="2478024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97" name="Shape 95"/>
          <p:cNvSpPr/>
          <p:nvPr/>
        </p:nvSpPr>
        <p:spPr>
          <a:xfrm>
            <a:off x="6126480" y="2478024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B9F26A">
              <a:alpha val="82000"/>
            </a:srgbClr>
          </a:solidFill>
          <a:ln w="12700">
            <a:solidFill>
              <a:srgbClr val="B9F26A">
                <a:alpha val="0"/>
              </a:srgbClr>
            </a:solidFill>
            <a:prstDash val="solid"/>
          </a:ln>
        </p:spPr>
      </p:sp>
      <p:sp>
        <p:nvSpPr>
          <p:cNvPr id="98" name="Shape 96"/>
          <p:cNvSpPr/>
          <p:nvPr/>
        </p:nvSpPr>
        <p:spPr>
          <a:xfrm>
            <a:off x="6537960" y="2478024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5BD8FF">
              <a:alpha val="82000"/>
            </a:srgbClr>
          </a:solidFill>
          <a:ln w="12700">
            <a:solidFill>
              <a:srgbClr val="5BD8FF">
                <a:alpha val="0"/>
              </a:srgbClr>
            </a:solidFill>
            <a:prstDash val="solid"/>
          </a:ln>
        </p:spPr>
      </p:sp>
      <p:sp>
        <p:nvSpPr>
          <p:cNvPr id="99" name="Shape 97"/>
          <p:cNvSpPr/>
          <p:nvPr/>
        </p:nvSpPr>
        <p:spPr>
          <a:xfrm>
            <a:off x="6949440" y="2478024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100" name="Shape 98"/>
          <p:cNvSpPr/>
          <p:nvPr/>
        </p:nvSpPr>
        <p:spPr>
          <a:xfrm>
            <a:off x="7360920" y="2478024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FFD166">
              <a:alpha val="82000"/>
            </a:srgbClr>
          </a:solidFill>
          <a:ln w="12700">
            <a:solidFill>
              <a:srgbClr val="FFD166">
                <a:alpha val="0"/>
              </a:srgbClr>
            </a:solidFill>
            <a:prstDash val="solid"/>
          </a:ln>
        </p:spPr>
      </p:sp>
      <p:sp>
        <p:nvSpPr>
          <p:cNvPr id="101" name="Shape 99"/>
          <p:cNvSpPr/>
          <p:nvPr/>
        </p:nvSpPr>
        <p:spPr>
          <a:xfrm>
            <a:off x="7772400" y="2478024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5BD8FF">
              <a:alpha val="82000"/>
            </a:srgbClr>
          </a:solidFill>
          <a:ln w="12700">
            <a:solidFill>
              <a:srgbClr val="5BD8FF">
                <a:alpha val="0"/>
              </a:srgbClr>
            </a:solidFill>
            <a:prstDash val="solid"/>
          </a:ln>
        </p:spPr>
      </p:sp>
      <p:sp>
        <p:nvSpPr>
          <p:cNvPr id="102" name="Shape 100"/>
          <p:cNvSpPr/>
          <p:nvPr/>
        </p:nvSpPr>
        <p:spPr>
          <a:xfrm>
            <a:off x="8183880" y="2478024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103" name="Shape 101"/>
          <p:cNvSpPr/>
          <p:nvPr/>
        </p:nvSpPr>
        <p:spPr>
          <a:xfrm>
            <a:off x="8595360" y="2478024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104" name="Shape 102"/>
          <p:cNvSpPr/>
          <p:nvPr/>
        </p:nvSpPr>
        <p:spPr>
          <a:xfrm>
            <a:off x="777240" y="2743200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FFD166">
              <a:alpha val="82000"/>
            </a:srgbClr>
          </a:solidFill>
          <a:ln w="12700">
            <a:solidFill>
              <a:srgbClr val="FFD166">
                <a:alpha val="0"/>
              </a:srgbClr>
            </a:solidFill>
            <a:prstDash val="solid"/>
          </a:ln>
        </p:spPr>
      </p:sp>
      <p:sp>
        <p:nvSpPr>
          <p:cNvPr id="105" name="Shape 103"/>
          <p:cNvSpPr/>
          <p:nvPr/>
        </p:nvSpPr>
        <p:spPr>
          <a:xfrm>
            <a:off x="1188720" y="2743200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5BD8FF">
              <a:alpha val="82000"/>
            </a:srgbClr>
          </a:solidFill>
          <a:ln w="12700">
            <a:solidFill>
              <a:srgbClr val="5BD8FF">
                <a:alpha val="0"/>
              </a:srgbClr>
            </a:solidFill>
            <a:prstDash val="solid"/>
          </a:ln>
        </p:spPr>
      </p:sp>
      <p:sp>
        <p:nvSpPr>
          <p:cNvPr id="106" name="Shape 104"/>
          <p:cNvSpPr/>
          <p:nvPr/>
        </p:nvSpPr>
        <p:spPr>
          <a:xfrm>
            <a:off x="1600200" y="2743200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107" name="Shape 105"/>
          <p:cNvSpPr/>
          <p:nvPr/>
        </p:nvSpPr>
        <p:spPr>
          <a:xfrm>
            <a:off x="2011680" y="2743200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108" name="Shape 106"/>
          <p:cNvSpPr/>
          <p:nvPr/>
        </p:nvSpPr>
        <p:spPr>
          <a:xfrm>
            <a:off x="2423160" y="2743200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5BD8FF">
              <a:alpha val="82000"/>
            </a:srgbClr>
          </a:solidFill>
          <a:ln w="12700">
            <a:solidFill>
              <a:srgbClr val="5BD8FF">
                <a:alpha val="0"/>
              </a:srgbClr>
            </a:solidFill>
            <a:prstDash val="solid"/>
          </a:ln>
        </p:spPr>
      </p:sp>
      <p:sp>
        <p:nvSpPr>
          <p:cNvPr id="109" name="Shape 107"/>
          <p:cNvSpPr/>
          <p:nvPr/>
        </p:nvSpPr>
        <p:spPr>
          <a:xfrm>
            <a:off x="2834640" y="2743200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FFD166">
              <a:alpha val="82000"/>
            </a:srgbClr>
          </a:solidFill>
          <a:ln w="12700">
            <a:solidFill>
              <a:srgbClr val="FFD166">
                <a:alpha val="0"/>
              </a:srgbClr>
            </a:solidFill>
            <a:prstDash val="solid"/>
          </a:ln>
        </p:spPr>
      </p:sp>
      <p:sp>
        <p:nvSpPr>
          <p:cNvPr id="110" name="Shape 108"/>
          <p:cNvSpPr/>
          <p:nvPr/>
        </p:nvSpPr>
        <p:spPr>
          <a:xfrm>
            <a:off x="3246120" y="2743200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111" name="Shape 109"/>
          <p:cNvSpPr/>
          <p:nvPr/>
        </p:nvSpPr>
        <p:spPr>
          <a:xfrm>
            <a:off x="3657600" y="2743200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5BD8FF">
              <a:alpha val="82000"/>
            </a:srgbClr>
          </a:solidFill>
          <a:ln w="12700">
            <a:solidFill>
              <a:srgbClr val="5BD8FF">
                <a:alpha val="0"/>
              </a:srgbClr>
            </a:solidFill>
            <a:prstDash val="solid"/>
          </a:ln>
        </p:spPr>
      </p:sp>
      <p:sp>
        <p:nvSpPr>
          <p:cNvPr id="112" name="Shape 110"/>
          <p:cNvSpPr/>
          <p:nvPr/>
        </p:nvSpPr>
        <p:spPr>
          <a:xfrm>
            <a:off x="4069080" y="2743200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113" name="Shape 111"/>
          <p:cNvSpPr/>
          <p:nvPr/>
        </p:nvSpPr>
        <p:spPr>
          <a:xfrm>
            <a:off x="4480560" y="2743200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114" name="Shape 112"/>
          <p:cNvSpPr/>
          <p:nvPr/>
        </p:nvSpPr>
        <p:spPr>
          <a:xfrm>
            <a:off x="4892040" y="2743200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FFD166">
              <a:alpha val="82000"/>
            </a:srgbClr>
          </a:solidFill>
          <a:ln w="12700">
            <a:solidFill>
              <a:srgbClr val="FFD166">
                <a:alpha val="0"/>
              </a:srgbClr>
            </a:solidFill>
            <a:prstDash val="solid"/>
          </a:ln>
        </p:spPr>
      </p:sp>
      <p:sp>
        <p:nvSpPr>
          <p:cNvPr id="115" name="Shape 113"/>
          <p:cNvSpPr/>
          <p:nvPr/>
        </p:nvSpPr>
        <p:spPr>
          <a:xfrm>
            <a:off x="5303520" y="2743200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116" name="Shape 114"/>
          <p:cNvSpPr/>
          <p:nvPr/>
        </p:nvSpPr>
        <p:spPr>
          <a:xfrm>
            <a:off x="5715000" y="2743200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117" name="Shape 115"/>
          <p:cNvSpPr/>
          <p:nvPr/>
        </p:nvSpPr>
        <p:spPr>
          <a:xfrm>
            <a:off x="6126480" y="2743200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B9F26A">
              <a:alpha val="82000"/>
            </a:srgbClr>
          </a:solidFill>
          <a:ln w="12700">
            <a:solidFill>
              <a:srgbClr val="B9F26A">
                <a:alpha val="0"/>
              </a:srgbClr>
            </a:solidFill>
            <a:prstDash val="solid"/>
          </a:ln>
        </p:spPr>
      </p:sp>
      <p:sp>
        <p:nvSpPr>
          <p:cNvPr id="118" name="Shape 116"/>
          <p:cNvSpPr/>
          <p:nvPr/>
        </p:nvSpPr>
        <p:spPr>
          <a:xfrm>
            <a:off x="6537960" y="2743200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119" name="Shape 117"/>
          <p:cNvSpPr/>
          <p:nvPr/>
        </p:nvSpPr>
        <p:spPr>
          <a:xfrm>
            <a:off x="6949440" y="2743200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FFD166">
              <a:alpha val="82000"/>
            </a:srgbClr>
          </a:solidFill>
          <a:ln w="12700">
            <a:solidFill>
              <a:srgbClr val="FFD166">
                <a:alpha val="0"/>
              </a:srgbClr>
            </a:solidFill>
            <a:prstDash val="solid"/>
          </a:ln>
        </p:spPr>
      </p:sp>
      <p:sp>
        <p:nvSpPr>
          <p:cNvPr id="120" name="Shape 118"/>
          <p:cNvSpPr/>
          <p:nvPr/>
        </p:nvSpPr>
        <p:spPr>
          <a:xfrm>
            <a:off x="7360920" y="2743200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5BD8FF">
              <a:alpha val="82000"/>
            </a:srgbClr>
          </a:solidFill>
          <a:ln w="12700">
            <a:solidFill>
              <a:srgbClr val="5BD8FF">
                <a:alpha val="0"/>
              </a:srgbClr>
            </a:solidFill>
            <a:prstDash val="solid"/>
          </a:ln>
        </p:spPr>
      </p:sp>
      <p:sp>
        <p:nvSpPr>
          <p:cNvPr id="121" name="Shape 119"/>
          <p:cNvSpPr/>
          <p:nvPr/>
        </p:nvSpPr>
        <p:spPr>
          <a:xfrm>
            <a:off x="7772400" y="2743200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122" name="Shape 120"/>
          <p:cNvSpPr/>
          <p:nvPr/>
        </p:nvSpPr>
        <p:spPr>
          <a:xfrm>
            <a:off x="8183880" y="2743200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123" name="Shape 121"/>
          <p:cNvSpPr/>
          <p:nvPr/>
        </p:nvSpPr>
        <p:spPr>
          <a:xfrm>
            <a:off x="8595360" y="2743200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5BD8FF">
              <a:alpha val="82000"/>
            </a:srgbClr>
          </a:solidFill>
          <a:ln w="12700">
            <a:solidFill>
              <a:srgbClr val="5BD8FF">
                <a:alpha val="0"/>
              </a:srgbClr>
            </a:solidFill>
            <a:prstDash val="solid"/>
          </a:ln>
        </p:spPr>
      </p:sp>
      <p:sp>
        <p:nvSpPr>
          <p:cNvPr id="124" name="Shape 122"/>
          <p:cNvSpPr/>
          <p:nvPr/>
        </p:nvSpPr>
        <p:spPr>
          <a:xfrm>
            <a:off x="777240" y="3008376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5BD8FF">
              <a:alpha val="82000"/>
            </a:srgbClr>
          </a:solidFill>
          <a:ln w="12700">
            <a:solidFill>
              <a:srgbClr val="5BD8FF">
                <a:alpha val="0"/>
              </a:srgbClr>
            </a:solidFill>
            <a:prstDash val="solid"/>
          </a:ln>
        </p:spPr>
      </p:sp>
      <p:sp>
        <p:nvSpPr>
          <p:cNvPr id="125" name="Shape 123"/>
          <p:cNvSpPr/>
          <p:nvPr/>
        </p:nvSpPr>
        <p:spPr>
          <a:xfrm>
            <a:off x="1188720" y="3008376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126" name="Shape 124"/>
          <p:cNvSpPr/>
          <p:nvPr/>
        </p:nvSpPr>
        <p:spPr>
          <a:xfrm>
            <a:off x="1600200" y="3008376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127" name="Shape 125"/>
          <p:cNvSpPr/>
          <p:nvPr/>
        </p:nvSpPr>
        <p:spPr>
          <a:xfrm>
            <a:off x="2011680" y="3008376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5BD8FF">
              <a:alpha val="82000"/>
            </a:srgbClr>
          </a:solidFill>
          <a:ln w="12700">
            <a:solidFill>
              <a:srgbClr val="5BD8FF">
                <a:alpha val="0"/>
              </a:srgbClr>
            </a:solidFill>
            <a:prstDash val="solid"/>
          </a:ln>
        </p:spPr>
      </p:sp>
      <p:sp>
        <p:nvSpPr>
          <p:cNvPr id="128" name="Shape 126"/>
          <p:cNvSpPr/>
          <p:nvPr/>
        </p:nvSpPr>
        <p:spPr>
          <a:xfrm>
            <a:off x="2423160" y="3008376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FFD166">
              <a:alpha val="82000"/>
            </a:srgbClr>
          </a:solidFill>
          <a:ln w="12700">
            <a:solidFill>
              <a:srgbClr val="FFD166">
                <a:alpha val="0"/>
              </a:srgbClr>
            </a:solidFill>
            <a:prstDash val="solid"/>
          </a:ln>
        </p:spPr>
      </p:sp>
      <p:sp>
        <p:nvSpPr>
          <p:cNvPr id="129" name="Shape 127"/>
          <p:cNvSpPr/>
          <p:nvPr/>
        </p:nvSpPr>
        <p:spPr>
          <a:xfrm>
            <a:off x="2834640" y="3008376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130" name="Shape 128"/>
          <p:cNvSpPr/>
          <p:nvPr/>
        </p:nvSpPr>
        <p:spPr>
          <a:xfrm>
            <a:off x="3246120" y="3008376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5BD8FF">
              <a:alpha val="82000"/>
            </a:srgbClr>
          </a:solidFill>
          <a:ln w="12700">
            <a:solidFill>
              <a:srgbClr val="5BD8FF">
                <a:alpha val="0"/>
              </a:srgbClr>
            </a:solidFill>
            <a:prstDash val="solid"/>
          </a:ln>
        </p:spPr>
      </p:sp>
      <p:sp>
        <p:nvSpPr>
          <p:cNvPr id="131" name="Shape 129"/>
          <p:cNvSpPr/>
          <p:nvPr/>
        </p:nvSpPr>
        <p:spPr>
          <a:xfrm>
            <a:off x="3657600" y="3008376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132" name="Shape 130"/>
          <p:cNvSpPr/>
          <p:nvPr/>
        </p:nvSpPr>
        <p:spPr>
          <a:xfrm>
            <a:off x="4069080" y="3008376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133" name="Shape 131"/>
          <p:cNvSpPr/>
          <p:nvPr/>
        </p:nvSpPr>
        <p:spPr>
          <a:xfrm>
            <a:off x="4480560" y="3008376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FFD166">
              <a:alpha val="82000"/>
            </a:srgbClr>
          </a:solidFill>
          <a:ln w="12700">
            <a:solidFill>
              <a:srgbClr val="FFD166">
                <a:alpha val="0"/>
              </a:srgbClr>
            </a:solidFill>
            <a:prstDash val="solid"/>
          </a:ln>
        </p:spPr>
      </p:sp>
      <p:sp>
        <p:nvSpPr>
          <p:cNvPr id="134" name="Shape 132"/>
          <p:cNvSpPr/>
          <p:nvPr/>
        </p:nvSpPr>
        <p:spPr>
          <a:xfrm>
            <a:off x="4892040" y="3008376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135" name="Shape 133"/>
          <p:cNvSpPr/>
          <p:nvPr/>
        </p:nvSpPr>
        <p:spPr>
          <a:xfrm>
            <a:off x="5303520" y="3008376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136" name="Shape 134"/>
          <p:cNvSpPr/>
          <p:nvPr/>
        </p:nvSpPr>
        <p:spPr>
          <a:xfrm>
            <a:off x="5715000" y="3008376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5BD8FF">
              <a:alpha val="82000"/>
            </a:srgbClr>
          </a:solidFill>
          <a:ln w="12700">
            <a:solidFill>
              <a:srgbClr val="5BD8FF">
                <a:alpha val="0"/>
              </a:srgbClr>
            </a:solidFill>
            <a:prstDash val="solid"/>
          </a:ln>
        </p:spPr>
      </p:sp>
      <p:sp>
        <p:nvSpPr>
          <p:cNvPr id="137" name="Shape 135"/>
          <p:cNvSpPr/>
          <p:nvPr/>
        </p:nvSpPr>
        <p:spPr>
          <a:xfrm>
            <a:off x="6126480" y="3008376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B9F26A">
              <a:alpha val="82000"/>
            </a:srgbClr>
          </a:solidFill>
          <a:ln w="12700">
            <a:solidFill>
              <a:srgbClr val="B9F26A">
                <a:alpha val="0"/>
              </a:srgbClr>
            </a:solidFill>
            <a:prstDash val="solid"/>
          </a:ln>
        </p:spPr>
      </p:sp>
      <p:sp>
        <p:nvSpPr>
          <p:cNvPr id="138" name="Shape 136"/>
          <p:cNvSpPr/>
          <p:nvPr/>
        </p:nvSpPr>
        <p:spPr>
          <a:xfrm>
            <a:off x="6537960" y="3008376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FFD166">
              <a:alpha val="82000"/>
            </a:srgbClr>
          </a:solidFill>
          <a:ln w="12700">
            <a:solidFill>
              <a:srgbClr val="FFD166">
                <a:alpha val="0"/>
              </a:srgbClr>
            </a:solidFill>
            <a:prstDash val="solid"/>
          </a:ln>
        </p:spPr>
      </p:sp>
      <p:sp>
        <p:nvSpPr>
          <p:cNvPr id="139" name="Shape 137"/>
          <p:cNvSpPr/>
          <p:nvPr/>
        </p:nvSpPr>
        <p:spPr>
          <a:xfrm>
            <a:off x="6949440" y="3008376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5BD8FF">
              <a:alpha val="82000"/>
            </a:srgbClr>
          </a:solidFill>
          <a:ln w="12700">
            <a:solidFill>
              <a:srgbClr val="5BD8FF">
                <a:alpha val="0"/>
              </a:srgbClr>
            </a:solidFill>
            <a:prstDash val="solid"/>
          </a:ln>
        </p:spPr>
      </p:sp>
      <p:sp>
        <p:nvSpPr>
          <p:cNvPr id="140" name="Shape 138"/>
          <p:cNvSpPr/>
          <p:nvPr/>
        </p:nvSpPr>
        <p:spPr>
          <a:xfrm>
            <a:off x="7360920" y="3008376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141" name="Shape 139"/>
          <p:cNvSpPr/>
          <p:nvPr/>
        </p:nvSpPr>
        <p:spPr>
          <a:xfrm>
            <a:off x="7772400" y="3008376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142" name="Shape 140"/>
          <p:cNvSpPr/>
          <p:nvPr/>
        </p:nvSpPr>
        <p:spPr>
          <a:xfrm>
            <a:off x="8183880" y="3008376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5BD8FF">
              <a:alpha val="82000"/>
            </a:srgbClr>
          </a:solidFill>
          <a:ln w="12700">
            <a:solidFill>
              <a:srgbClr val="5BD8FF">
                <a:alpha val="0"/>
              </a:srgbClr>
            </a:solidFill>
            <a:prstDash val="solid"/>
          </a:ln>
        </p:spPr>
      </p:sp>
      <p:sp>
        <p:nvSpPr>
          <p:cNvPr id="143" name="Shape 141"/>
          <p:cNvSpPr/>
          <p:nvPr/>
        </p:nvSpPr>
        <p:spPr>
          <a:xfrm>
            <a:off x="8595360" y="3008376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FFD166">
              <a:alpha val="82000"/>
            </a:srgbClr>
          </a:solidFill>
          <a:ln w="12700">
            <a:solidFill>
              <a:srgbClr val="FFD166">
                <a:alpha val="0"/>
              </a:srgbClr>
            </a:solidFill>
            <a:prstDash val="solid"/>
          </a:ln>
        </p:spPr>
      </p:sp>
      <p:sp>
        <p:nvSpPr>
          <p:cNvPr id="144" name="Shape 142"/>
          <p:cNvSpPr/>
          <p:nvPr/>
        </p:nvSpPr>
        <p:spPr>
          <a:xfrm>
            <a:off x="777240" y="3273552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B9F26A">
              <a:alpha val="82000"/>
            </a:srgbClr>
          </a:solidFill>
          <a:ln w="12700">
            <a:solidFill>
              <a:srgbClr val="B9F26A">
                <a:alpha val="0"/>
              </a:srgbClr>
            </a:solidFill>
            <a:prstDash val="solid"/>
          </a:ln>
        </p:spPr>
      </p:sp>
      <p:sp>
        <p:nvSpPr>
          <p:cNvPr id="145" name="Shape 143"/>
          <p:cNvSpPr/>
          <p:nvPr/>
        </p:nvSpPr>
        <p:spPr>
          <a:xfrm>
            <a:off x="1188720" y="3273552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B9F26A">
              <a:alpha val="82000"/>
            </a:srgbClr>
          </a:solidFill>
          <a:ln w="12700">
            <a:solidFill>
              <a:srgbClr val="B9F26A">
                <a:alpha val="0"/>
              </a:srgbClr>
            </a:solidFill>
            <a:prstDash val="solid"/>
          </a:ln>
        </p:spPr>
      </p:sp>
      <p:sp>
        <p:nvSpPr>
          <p:cNvPr id="146" name="Shape 144"/>
          <p:cNvSpPr/>
          <p:nvPr/>
        </p:nvSpPr>
        <p:spPr>
          <a:xfrm>
            <a:off x="1600200" y="3273552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B9F26A">
              <a:alpha val="82000"/>
            </a:srgbClr>
          </a:solidFill>
          <a:ln w="12700">
            <a:solidFill>
              <a:srgbClr val="B9F26A">
                <a:alpha val="0"/>
              </a:srgbClr>
            </a:solidFill>
            <a:prstDash val="solid"/>
          </a:ln>
        </p:spPr>
      </p:sp>
      <p:sp>
        <p:nvSpPr>
          <p:cNvPr id="147" name="Shape 145"/>
          <p:cNvSpPr/>
          <p:nvPr/>
        </p:nvSpPr>
        <p:spPr>
          <a:xfrm>
            <a:off x="2011680" y="3273552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B9F26A">
              <a:alpha val="82000"/>
            </a:srgbClr>
          </a:solidFill>
          <a:ln w="12700">
            <a:solidFill>
              <a:srgbClr val="B9F26A">
                <a:alpha val="0"/>
              </a:srgbClr>
            </a:solidFill>
            <a:prstDash val="solid"/>
          </a:ln>
        </p:spPr>
      </p:sp>
      <p:sp>
        <p:nvSpPr>
          <p:cNvPr id="148" name="Shape 146"/>
          <p:cNvSpPr/>
          <p:nvPr/>
        </p:nvSpPr>
        <p:spPr>
          <a:xfrm>
            <a:off x="2423160" y="3273552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B9F26A">
              <a:alpha val="82000"/>
            </a:srgbClr>
          </a:solidFill>
          <a:ln w="12700">
            <a:solidFill>
              <a:srgbClr val="B9F26A">
                <a:alpha val="0"/>
              </a:srgbClr>
            </a:solidFill>
            <a:prstDash val="solid"/>
          </a:ln>
        </p:spPr>
      </p:sp>
      <p:sp>
        <p:nvSpPr>
          <p:cNvPr id="149" name="Shape 147"/>
          <p:cNvSpPr/>
          <p:nvPr/>
        </p:nvSpPr>
        <p:spPr>
          <a:xfrm>
            <a:off x="2834640" y="3273552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B9F26A">
              <a:alpha val="82000"/>
            </a:srgbClr>
          </a:solidFill>
          <a:ln w="12700">
            <a:solidFill>
              <a:srgbClr val="B9F26A">
                <a:alpha val="0"/>
              </a:srgbClr>
            </a:solidFill>
            <a:prstDash val="solid"/>
          </a:ln>
        </p:spPr>
      </p:sp>
      <p:sp>
        <p:nvSpPr>
          <p:cNvPr id="150" name="Shape 148"/>
          <p:cNvSpPr/>
          <p:nvPr/>
        </p:nvSpPr>
        <p:spPr>
          <a:xfrm>
            <a:off x="3246120" y="3273552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B9F26A">
              <a:alpha val="82000"/>
            </a:srgbClr>
          </a:solidFill>
          <a:ln w="12700">
            <a:solidFill>
              <a:srgbClr val="B9F26A">
                <a:alpha val="0"/>
              </a:srgbClr>
            </a:solidFill>
            <a:prstDash val="solid"/>
          </a:ln>
        </p:spPr>
      </p:sp>
      <p:sp>
        <p:nvSpPr>
          <p:cNvPr id="151" name="Shape 149"/>
          <p:cNvSpPr/>
          <p:nvPr/>
        </p:nvSpPr>
        <p:spPr>
          <a:xfrm>
            <a:off x="3657600" y="3273552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B9F26A">
              <a:alpha val="82000"/>
            </a:srgbClr>
          </a:solidFill>
          <a:ln w="12700">
            <a:solidFill>
              <a:srgbClr val="B9F26A">
                <a:alpha val="0"/>
              </a:srgbClr>
            </a:solidFill>
            <a:prstDash val="solid"/>
          </a:ln>
        </p:spPr>
      </p:sp>
      <p:sp>
        <p:nvSpPr>
          <p:cNvPr id="152" name="Shape 150"/>
          <p:cNvSpPr/>
          <p:nvPr/>
        </p:nvSpPr>
        <p:spPr>
          <a:xfrm>
            <a:off x="4069080" y="3273552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B9F26A">
              <a:alpha val="82000"/>
            </a:srgbClr>
          </a:solidFill>
          <a:ln w="12700">
            <a:solidFill>
              <a:srgbClr val="B9F26A">
                <a:alpha val="0"/>
              </a:srgbClr>
            </a:solidFill>
            <a:prstDash val="solid"/>
          </a:ln>
        </p:spPr>
      </p:sp>
      <p:sp>
        <p:nvSpPr>
          <p:cNvPr id="153" name="Shape 151"/>
          <p:cNvSpPr/>
          <p:nvPr/>
        </p:nvSpPr>
        <p:spPr>
          <a:xfrm>
            <a:off x="4480560" y="3273552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B9F26A">
              <a:alpha val="82000"/>
            </a:srgbClr>
          </a:solidFill>
          <a:ln w="12700">
            <a:solidFill>
              <a:srgbClr val="B9F26A">
                <a:alpha val="0"/>
              </a:srgbClr>
            </a:solidFill>
            <a:prstDash val="solid"/>
          </a:ln>
        </p:spPr>
      </p:sp>
      <p:sp>
        <p:nvSpPr>
          <p:cNvPr id="154" name="Shape 152"/>
          <p:cNvSpPr/>
          <p:nvPr/>
        </p:nvSpPr>
        <p:spPr>
          <a:xfrm>
            <a:off x="4892040" y="3273552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B9F26A">
              <a:alpha val="82000"/>
            </a:srgbClr>
          </a:solidFill>
          <a:ln w="12700">
            <a:solidFill>
              <a:srgbClr val="B9F26A">
                <a:alpha val="0"/>
              </a:srgbClr>
            </a:solidFill>
            <a:prstDash val="solid"/>
          </a:ln>
        </p:spPr>
      </p:sp>
      <p:sp>
        <p:nvSpPr>
          <p:cNvPr id="155" name="Shape 153"/>
          <p:cNvSpPr/>
          <p:nvPr/>
        </p:nvSpPr>
        <p:spPr>
          <a:xfrm>
            <a:off x="5303520" y="3273552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B9F26A">
              <a:alpha val="82000"/>
            </a:srgbClr>
          </a:solidFill>
          <a:ln w="12700">
            <a:solidFill>
              <a:srgbClr val="B9F26A">
                <a:alpha val="0"/>
              </a:srgbClr>
            </a:solidFill>
            <a:prstDash val="solid"/>
          </a:ln>
        </p:spPr>
      </p:sp>
      <p:sp>
        <p:nvSpPr>
          <p:cNvPr id="156" name="Shape 154"/>
          <p:cNvSpPr/>
          <p:nvPr/>
        </p:nvSpPr>
        <p:spPr>
          <a:xfrm>
            <a:off x="5715000" y="3273552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B9F26A">
              <a:alpha val="82000"/>
            </a:srgbClr>
          </a:solidFill>
          <a:ln w="12700">
            <a:solidFill>
              <a:srgbClr val="B9F26A">
                <a:alpha val="0"/>
              </a:srgbClr>
            </a:solidFill>
            <a:prstDash val="solid"/>
          </a:ln>
        </p:spPr>
      </p:sp>
      <p:sp>
        <p:nvSpPr>
          <p:cNvPr id="157" name="Shape 155"/>
          <p:cNvSpPr/>
          <p:nvPr/>
        </p:nvSpPr>
        <p:spPr>
          <a:xfrm>
            <a:off x="6126480" y="3273552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B9F26A">
              <a:alpha val="82000"/>
            </a:srgbClr>
          </a:solidFill>
          <a:ln w="12700">
            <a:solidFill>
              <a:srgbClr val="B9F26A">
                <a:alpha val="0"/>
              </a:srgbClr>
            </a:solidFill>
            <a:prstDash val="solid"/>
          </a:ln>
        </p:spPr>
      </p:sp>
      <p:sp>
        <p:nvSpPr>
          <p:cNvPr id="158" name="Shape 156"/>
          <p:cNvSpPr/>
          <p:nvPr/>
        </p:nvSpPr>
        <p:spPr>
          <a:xfrm>
            <a:off x="6537960" y="3273552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B9F26A">
              <a:alpha val="82000"/>
            </a:srgbClr>
          </a:solidFill>
          <a:ln w="12700">
            <a:solidFill>
              <a:srgbClr val="B9F26A">
                <a:alpha val="0"/>
              </a:srgbClr>
            </a:solidFill>
            <a:prstDash val="solid"/>
          </a:ln>
        </p:spPr>
      </p:sp>
      <p:sp>
        <p:nvSpPr>
          <p:cNvPr id="159" name="Shape 157"/>
          <p:cNvSpPr/>
          <p:nvPr/>
        </p:nvSpPr>
        <p:spPr>
          <a:xfrm>
            <a:off x="6949440" y="3273552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B9F26A">
              <a:alpha val="82000"/>
            </a:srgbClr>
          </a:solidFill>
          <a:ln w="12700">
            <a:solidFill>
              <a:srgbClr val="B9F26A">
                <a:alpha val="0"/>
              </a:srgbClr>
            </a:solidFill>
            <a:prstDash val="solid"/>
          </a:ln>
        </p:spPr>
      </p:sp>
      <p:sp>
        <p:nvSpPr>
          <p:cNvPr id="160" name="Shape 158"/>
          <p:cNvSpPr/>
          <p:nvPr/>
        </p:nvSpPr>
        <p:spPr>
          <a:xfrm>
            <a:off x="7360920" y="3273552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B9F26A">
              <a:alpha val="82000"/>
            </a:srgbClr>
          </a:solidFill>
          <a:ln w="12700">
            <a:solidFill>
              <a:srgbClr val="B9F26A">
                <a:alpha val="0"/>
              </a:srgbClr>
            </a:solidFill>
            <a:prstDash val="solid"/>
          </a:ln>
        </p:spPr>
      </p:sp>
      <p:sp>
        <p:nvSpPr>
          <p:cNvPr id="161" name="Shape 159"/>
          <p:cNvSpPr/>
          <p:nvPr/>
        </p:nvSpPr>
        <p:spPr>
          <a:xfrm>
            <a:off x="7772400" y="3273552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B9F26A">
              <a:alpha val="82000"/>
            </a:srgbClr>
          </a:solidFill>
          <a:ln w="12700">
            <a:solidFill>
              <a:srgbClr val="B9F26A">
                <a:alpha val="0"/>
              </a:srgbClr>
            </a:solidFill>
            <a:prstDash val="solid"/>
          </a:ln>
        </p:spPr>
      </p:sp>
      <p:sp>
        <p:nvSpPr>
          <p:cNvPr id="162" name="Shape 160"/>
          <p:cNvSpPr/>
          <p:nvPr/>
        </p:nvSpPr>
        <p:spPr>
          <a:xfrm>
            <a:off x="8183880" y="3273552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B9F26A">
              <a:alpha val="82000"/>
            </a:srgbClr>
          </a:solidFill>
          <a:ln w="12700">
            <a:solidFill>
              <a:srgbClr val="B9F26A">
                <a:alpha val="0"/>
              </a:srgbClr>
            </a:solidFill>
            <a:prstDash val="solid"/>
          </a:ln>
        </p:spPr>
      </p:sp>
      <p:sp>
        <p:nvSpPr>
          <p:cNvPr id="163" name="Shape 161"/>
          <p:cNvSpPr/>
          <p:nvPr/>
        </p:nvSpPr>
        <p:spPr>
          <a:xfrm>
            <a:off x="8595360" y="3273552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B9F26A">
              <a:alpha val="82000"/>
            </a:srgbClr>
          </a:solidFill>
          <a:ln w="12700">
            <a:solidFill>
              <a:srgbClr val="B9F26A">
                <a:alpha val="0"/>
              </a:srgbClr>
            </a:solidFill>
            <a:prstDash val="solid"/>
          </a:ln>
        </p:spPr>
      </p:sp>
      <p:sp>
        <p:nvSpPr>
          <p:cNvPr id="164" name="Shape 162"/>
          <p:cNvSpPr/>
          <p:nvPr/>
        </p:nvSpPr>
        <p:spPr>
          <a:xfrm>
            <a:off x="777240" y="3538728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165" name="Shape 163"/>
          <p:cNvSpPr/>
          <p:nvPr/>
        </p:nvSpPr>
        <p:spPr>
          <a:xfrm>
            <a:off x="1188720" y="3538728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5BD8FF">
              <a:alpha val="82000"/>
            </a:srgbClr>
          </a:solidFill>
          <a:ln w="12700">
            <a:solidFill>
              <a:srgbClr val="5BD8FF">
                <a:alpha val="0"/>
              </a:srgbClr>
            </a:solidFill>
            <a:prstDash val="solid"/>
          </a:ln>
        </p:spPr>
      </p:sp>
      <p:sp>
        <p:nvSpPr>
          <p:cNvPr id="166" name="Shape 164"/>
          <p:cNvSpPr/>
          <p:nvPr/>
        </p:nvSpPr>
        <p:spPr>
          <a:xfrm>
            <a:off x="1600200" y="3538728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FFD166">
              <a:alpha val="82000"/>
            </a:srgbClr>
          </a:solidFill>
          <a:ln w="12700">
            <a:solidFill>
              <a:srgbClr val="FFD166">
                <a:alpha val="0"/>
              </a:srgbClr>
            </a:solidFill>
            <a:prstDash val="solid"/>
          </a:ln>
        </p:spPr>
      </p:sp>
      <p:sp>
        <p:nvSpPr>
          <p:cNvPr id="167" name="Shape 165"/>
          <p:cNvSpPr/>
          <p:nvPr/>
        </p:nvSpPr>
        <p:spPr>
          <a:xfrm>
            <a:off x="2011680" y="3538728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168" name="Shape 166"/>
          <p:cNvSpPr/>
          <p:nvPr/>
        </p:nvSpPr>
        <p:spPr>
          <a:xfrm>
            <a:off x="2423160" y="3538728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5BD8FF">
              <a:alpha val="82000"/>
            </a:srgbClr>
          </a:solidFill>
          <a:ln w="12700">
            <a:solidFill>
              <a:srgbClr val="5BD8FF">
                <a:alpha val="0"/>
              </a:srgbClr>
            </a:solidFill>
            <a:prstDash val="solid"/>
          </a:ln>
        </p:spPr>
      </p:sp>
      <p:sp>
        <p:nvSpPr>
          <p:cNvPr id="169" name="Shape 167"/>
          <p:cNvSpPr/>
          <p:nvPr/>
        </p:nvSpPr>
        <p:spPr>
          <a:xfrm>
            <a:off x="2834640" y="3538728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170" name="Shape 168"/>
          <p:cNvSpPr/>
          <p:nvPr/>
        </p:nvSpPr>
        <p:spPr>
          <a:xfrm>
            <a:off x="3246120" y="3538728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171" name="Shape 169"/>
          <p:cNvSpPr/>
          <p:nvPr/>
        </p:nvSpPr>
        <p:spPr>
          <a:xfrm>
            <a:off x="3657600" y="3538728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FFD166">
              <a:alpha val="82000"/>
            </a:srgbClr>
          </a:solidFill>
          <a:ln w="12700">
            <a:solidFill>
              <a:srgbClr val="FFD166">
                <a:alpha val="0"/>
              </a:srgbClr>
            </a:solidFill>
            <a:prstDash val="solid"/>
          </a:ln>
        </p:spPr>
      </p:sp>
      <p:sp>
        <p:nvSpPr>
          <p:cNvPr id="172" name="Shape 170"/>
          <p:cNvSpPr/>
          <p:nvPr/>
        </p:nvSpPr>
        <p:spPr>
          <a:xfrm>
            <a:off x="4069080" y="3538728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173" name="Shape 171"/>
          <p:cNvSpPr/>
          <p:nvPr/>
        </p:nvSpPr>
        <p:spPr>
          <a:xfrm>
            <a:off x="4480560" y="3538728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174" name="Shape 172"/>
          <p:cNvSpPr/>
          <p:nvPr/>
        </p:nvSpPr>
        <p:spPr>
          <a:xfrm>
            <a:off x="4892040" y="3538728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5BD8FF">
              <a:alpha val="82000"/>
            </a:srgbClr>
          </a:solidFill>
          <a:ln w="12700">
            <a:solidFill>
              <a:srgbClr val="5BD8FF">
                <a:alpha val="0"/>
              </a:srgbClr>
            </a:solidFill>
            <a:prstDash val="solid"/>
          </a:ln>
        </p:spPr>
      </p:sp>
      <p:sp>
        <p:nvSpPr>
          <p:cNvPr id="175" name="Shape 173"/>
          <p:cNvSpPr/>
          <p:nvPr/>
        </p:nvSpPr>
        <p:spPr>
          <a:xfrm>
            <a:off x="5303520" y="3538728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176" name="Shape 174"/>
          <p:cNvSpPr/>
          <p:nvPr/>
        </p:nvSpPr>
        <p:spPr>
          <a:xfrm>
            <a:off x="5715000" y="3538728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FFD166">
              <a:alpha val="82000"/>
            </a:srgbClr>
          </a:solidFill>
          <a:ln w="12700">
            <a:solidFill>
              <a:srgbClr val="FFD166">
                <a:alpha val="0"/>
              </a:srgbClr>
            </a:solidFill>
            <a:prstDash val="solid"/>
          </a:ln>
        </p:spPr>
      </p:sp>
      <p:sp>
        <p:nvSpPr>
          <p:cNvPr id="177" name="Shape 175"/>
          <p:cNvSpPr/>
          <p:nvPr/>
        </p:nvSpPr>
        <p:spPr>
          <a:xfrm>
            <a:off x="6126480" y="3538728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B9F26A">
              <a:alpha val="82000"/>
            </a:srgbClr>
          </a:solidFill>
          <a:ln w="12700">
            <a:solidFill>
              <a:srgbClr val="B9F26A">
                <a:alpha val="0"/>
              </a:srgbClr>
            </a:solidFill>
            <a:prstDash val="solid"/>
          </a:ln>
        </p:spPr>
      </p:sp>
      <p:sp>
        <p:nvSpPr>
          <p:cNvPr id="178" name="Shape 176"/>
          <p:cNvSpPr/>
          <p:nvPr/>
        </p:nvSpPr>
        <p:spPr>
          <a:xfrm>
            <a:off x="6537960" y="3538728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179" name="Shape 177"/>
          <p:cNvSpPr/>
          <p:nvPr/>
        </p:nvSpPr>
        <p:spPr>
          <a:xfrm>
            <a:off x="6949440" y="3538728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180" name="Shape 178"/>
          <p:cNvSpPr/>
          <p:nvPr/>
        </p:nvSpPr>
        <p:spPr>
          <a:xfrm>
            <a:off x="7360920" y="3538728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5BD8FF">
              <a:alpha val="82000"/>
            </a:srgbClr>
          </a:solidFill>
          <a:ln w="12700">
            <a:solidFill>
              <a:srgbClr val="5BD8FF">
                <a:alpha val="0"/>
              </a:srgbClr>
            </a:solidFill>
            <a:prstDash val="solid"/>
          </a:ln>
        </p:spPr>
      </p:sp>
      <p:sp>
        <p:nvSpPr>
          <p:cNvPr id="181" name="Shape 179"/>
          <p:cNvSpPr/>
          <p:nvPr/>
        </p:nvSpPr>
        <p:spPr>
          <a:xfrm>
            <a:off x="7772400" y="3538728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FFD166">
              <a:alpha val="82000"/>
            </a:srgbClr>
          </a:solidFill>
          <a:ln w="12700">
            <a:solidFill>
              <a:srgbClr val="FFD166">
                <a:alpha val="0"/>
              </a:srgbClr>
            </a:solidFill>
            <a:prstDash val="solid"/>
          </a:ln>
        </p:spPr>
      </p:sp>
      <p:sp>
        <p:nvSpPr>
          <p:cNvPr id="182" name="Shape 180"/>
          <p:cNvSpPr/>
          <p:nvPr/>
        </p:nvSpPr>
        <p:spPr>
          <a:xfrm>
            <a:off x="8183880" y="3538728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183" name="Shape 181"/>
          <p:cNvSpPr/>
          <p:nvPr/>
        </p:nvSpPr>
        <p:spPr>
          <a:xfrm>
            <a:off x="8595360" y="3538728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5BD8FF">
              <a:alpha val="82000"/>
            </a:srgbClr>
          </a:solidFill>
          <a:ln w="12700">
            <a:solidFill>
              <a:srgbClr val="5BD8FF">
                <a:alpha val="0"/>
              </a:srgbClr>
            </a:solidFill>
            <a:prstDash val="solid"/>
          </a:ln>
        </p:spPr>
      </p:sp>
      <p:sp>
        <p:nvSpPr>
          <p:cNvPr id="184" name="Shape 182"/>
          <p:cNvSpPr/>
          <p:nvPr/>
        </p:nvSpPr>
        <p:spPr>
          <a:xfrm>
            <a:off x="777240" y="3803904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5BD8FF">
              <a:alpha val="82000"/>
            </a:srgbClr>
          </a:solidFill>
          <a:ln w="12700">
            <a:solidFill>
              <a:srgbClr val="5BD8FF">
                <a:alpha val="0"/>
              </a:srgbClr>
            </a:solidFill>
            <a:prstDash val="solid"/>
          </a:ln>
        </p:spPr>
      </p:sp>
      <p:sp>
        <p:nvSpPr>
          <p:cNvPr id="185" name="Shape 183"/>
          <p:cNvSpPr/>
          <p:nvPr/>
        </p:nvSpPr>
        <p:spPr>
          <a:xfrm>
            <a:off x="1188720" y="3803904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FFD166">
              <a:alpha val="82000"/>
            </a:srgbClr>
          </a:solidFill>
          <a:ln w="12700">
            <a:solidFill>
              <a:srgbClr val="FFD166">
                <a:alpha val="0"/>
              </a:srgbClr>
            </a:solidFill>
            <a:prstDash val="solid"/>
          </a:ln>
        </p:spPr>
      </p:sp>
      <p:sp>
        <p:nvSpPr>
          <p:cNvPr id="186" name="Shape 184"/>
          <p:cNvSpPr/>
          <p:nvPr/>
        </p:nvSpPr>
        <p:spPr>
          <a:xfrm>
            <a:off x="1600200" y="3803904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187" name="Shape 185"/>
          <p:cNvSpPr/>
          <p:nvPr/>
        </p:nvSpPr>
        <p:spPr>
          <a:xfrm>
            <a:off x="2011680" y="3803904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5BD8FF">
              <a:alpha val="82000"/>
            </a:srgbClr>
          </a:solidFill>
          <a:ln w="12700">
            <a:solidFill>
              <a:srgbClr val="5BD8FF">
                <a:alpha val="0"/>
              </a:srgbClr>
            </a:solidFill>
            <a:prstDash val="solid"/>
          </a:ln>
        </p:spPr>
      </p:sp>
      <p:sp>
        <p:nvSpPr>
          <p:cNvPr id="188" name="Shape 186"/>
          <p:cNvSpPr/>
          <p:nvPr/>
        </p:nvSpPr>
        <p:spPr>
          <a:xfrm>
            <a:off x="2423160" y="3803904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189" name="Shape 187"/>
          <p:cNvSpPr/>
          <p:nvPr/>
        </p:nvSpPr>
        <p:spPr>
          <a:xfrm>
            <a:off x="2834640" y="3803904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190" name="Shape 188"/>
          <p:cNvSpPr/>
          <p:nvPr/>
        </p:nvSpPr>
        <p:spPr>
          <a:xfrm>
            <a:off x="3246120" y="3803904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FFD166">
              <a:alpha val="82000"/>
            </a:srgbClr>
          </a:solidFill>
          <a:ln w="12700">
            <a:solidFill>
              <a:srgbClr val="FFD166">
                <a:alpha val="0"/>
              </a:srgbClr>
            </a:solidFill>
            <a:prstDash val="solid"/>
          </a:ln>
        </p:spPr>
      </p:sp>
      <p:sp>
        <p:nvSpPr>
          <p:cNvPr id="191" name="Shape 189"/>
          <p:cNvSpPr/>
          <p:nvPr/>
        </p:nvSpPr>
        <p:spPr>
          <a:xfrm>
            <a:off x="3657600" y="3803904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192" name="Shape 190"/>
          <p:cNvSpPr/>
          <p:nvPr/>
        </p:nvSpPr>
        <p:spPr>
          <a:xfrm>
            <a:off x="4069080" y="3803904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193" name="Shape 191"/>
          <p:cNvSpPr/>
          <p:nvPr/>
        </p:nvSpPr>
        <p:spPr>
          <a:xfrm>
            <a:off x="4480560" y="3803904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5BD8FF">
              <a:alpha val="82000"/>
            </a:srgbClr>
          </a:solidFill>
          <a:ln w="12700">
            <a:solidFill>
              <a:srgbClr val="5BD8FF">
                <a:alpha val="0"/>
              </a:srgbClr>
            </a:solidFill>
            <a:prstDash val="solid"/>
          </a:ln>
        </p:spPr>
      </p:sp>
      <p:sp>
        <p:nvSpPr>
          <p:cNvPr id="194" name="Shape 192"/>
          <p:cNvSpPr/>
          <p:nvPr/>
        </p:nvSpPr>
        <p:spPr>
          <a:xfrm>
            <a:off x="4892040" y="3803904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195" name="Shape 193"/>
          <p:cNvSpPr/>
          <p:nvPr/>
        </p:nvSpPr>
        <p:spPr>
          <a:xfrm>
            <a:off x="5303520" y="3803904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FFD166">
              <a:alpha val="82000"/>
            </a:srgbClr>
          </a:solidFill>
          <a:ln w="12700">
            <a:solidFill>
              <a:srgbClr val="FFD166">
                <a:alpha val="0"/>
              </a:srgbClr>
            </a:solidFill>
            <a:prstDash val="solid"/>
          </a:ln>
        </p:spPr>
      </p:sp>
      <p:sp>
        <p:nvSpPr>
          <p:cNvPr id="196" name="Shape 194"/>
          <p:cNvSpPr/>
          <p:nvPr/>
        </p:nvSpPr>
        <p:spPr>
          <a:xfrm>
            <a:off x="5715000" y="3803904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5BD8FF">
              <a:alpha val="82000"/>
            </a:srgbClr>
          </a:solidFill>
          <a:ln w="12700">
            <a:solidFill>
              <a:srgbClr val="5BD8FF">
                <a:alpha val="0"/>
              </a:srgbClr>
            </a:solidFill>
            <a:prstDash val="solid"/>
          </a:ln>
        </p:spPr>
      </p:sp>
      <p:sp>
        <p:nvSpPr>
          <p:cNvPr id="197" name="Shape 195"/>
          <p:cNvSpPr/>
          <p:nvPr/>
        </p:nvSpPr>
        <p:spPr>
          <a:xfrm>
            <a:off x="6126480" y="3803904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B9F26A">
              <a:alpha val="82000"/>
            </a:srgbClr>
          </a:solidFill>
          <a:ln w="12700">
            <a:solidFill>
              <a:srgbClr val="B9F26A">
                <a:alpha val="0"/>
              </a:srgbClr>
            </a:solidFill>
            <a:prstDash val="solid"/>
          </a:ln>
        </p:spPr>
      </p:sp>
      <p:sp>
        <p:nvSpPr>
          <p:cNvPr id="198" name="Shape 196"/>
          <p:cNvSpPr/>
          <p:nvPr/>
        </p:nvSpPr>
        <p:spPr>
          <a:xfrm>
            <a:off x="6537960" y="3803904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199" name="Shape 197"/>
          <p:cNvSpPr/>
          <p:nvPr/>
        </p:nvSpPr>
        <p:spPr>
          <a:xfrm>
            <a:off x="6949440" y="3803904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5BD8FF">
              <a:alpha val="82000"/>
            </a:srgbClr>
          </a:solidFill>
          <a:ln w="12700">
            <a:solidFill>
              <a:srgbClr val="5BD8FF">
                <a:alpha val="0"/>
              </a:srgbClr>
            </a:solidFill>
            <a:prstDash val="solid"/>
          </a:ln>
        </p:spPr>
      </p:sp>
      <p:sp>
        <p:nvSpPr>
          <p:cNvPr id="200" name="Shape 198"/>
          <p:cNvSpPr/>
          <p:nvPr/>
        </p:nvSpPr>
        <p:spPr>
          <a:xfrm>
            <a:off x="7360920" y="3803904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FFD166">
              <a:alpha val="82000"/>
            </a:srgbClr>
          </a:solidFill>
          <a:ln w="12700">
            <a:solidFill>
              <a:srgbClr val="FFD166">
                <a:alpha val="0"/>
              </a:srgbClr>
            </a:solidFill>
            <a:prstDash val="solid"/>
          </a:ln>
        </p:spPr>
      </p:sp>
      <p:sp>
        <p:nvSpPr>
          <p:cNvPr id="201" name="Shape 199"/>
          <p:cNvSpPr/>
          <p:nvPr/>
        </p:nvSpPr>
        <p:spPr>
          <a:xfrm>
            <a:off x="7772400" y="3803904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202" name="Shape 200"/>
          <p:cNvSpPr/>
          <p:nvPr/>
        </p:nvSpPr>
        <p:spPr>
          <a:xfrm>
            <a:off x="8183880" y="3803904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5BD8FF">
              <a:alpha val="82000"/>
            </a:srgbClr>
          </a:solidFill>
          <a:ln w="12700">
            <a:solidFill>
              <a:srgbClr val="5BD8FF">
                <a:alpha val="0"/>
              </a:srgbClr>
            </a:solidFill>
            <a:prstDash val="solid"/>
          </a:ln>
        </p:spPr>
      </p:sp>
      <p:sp>
        <p:nvSpPr>
          <p:cNvPr id="203" name="Shape 201"/>
          <p:cNvSpPr/>
          <p:nvPr/>
        </p:nvSpPr>
        <p:spPr>
          <a:xfrm>
            <a:off x="8595360" y="3803904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204" name="Shape 202"/>
          <p:cNvSpPr/>
          <p:nvPr/>
        </p:nvSpPr>
        <p:spPr>
          <a:xfrm>
            <a:off x="777240" y="4069080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FFD166">
              <a:alpha val="82000"/>
            </a:srgbClr>
          </a:solidFill>
          <a:ln w="12700">
            <a:solidFill>
              <a:srgbClr val="FFD166">
                <a:alpha val="0"/>
              </a:srgbClr>
            </a:solidFill>
            <a:prstDash val="solid"/>
          </a:ln>
        </p:spPr>
      </p:sp>
      <p:sp>
        <p:nvSpPr>
          <p:cNvPr id="205" name="Shape 203"/>
          <p:cNvSpPr/>
          <p:nvPr/>
        </p:nvSpPr>
        <p:spPr>
          <a:xfrm>
            <a:off x="1188720" y="4069080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206" name="Shape 204"/>
          <p:cNvSpPr/>
          <p:nvPr/>
        </p:nvSpPr>
        <p:spPr>
          <a:xfrm>
            <a:off x="1600200" y="4069080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5BD8FF">
              <a:alpha val="82000"/>
            </a:srgbClr>
          </a:solidFill>
          <a:ln w="12700">
            <a:solidFill>
              <a:srgbClr val="5BD8FF">
                <a:alpha val="0"/>
              </a:srgbClr>
            </a:solidFill>
            <a:prstDash val="solid"/>
          </a:ln>
        </p:spPr>
      </p:sp>
      <p:sp>
        <p:nvSpPr>
          <p:cNvPr id="207" name="Shape 205"/>
          <p:cNvSpPr/>
          <p:nvPr/>
        </p:nvSpPr>
        <p:spPr>
          <a:xfrm>
            <a:off x="2011680" y="4069080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208" name="Shape 206"/>
          <p:cNvSpPr/>
          <p:nvPr/>
        </p:nvSpPr>
        <p:spPr>
          <a:xfrm>
            <a:off x="2423160" y="4069080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209" name="Shape 207"/>
          <p:cNvSpPr/>
          <p:nvPr/>
        </p:nvSpPr>
        <p:spPr>
          <a:xfrm>
            <a:off x="2834640" y="4069080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FFD166">
              <a:alpha val="82000"/>
            </a:srgbClr>
          </a:solidFill>
          <a:ln w="12700">
            <a:solidFill>
              <a:srgbClr val="FFD166">
                <a:alpha val="0"/>
              </a:srgbClr>
            </a:solidFill>
            <a:prstDash val="solid"/>
          </a:ln>
        </p:spPr>
      </p:sp>
      <p:sp>
        <p:nvSpPr>
          <p:cNvPr id="210" name="Shape 208"/>
          <p:cNvSpPr/>
          <p:nvPr/>
        </p:nvSpPr>
        <p:spPr>
          <a:xfrm>
            <a:off x="3246120" y="4069080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211" name="Shape 209"/>
          <p:cNvSpPr/>
          <p:nvPr/>
        </p:nvSpPr>
        <p:spPr>
          <a:xfrm>
            <a:off x="3657600" y="4069080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212" name="Shape 210"/>
          <p:cNvSpPr/>
          <p:nvPr/>
        </p:nvSpPr>
        <p:spPr>
          <a:xfrm>
            <a:off x="4069080" y="4069080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5BD8FF">
              <a:alpha val="82000"/>
            </a:srgbClr>
          </a:solidFill>
          <a:ln w="12700">
            <a:solidFill>
              <a:srgbClr val="5BD8FF">
                <a:alpha val="0"/>
              </a:srgbClr>
            </a:solidFill>
            <a:prstDash val="solid"/>
          </a:ln>
        </p:spPr>
      </p:sp>
      <p:sp>
        <p:nvSpPr>
          <p:cNvPr id="213" name="Shape 211"/>
          <p:cNvSpPr/>
          <p:nvPr/>
        </p:nvSpPr>
        <p:spPr>
          <a:xfrm>
            <a:off x="4480560" y="4069080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214" name="Shape 212"/>
          <p:cNvSpPr/>
          <p:nvPr/>
        </p:nvSpPr>
        <p:spPr>
          <a:xfrm>
            <a:off x="4892040" y="4069080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FFD166">
              <a:alpha val="82000"/>
            </a:srgbClr>
          </a:solidFill>
          <a:ln w="12700">
            <a:solidFill>
              <a:srgbClr val="FFD166">
                <a:alpha val="0"/>
              </a:srgbClr>
            </a:solidFill>
            <a:prstDash val="solid"/>
          </a:ln>
        </p:spPr>
      </p:sp>
      <p:sp>
        <p:nvSpPr>
          <p:cNvPr id="215" name="Shape 213"/>
          <p:cNvSpPr/>
          <p:nvPr/>
        </p:nvSpPr>
        <p:spPr>
          <a:xfrm>
            <a:off x="5303520" y="4069080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5BD8FF">
              <a:alpha val="82000"/>
            </a:srgbClr>
          </a:solidFill>
          <a:ln w="12700">
            <a:solidFill>
              <a:srgbClr val="5BD8FF">
                <a:alpha val="0"/>
              </a:srgbClr>
            </a:solidFill>
            <a:prstDash val="solid"/>
          </a:ln>
        </p:spPr>
      </p:sp>
      <p:sp>
        <p:nvSpPr>
          <p:cNvPr id="216" name="Shape 214"/>
          <p:cNvSpPr/>
          <p:nvPr/>
        </p:nvSpPr>
        <p:spPr>
          <a:xfrm>
            <a:off x="5715000" y="4069080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217" name="Shape 215"/>
          <p:cNvSpPr/>
          <p:nvPr/>
        </p:nvSpPr>
        <p:spPr>
          <a:xfrm>
            <a:off x="6126480" y="4069080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B9F26A">
              <a:alpha val="82000"/>
            </a:srgbClr>
          </a:solidFill>
          <a:ln w="12700">
            <a:solidFill>
              <a:srgbClr val="B9F26A">
                <a:alpha val="0"/>
              </a:srgbClr>
            </a:solidFill>
            <a:prstDash val="solid"/>
          </a:ln>
        </p:spPr>
      </p:sp>
      <p:sp>
        <p:nvSpPr>
          <p:cNvPr id="218" name="Shape 216"/>
          <p:cNvSpPr/>
          <p:nvPr/>
        </p:nvSpPr>
        <p:spPr>
          <a:xfrm>
            <a:off x="6537960" y="4069080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5BD8FF">
              <a:alpha val="82000"/>
            </a:srgbClr>
          </a:solidFill>
          <a:ln w="12700">
            <a:solidFill>
              <a:srgbClr val="5BD8FF">
                <a:alpha val="0"/>
              </a:srgbClr>
            </a:solidFill>
            <a:prstDash val="solid"/>
          </a:ln>
        </p:spPr>
      </p:sp>
      <p:sp>
        <p:nvSpPr>
          <p:cNvPr id="219" name="Shape 217"/>
          <p:cNvSpPr/>
          <p:nvPr/>
        </p:nvSpPr>
        <p:spPr>
          <a:xfrm>
            <a:off x="6949440" y="4069080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FFD166">
              <a:alpha val="82000"/>
            </a:srgbClr>
          </a:solidFill>
          <a:ln w="12700">
            <a:solidFill>
              <a:srgbClr val="FFD166">
                <a:alpha val="0"/>
              </a:srgbClr>
            </a:solidFill>
            <a:prstDash val="solid"/>
          </a:ln>
        </p:spPr>
      </p:sp>
      <p:sp>
        <p:nvSpPr>
          <p:cNvPr id="220" name="Shape 218"/>
          <p:cNvSpPr/>
          <p:nvPr/>
        </p:nvSpPr>
        <p:spPr>
          <a:xfrm>
            <a:off x="7360920" y="4069080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221" name="Shape 219"/>
          <p:cNvSpPr/>
          <p:nvPr/>
        </p:nvSpPr>
        <p:spPr>
          <a:xfrm>
            <a:off x="7772400" y="4069080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5BD8FF">
              <a:alpha val="82000"/>
            </a:srgbClr>
          </a:solidFill>
          <a:ln w="12700">
            <a:solidFill>
              <a:srgbClr val="5BD8FF">
                <a:alpha val="0"/>
              </a:srgbClr>
            </a:solidFill>
            <a:prstDash val="solid"/>
          </a:ln>
        </p:spPr>
      </p:sp>
      <p:sp>
        <p:nvSpPr>
          <p:cNvPr id="222" name="Shape 220"/>
          <p:cNvSpPr/>
          <p:nvPr/>
        </p:nvSpPr>
        <p:spPr>
          <a:xfrm>
            <a:off x="8183880" y="4069080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223" name="Shape 221"/>
          <p:cNvSpPr/>
          <p:nvPr/>
        </p:nvSpPr>
        <p:spPr>
          <a:xfrm>
            <a:off x="8595360" y="4069080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224" name="Shape 222"/>
          <p:cNvSpPr/>
          <p:nvPr/>
        </p:nvSpPr>
        <p:spPr>
          <a:xfrm>
            <a:off x="777240" y="4334256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225" name="Shape 223"/>
          <p:cNvSpPr/>
          <p:nvPr/>
        </p:nvSpPr>
        <p:spPr>
          <a:xfrm>
            <a:off x="1188720" y="4334256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5BD8FF">
              <a:alpha val="82000"/>
            </a:srgbClr>
          </a:solidFill>
          <a:ln w="12700">
            <a:solidFill>
              <a:srgbClr val="5BD8FF">
                <a:alpha val="0"/>
              </a:srgbClr>
            </a:solidFill>
            <a:prstDash val="solid"/>
          </a:ln>
        </p:spPr>
      </p:sp>
      <p:sp>
        <p:nvSpPr>
          <p:cNvPr id="226" name="Shape 224"/>
          <p:cNvSpPr/>
          <p:nvPr/>
        </p:nvSpPr>
        <p:spPr>
          <a:xfrm>
            <a:off x="1600200" y="4334256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227" name="Shape 225"/>
          <p:cNvSpPr/>
          <p:nvPr/>
        </p:nvSpPr>
        <p:spPr>
          <a:xfrm>
            <a:off x="2011680" y="4334256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228" name="Shape 226"/>
          <p:cNvSpPr/>
          <p:nvPr/>
        </p:nvSpPr>
        <p:spPr>
          <a:xfrm>
            <a:off x="2423160" y="4334256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FFD166">
              <a:alpha val="82000"/>
            </a:srgbClr>
          </a:solidFill>
          <a:ln w="12700">
            <a:solidFill>
              <a:srgbClr val="FFD166">
                <a:alpha val="0"/>
              </a:srgbClr>
            </a:solidFill>
            <a:prstDash val="solid"/>
          </a:ln>
        </p:spPr>
      </p:sp>
      <p:sp>
        <p:nvSpPr>
          <p:cNvPr id="229" name="Shape 227"/>
          <p:cNvSpPr/>
          <p:nvPr/>
        </p:nvSpPr>
        <p:spPr>
          <a:xfrm>
            <a:off x="2834640" y="4334256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230" name="Shape 228"/>
          <p:cNvSpPr/>
          <p:nvPr/>
        </p:nvSpPr>
        <p:spPr>
          <a:xfrm>
            <a:off x="3246120" y="4334256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231" name="Shape 229"/>
          <p:cNvSpPr/>
          <p:nvPr/>
        </p:nvSpPr>
        <p:spPr>
          <a:xfrm>
            <a:off x="3657600" y="4334256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5BD8FF">
              <a:alpha val="82000"/>
            </a:srgbClr>
          </a:solidFill>
          <a:ln w="12700">
            <a:solidFill>
              <a:srgbClr val="5BD8FF">
                <a:alpha val="0"/>
              </a:srgbClr>
            </a:solidFill>
            <a:prstDash val="solid"/>
          </a:ln>
        </p:spPr>
      </p:sp>
      <p:sp>
        <p:nvSpPr>
          <p:cNvPr id="232" name="Shape 230"/>
          <p:cNvSpPr/>
          <p:nvPr/>
        </p:nvSpPr>
        <p:spPr>
          <a:xfrm>
            <a:off x="4069080" y="4334256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233" name="Shape 231"/>
          <p:cNvSpPr/>
          <p:nvPr/>
        </p:nvSpPr>
        <p:spPr>
          <a:xfrm>
            <a:off x="4480560" y="4334256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FFD166">
              <a:alpha val="82000"/>
            </a:srgbClr>
          </a:solidFill>
          <a:ln w="12700">
            <a:solidFill>
              <a:srgbClr val="FFD166">
                <a:alpha val="0"/>
              </a:srgbClr>
            </a:solidFill>
            <a:prstDash val="solid"/>
          </a:ln>
        </p:spPr>
      </p:sp>
      <p:sp>
        <p:nvSpPr>
          <p:cNvPr id="234" name="Shape 232"/>
          <p:cNvSpPr/>
          <p:nvPr/>
        </p:nvSpPr>
        <p:spPr>
          <a:xfrm>
            <a:off x="4892040" y="4334256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5BD8FF">
              <a:alpha val="82000"/>
            </a:srgbClr>
          </a:solidFill>
          <a:ln w="12700">
            <a:solidFill>
              <a:srgbClr val="5BD8FF">
                <a:alpha val="0"/>
              </a:srgbClr>
            </a:solidFill>
            <a:prstDash val="solid"/>
          </a:ln>
        </p:spPr>
      </p:sp>
      <p:sp>
        <p:nvSpPr>
          <p:cNvPr id="235" name="Shape 233"/>
          <p:cNvSpPr/>
          <p:nvPr/>
        </p:nvSpPr>
        <p:spPr>
          <a:xfrm>
            <a:off x="5303520" y="4334256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236" name="Shape 234"/>
          <p:cNvSpPr/>
          <p:nvPr/>
        </p:nvSpPr>
        <p:spPr>
          <a:xfrm>
            <a:off x="5715000" y="4334256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237" name="Shape 235"/>
          <p:cNvSpPr/>
          <p:nvPr/>
        </p:nvSpPr>
        <p:spPr>
          <a:xfrm>
            <a:off x="6126480" y="4334256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B9F26A">
              <a:alpha val="82000"/>
            </a:srgbClr>
          </a:solidFill>
          <a:ln w="12700">
            <a:solidFill>
              <a:srgbClr val="B9F26A">
                <a:alpha val="0"/>
              </a:srgbClr>
            </a:solidFill>
            <a:prstDash val="solid"/>
          </a:ln>
        </p:spPr>
      </p:sp>
      <p:sp>
        <p:nvSpPr>
          <p:cNvPr id="238" name="Shape 236"/>
          <p:cNvSpPr/>
          <p:nvPr/>
        </p:nvSpPr>
        <p:spPr>
          <a:xfrm>
            <a:off x="6537960" y="4334256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FFD166">
              <a:alpha val="82000"/>
            </a:srgbClr>
          </a:solidFill>
          <a:ln w="12700">
            <a:solidFill>
              <a:srgbClr val="FFD166">
                <a:alpha val="0"/>
              </a:srgbClr>
            </a:solidFill>
            <a:prstDash val="solid"/>
          </a:ln>
        </p:spPr>
      </p:sp>
      <p:sp>
        <p:nvSpPr>
          <p:cNvPr id="239" name="Shape 237"/>
          <p:cNvSpPr/>
          <p:nvPr/>
        </p:nvSpPr>
        <p:spPr>
          <a:xfrm>
            <a:off x="6949440" y="4334256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240" name="Shape 238"/>
          <p:cNvSpPr/>
          <p:nvPr/>
        </p:nvSpPr>
        <p:spPr>
          <a:xfrm>
            <a:off x="7360920" y="4334256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5BD8FF">
              <a:alpha val="82000"/>
            </a:srgbClr>
          </a:solidFill>
          <a:ln w="12700">
            <a:solidFill>
              <a:srgbClr val="5BD8FF">
                <a:alpha val="0"/>
              </a:srgbClr>
            </a:solidFill>
            <a:prstDash val="solid"/>
          </a:ln>
        </p:spPr>
      </p:sp>
      <p:sp>
        <p:nvSpPr>
          <p:cNvPr id="241" name="Shape 239"/>
          <p:cNvSpPr/>
          <p:nvPr/>
        </p:nvSpPr>
        <p:spPr>
          <a:xfrm>
            <a:off x="7772400" y="4334256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242" name="Shape 240"/>
          <p:cNvSpPr/>
          <p:nvPr/>
        </p:nvSpPr>
        <p:spPr>
          <a:xfrm>
            <a:off x="8183880" y="4334256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243" name="Shape 241"/>
          <p:cNvSpPr/>
          <p:nvPr/>
        </p:nvSpPr>
        <p:spPr>
          <a:xfrm>
            <a:off x="8595360" y="4334256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FFD166">
              <a:alpha val="82000"/>
            </a:srgbClr>
          </a:solidFill>
          <a:ln w="12700">
            <a:solidFill>
              <a:srgbClr val="FFD166">
                <a:alpha val="0"/>
              </a:srgbClr>
            </a:solidFill>
            <a:prstDash val="solid"/>
          </a:ln>
        </p:spPr>
      </p:sp>
      <p:sp>
        <p:nvSpPr>
          <p:cNvPr id="244" name="Shape 242"/>
          <p:cNvSpPr/>
          <p:nvPr/>
        </p:nvSpPr>
        <p:spPr>
          <a:xfrm>
            <a:off x="777240" y="4599432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5BD8FF">
              <a:alpha val="82000"/>
            </a:srgbClr>
          </a:solidFill>
          <a:ln w="12700">
            <a:solidFill>
              <a:srgbClr val="5BD8FF">
                <a:alpha val="0"/>
              </a:srgbClr>
            </a:solidFill>
            <a:prstDash val="solid"/>
          </a:ln>
        </p:spPr>
      </p:sp>
      <p:sp>
        <p:nvSpPr>
          <p:cNvPr id="245" name="Shape 243"/>
          <p:cNvSpPr/>
          <p:nvPr/>
        </p:nvSpPr>
        <p:spPr>
          <a:xfrm>
            <a:off x="1188720" y="4599432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246" name="Shape 244"/>
          <p:cNvSpPr/>
          <p:nvPr/>
        </p:nvSpPr>
        <p:spPr>
          <a:xfrm>
            <a:off x="1600200" y="4599432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247" name="Shape 245"/>
          <p:cNvSpPr/>
          <p:nvPr/>
        </p:nvSpPr>
        <p:spPr>
          <a:xfrm>
            <a:off x="2011680" y="4599432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FFD166">
              <a:alpha val="82000"/>
            </a:srgbClr>
          </a:solidFill>
          <a:ln w="12700">
            <a:solidFill>
              <a:srgbClr val="FFD166">
                <a:alpha val="0"/>
              </a:srgbClr>
            </a:solidFill>
            <a:prstDash val="solid"/>
          </a:ln>
        </p:spPr>
      </p:sp>
      <p:sp>
        <p:nvSpPr>
          <p:cNvPr id="248" name="Shape 246"/>
          <p:cNvSpPr/>
          <p:nvPr/>
        </p:nvSpPr>
        <p:spPr>
          <a:xfrm>
            <a:off x="2423160" y="4599432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249" name="Shape 247"/>
          <p:cNvSpPr/>
          <p:nvPr/>
        </p:nvSpPr>
        <p:spPr>
          <a:xfrm>
            <a:off x="2834640" y="4599432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250" name="Shape 248"/>
          <p:cNvSpPr/>
          <p:nvPr/>
        </p:nvSpPr>
        <p:spPr>
          <a:xfrm>
            <a:off x="3246120" y="4599432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5BD8FF">
              <a:alpha val="82000"/>
            </a:srgbClr>
          </a:solidFill>
          <a:ln w="12700">
            <a:solidFill>
              <a:srgbClr val="5BD8FF">
                <a:alpha val="0"/>
              </a:srgbClr>
            </a:solidFill>
            <a:prstDash val="solid"/>
          </a:ln>
        </p:spPr>
      </p:sp>
      <p:sp>
        <p:nvSpPr>
          <p:cNvPr id="251" name="Shape 249"/>
          <p:cNvSpPr/>
          <p:nvPr/>
        </p:nvSpPr>
        <p:spPr>
          <a:xfrm>
            <a:off x="3657600" y="4599432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252" name="Shape 250"/>
          <p:cNvSpPr/>
          <p:nvPr/>
        </p:nvSpPr>
        <p:spPr>
          <a:xfrm>
            <a:off x="4069080" y="4599432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FFD166">
              <a:alpha val="82000"/>
            </a:srgbClr>
          </a:solidFill>
          <a:ln w="12700">
            <a:solidFill>
              <a:srgbClr val="FFD166">
                <a:alpha val="0"/>
              </a:srgbClr>
            </a:solidFill>
            <a:prstDash val="solid"/>
          </a:ln>
        </p:spPr>
      </p:sp>
      <p:sp>
        <p:nvSpPr>
          <p:cNvPr id="253" name="Shape 251"/>
          <p:cNvSpPr/>
          <p:nvPr/>
        </p:nvSpPr>
        <p:spPr>
          <a:xfrm>
            <a:off x="4480560" y="4599432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5BD8FF">
              <a:alpha val="82000"/>
            </a:srgbClr>
          </a:solidFill>
          <a:ln w="12700">
            <a:solidFill>
              <a:srgbClr val="5BD8FF">
                <a:alpha val="0"/>
              </a:srgbClr>
            </a:solidFill>
            <a:prstDash val="solid"/>
          </a:ln>
        </p:spPr>
      </p:sp>
      <p:sp>
        <p:nvSpPr>
          <p:cNvPr id="254" name="Shape 252"/>
          <p:cNvSpPr/>
          <p:nvPr/>
        </p:nvSpPr>
        <p:spPr>
          <a:xfrm>
            <a:off x="4892040" y="4599432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255" name="Shape 253"/>
          <p:cNvSpPr/>
          <p:nvPr/>
        </p:nvSpPr>
        <p:spPr>
          <a:xfrm>
            <a:off x="5303520" y="4599432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256" name="Shape 254"/>
          <p:cNvSpPr/>
          <p:nvPr/>
        </p:nvSpPr>
        <p:spPr>
          <a:xfrm>
            <a:off x="5715000" y="4599432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5BD8FF">
              <a:alpha val="82000"/>
            </a:srgbClr>
          </a:solidFill>
          <a:ln w="12700">
            <a:solidFill>
              <a:srgbClr val="5BD8FF">
                <a:alpha val="0"/>
              </a:srgbClr>
            </a:solidFill>
            <a:prstDash val="solid"/>
          </a:ln>
        </p:spPr>
      </p:sp>
      <p:sp>
        <p:nvSpPr>
          <p:cNvPr id="257" name="Shape 255"/>
          <p:cNvSpPr/>
          <p:nvPr/>
        </p:nvSpPr>
        <p:spPr>
          <a:xfrm>
            <a:off x="6126480" y="4599432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B9F26A">
              <a:alpha val="82000"/>
            </a:srgbClr>
          </a:solidFill>
          <a:ln w="12700">
            <a:solidFill>
              <a:srgbClr val="B9F26A">
                <a:alpha val="0"/>
              </a:srgbClr>
            </a:solidFill>
            <a:prstDash val="solid"/>
          </a:ln>
        </p:spPr>
      </p:sp>
      <p:sp>
        <p:nvSpPr>
          <p:cNvPr id="258" name="Shape 256"/>
          <p:cNvSpPr/>
          <p:nvPr/>
        </p:nvSpPr>
        <p:spPr>
          <a:xfrm>
            <a:off x="6537960" y="4599432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259" name="Shape 257"/>
          <p:cNvSpPr/>
          <p:nvPr/>
        </p:nvSpPr>
        <p:spPr>
          <a:xfrm>
            <a:off x="6949440" y="4599432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5BD8FF">
              <a:alpha val="82000"/>
            </a:srgbClr>
          </a:solidFill>
          <a:ln w="12700">
            <a:solidFill>
              <a:srgbClr val="5BD8FF">
                <a:alpha val="0"/>
              </a:srgbClr>
            </a:solidFill>
            <a:prstDash val="solid"/>
          </a:ln>
        </p:spPr>
      </p:sp>
      <p:sp>
        <p:nvSpPr>
          <p:cNvPr id="260" name="Shape 258"/>
          <p:cNvSpPr/>
          <p:nvPr/>
        </p:nvSpPr>
        <p:spPr>
          <a:xfrm>
            <a:off x="7360920" y="4599432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261" name="Shape 259"/>
          <p:cNvSpPr/>
          <p:nvPr/>
        </p:nvSpPr>
        <p:spPr>
          <a:xfrm>
            <a:off x="7772400" y="4599432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262" name="Shape 260"/>
          <p:cNvSpPr/>
          <p:nvPr/>
        </p:nvSpPr>
        <p:spPr>
          <a:xfrm>
            <a:off x="8183880" y="4599432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FFD166">
              <a:alpha val="82000"/>
            </a:srgbClr>
          </a:solidFill>
          <a:ln w="12700">
            <a:solidFill>
              <a:srgbClr val="FFD166">
                <a:alpha val="0"/>
              </a:srgbClr>
            </a:solidFill>
            <a:prstDash val="solid"/>
          </a:ln>
        </p:spPr>
      </p:sp>
      <p:sp>
        <p:nvSpPr>
          <p:cNvPr id="263" name="Shape 261"/>
          <p:cNvSpPr/>
          <p:nvPr/>
        </p:nvSpPr>
        <p:spPr>
          <a:xfrm>
            <a:off x="8595360" y="4599432"/>
            <a:ext cx="347472" cy="201168"/>
          </a:xfrm>
          <a:prstGeom prst="roundRect">
            <a:avLst>
              <a:gd name="adj" fmla="val 13636"/>
            </a:avLst>
          </a:prstGeom>
          <a:solidFill>
            <a:srgbClr val="2C6B4B">
              <a:alpha val="82000"/>
            </a:srgbClr>
          </a:solidFill>
          <a:ln w="12700">
            <a:solidFill>
              <a:srgbClr val="2C6B4B">
                <a:alpha val="0"/>
              </a:srgbClr>
            </a:solidFill>
            <a:prstDash val="solid"/>
          </a:ln>
        </p:spPr>
      </p:sp>
      <p:sp>
        <p:nvSpPr>
          <p:cNvPr id="264" name="Text 262"/>
          <p:cNvSpPr/>
          <p:nvPr/>
        </p:nvSpPr>
        <p:spPr>
          <a:xfrm>
            <a:off x="9464040" y="1417320"/>
            <a:ext cx="2057400" cy="1508760"/>
          </a:xfrm>
          <a:prstGeom prst="rect">
            <a:avLst/>
          </a:prstGeom>
          <a:solidFill>
            <a:srgbClr val="143A2A">
              <a:alpha val="96000"/>
            </a:srgbClr>
          </a:solidFill>
          <a:ln>
            <a:solidFill>
              <a:srgbClr val="2F624B">
                <a:alpha val="55000"/>
              </a:srgbClr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F7FFF7"/>
                </a:solidFill>
              </a:rPr>
              <a:t>Каждая ячейка — управленческий вопрос: “что происходит с этой сферой на этом уровне глубины?”</a:t>
            </a:r>
            <a:endParaRPr lang="en-US" sz="1350" dirty="0"/>
          </a:p>
        </p:txBody>
      </p:sp>
      <p:sp>
        <p:nvSpPr>
          <p:cNvPr id="265" name="Text 263"/>
          <p:cNvSpPr/>
          <p:nvPr/>
        </p:nvSpPr>
        <p:spPr>
          <a:xfrm>
            <a:off x="9464040" y="3246120"/>
            <a:ext cx="2148840" cy="1691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C8D7CE"/>
                </a:solidFill>
              </a:rPr>
              <a:t>Пример: Уровень 8 × Экология = где прерван поток вещества.</a:t>
            </a:r>
            <a:endParaRPr lang="en-US" sz="1080" dirty="0"/>
          </a:p>
          <a:p>
            <a:pPr indent="0" marL="0">
              <a:buNone/>
            </a:pPr>
            <a:r>
              <a:rPr lang="en-US" sz="1080" dirty="0">
                <a:solidFill>
                  <a:srgbClr val="C8D7CE"/>
                </a:solidFill>
              </a:rPr>
              <a:t>Уровень 11 × Финансы = какие действия оплатить сейчас.</a:t>
            </a:r>
            <a:endParaRPr lang="en-US" sz="1080" dirty="0"/>
          </a:p>
          <a:p>
            <a:pPr indent="0" marL="0">
              <a:buNone/>
            </a:pPr>
            <a:r>
              <a:rPr lang="en-US" sz="1080" dirty="0">
                <a:solidFill>
                  <a:srgbClr val="C8D7CE"/>
                </a:solidFill>
              </a:rPr>
              <a:t>Уровень 13 × Территории = что изменилось после вмешательства.</a:t>
            </a:r>
            <a:endParaRPr lang="en-US" sz="1080" dirty="0"/>
          </a:p>
        </p:txBody>
      </p:sp>
      <p:sp>
        <p:nvSpPr>
          <p:cNvPr id="266" name="Text 264"/>
          <p:cNvSpPr/>
          <p:nvPr/>
        </p:nvSpPr>
        <p:spPr>
          <a:xfrm>
            <a:off x="9555480" y="5349240"/>
            <a:ext cx="1508760" cy="329184"/>
          </a:xfrm>
          <a:prstGeom prst="rect">
            <a:avLst/>
          </a:prstGeom>
          <a:solidFill>
            <a:srgbClr val="44D07B"/>
          </a:solidFill>
          <a:ln>
            <a:solidFill>
              <a:srgbClr val="44D07B">
                <a:alpha val="0"/>
              </a:srgbClr>
            </a:solidFill>
          </a:ln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1120" b="1" dirty="0">
                <a:solidFill>
                  <a:srgbClr val="092015"/>
                </a:solidFill>
              </a:rPr>
              <a:t>центр: ТЕТТА</a:t>
            </a:r>
            <a:endParaRPr lang="en-US" sz="1120" dirty="0"/>
          </a:p>
        </p:txBody>
      </p:sp>
      <p:sp>
        <p:nvSpPr>
          <p:cNvPr id="267" name="Text 265"/>
          <p:cNvSpPr/>
          <p:nvPr/>
        </p:nvSpPr>
        <p:spPr>
          <a:xfrm>
            <a:off x="502920" y="6510528"/>
            <a:ext cx="5120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EA08D"/>
                </a:solidFill>
              </a:rPr>
              <a:t>ЭКВИЛИБРИУМ / БИОЦЕНОЗЫ  •  4</a:t>
            </a:r>
            <a:endParaRPr lang="en-US" sz="8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20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1247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7FF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ТЕТТА для биоценозов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30352" y="841248"/>
            <a:ext cx="10515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C8D7CE"/>
                </a:solidFill>
              </a:rPr>
              <a:t>Цифровой мозг, который удерживает связь природы, экономики и решений.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777240" y="1554480"/>
            <a:ext cx="2148840" cy="822960"/>
          </a:xfrm>
          <a:prstGeom prst="rect">
            <a:avLst/>
          </a:prstGeom>
          <a:solidFill>
            <a:srgbClr val="5BD8FF"/>
          </a:solidFill>
          <a:ln>
            <a:solidFill>
              <a:srgbClr val="5BD8FF">
                <a:alpha val="0"/>
              </a:srgbClr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algn="ctr" indent="0" marL="0">
              <a:buNone/>
            </a:pPr>
            <a:r>
              <a:rPr lang="en-US" sz="1220" b="1" dirty="0">
                <a:solidFill>
                  <a:srgbClr val="092015"/>
                </a:solidFill>
              </a:rPr>
              <a:t>ДАННЫЕ</a:t>
            </a:r>
            <a:endParaRPr lang="en-US" sz="1220" dirty="0"/>
          </a:p>
          <a:p>
            <a:pPr algn="ctr" indent="0" marL="0">
              <a:buNone/>
            </a:pPr>
            <a:r>
              <a:rPr lang="en-US" sz="1220" b="1" dirty="0">
                <a:solidFill>
                  <a:srgbClr val="092015"/>
                </a:solidFill>
              </a:rPr>
              <a:t>сенсоры / спутники / люди</a:t>
            </a:r>
            <a:endParaRPr lang="en-US" sz="1220" dirty="0"/>
          </a:p>
        </p:txBody>
      </p:sp>
      <p:sp>
        <p:nvSpPr>
          <p:cNvPr id="5" name="Text 3"/>
          <p:cNvSpPr/>
          <p:nvPr/>
        </p:nvSpPr>
        <p:spPr>
          <a:xfrm>
            <a:off x="3611880" y="1554480"/>
            <a:ext cx="2148840" cy="822960"/>
          </a:xfrm>
          <a:prstGeom prst="rect">
            <a:avLst/>
          </a:prstGeom>
          <a:solidFill>
            <a:srgbClr val="B9F26A"/>
          </a:solidFill>
          <a:ln>
            <a:solidFill>
              <a:srgbClr val="B9F26A">
                <a:alpha val="0"/>
              </a:srgbClr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algn="ctr" indent="0" marL="0">
              <a:buNone/>
            </a:pPr>
            <a:r>
              <a:rPr lang="en-US" sz="1220" b="1" dirty="0">
                <a:solidFill>
                  <a:srgbClr val="092015"/>
                </a:solidFill>
              </a:rPr>
              <a:t>АНАЛИЗ</a:t>
            </a:r>
            <a:endParaRPr lang="en-US" sz="1220" dirty="0"/>
          </a:p>
          <a:p>
            <a:pPr algn="ctr" indent="0" marL="0">
              <a:buNone/>
            </a:pPr>
            <a:r>
              <a:rPr lang="en-US" sz="1220" b="1" dirty="0">
                <a:solidFill>
                  <a:srgbClr val="092015"/>
                </a:solidFill>
              </a:rPr>
              <a:t>13×20 / риски / связи</a:t>
            </a:r>
            <a:endParaRPr lang="en-US" sz="1220" dirty="0"/>
          </a:p>
        </p:txBody>
      </p:sp>
      <p:sp>
        <p:nvSpPr>
          <p:cNvPr id="6" name="Text 4"/>
          <p:cNvSpPr/>
          <p:nvPr/>
        </p:nvSpPr>
        <p:spPr>
          <a:xfrm>
            <a:off x="6446520" y="1554480"/>
            <a:ext cx="2148840" cy="822960"/>
          </a:xfrm>
          <a:prstGeom prst="rect">
            <a:avLst/>
          </a:prstGeom>
          <a:solidFill>
            <a:srgbClr val="FFD166"/>
          </a:solidFill>
          <a:ln>
            <a:solidFill>
              <a:srgbClr val="FFD166">
                <a:alpha val="0"/>
              </a:srgbClr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algn="ctr" indent="0" marL="0">
              <a:buNone/>
            </a:pPr>
            <a:r>
              <a:rPr lang="en-US" sz="1220" b="1" dirty="0">
                <a:solidFill>
                  <a:srgbClr val="092015"/>
                </a:solidFill>
              </a:rPr>
              <a:t>СМЫСЛ</a:t>
            </a:r>
            <a:endParaRPr lang="en-US" sz="1220" dirty="0"/>
          </a:p>
          <a:p>
            <a:pPr algn="ctr" indent="0" marL="0">
              <a:buNone/>
            </a:pPr>
            <a:r>
              <a:rPr lang="en-US" sz="1220" b="1" dirty="0">
                <a:solidFill>
                  <a:srgbClr val="092015"/>
                </a:solidFill>
              </a:rPr>
              <a:t>цели восстановления</a:t>
            </a:r>
            <a:endParaRPr lang="en-US" sz="1220" dirty="0"/>
          </a:p>
        </p:txBody>
      </p:sp>
      <p:sp>
        <p:nvSpPr>
          <p:cNvPr id="7" name="Text 5"/>
          <p:cNvSpPr/>
          <p:nvPr/>
        </p:nvSpPr>
        <p:spPr>
          <a:xfrm>
            <a:off x="9281160" y="1554480"/>
            <a:ext cx="2148840" cy="822960"/>
          </a:xfrm>
          <a:prstGeom prst="rect">
            <a:avLst/>
          </a:prstGeom>
          <a:solidFill>
            <a:srgbClr val="44D07B"/>
          </a:solidFill>
          <a:ln>
            <a:solidFill>
              <a:srgbClr val="44D07B">
                <a:alpha val="0"/>
              </a:srgbClr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algn="ctr" indent="0" marL="0">
              <a:buNone/>
            </a:pPr>
            <a:r>
              <a:rPr lang="en-US" sz="1220" b="1" dirty="0">
                <a:solidFill>
                  <a:srgbClr val="092015"/>
                </a:solidFill>
              </a:rPr>
              <a:t>ДЕЙСТВИЕ</a:t>
            </a:r>
            <a:endParaRPr lang="en-US" sz="1220" dirty="0"/>
          </a:p>
          <a:p>
            <a:pPr algn="ctr" indent="0" marL="0">
              <a:buNone/>
            </a:pPr>
            <a:r>
              <a:rPr lang="en-US" sz="1220" b="1" dirty="0">
                <a:solidFill>
                  <a:srgbClr val="092015"/>
                </a:solidFill>
              </a:rPr>
              <a:t>проекты / ЭФС / контроль</a:t>
            </a:r>
            <a:endParaRPr lang="en-US" sz="1220" dirty="0"/>
          </a:p>
        </p:txBody>
      </p:sp>
      <p:sp>
        <p:nvSpPr>
          <p:cNvPr id="8" name="Shape 6"/>
          <p:cNvSpPr/>
          <p:nvPr/>
        </p:nvSpPr>
        <p:spPr>
          <a:xfrm>
            <a:off x="2926080" y="1965960"/>
            <a:ext cx="685800" cy="0"/>
          </a:xfrm>
          <a:prstGeom prst="line">
            <a:avLst/>
          </a:prstGeom>
          <a:noFill/>
          <a:ln w="15875">
            <a:solidFill>
              <a:srgbClr val="88D9A8"/>
            </a:solidFill>
            <a:prstDash val="solid"/>
            <a:headEnd type="none"/>
            <a:tailEnd type="triangle"/>
          </a:ln>
        </p:spPr>
      </p:sp>
      <p:sp>
        <p:nvSpPr>
          <p:cNvPr id="9" name="Shape 7"/>
          <p:cNvSpPr/>
          <p:nvPr/>
        </p:nvSpPr>
        <p:spPr>
          <a:xfrm>
            <a:off x="5760720" y="1965960"/>
            <a:ext cx="685800" cy="0"/>
          </a:xfrm>
          <a:prstGeom prst="line">
            <a:avLst/>
          </a:prstGeom>
          <a:noFill/>
          <a:ln w="15875">
            <a:solidFill>
              <a:srgbClr val="88D9A8"/>
            </a:solidFill>
            <a:prstDash val="solid"/>
            <a:headEnd type="none"/>
            <a:tailEnd type="triangle"/>
          </a:ln>
        </p:spPr>
      </p:sp>
      <p:sp>
        <p:nvSpPr>
          <p:cNvPr id="10" name="Shape 8"/>
          <p:cNvSpPr/>
          <p:nvPr/>
        </p:nvSpPr>
        <p:spPr>
          <a:xfrm>
            <a:off x="8595360" y="1965960"/>
            <a:ext cx="685800" cy="0"/>
          </a:xfrm>
          <a:prstGeom prst="line">
            <a:avLst/>
          </a:prstGeom>
          <a:noFill/>
          <a:ln w="15875">
            <a:solidFill>
              <a:srgbClr val="88D9A8"/>
            </a:solidFill>
            <a:prstDash val="solid"/>
            <a:headEnd type="none"/>
            <a:tailEnd type="triangle"/>
          </a:ln>
        </p:spPr>
      </p:sp>
      <p:sp>
        <p:nvSpPr>
          <p:cNvPr id="11" name="Text 9"/>
          <p:cNvSpPr/>
          <p:nvPr/>
        </p:nvSpPr>
        <p:spPr>
          <a:xfrm>
            <a:off x="1143000" y="2999232"/>
            <a:ext cx="9875520" cy="914400"/>
          </a:xfrm>
          <a:prstGeom prst="rect">
            <a:avLst/>
          </a:prstGeom>
          <a:solidFill>
            <a:srgbClr val="143A2A">
              <a:alpha val="96000"/>
            </a:srgbClr>
          </a:solidFill>
          <a:ln>
            <a:solidFill>
              <a:srgbClr val="2F624B">
                <a:alpha val="55000"/>
              </a:srgbClr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7FFF7"/>
                </a:solidFill>
              </a:rPr>
              <a:t>ТЕТТА не “заменяет” человека. Она показывает, где разрыв: в данных, смысле, ресурсах, структуре или исполнении.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4754880" y="4663440"/>
            <a:ext cx="2651760" cy="749808"/>
          </a:xfrm>
          <a:prstGeom prst="rect">
            <a:avLst/>
          </a:prstGeom>
          <a:solidFill>
            <a:srgbClr val="F4E8C1"/>
          </a:solidFill>
          <a:ln>
            <a:solidFill>
              <a:srgbClr val="F4E8C1">
                <a:alpha val="0"/>
              </a:srgbClr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algn="ctr" indent="0" marL="0">
              <a:buNone/>
            </a:pPr>
            <a:r>
              <a:rPr lang="en-US" sz="1220" b="1" dirty="0">
                <a:solidFill>
                  <a:srgbClr val="092015"/>
                </a:solidFill>
              </a:rPr>
              <a:t>обратная связь</a:t>
            </a:r>
            <a:endParaRPr lang="en-US" sz="1220" dirty="0"/>
          </a:p>
          <a:p>
            <a:pPr algn="ctr" indent="0" marL="0">
              <a:buNone/>
            </a:pPr>
            <a:r>
              <a:rPr lang="en-US" sz="1220" b="1" dirty="0">
                <a:solidFill>
                  <a:srgbClr val="092015"/>
                </a:solidFill>
              </a:rPr>
              <a:t>результат → корректировка</a:t>
            </a:r>
            <a:endParaRPr lang="en-US" sz="1220" dirty="0"/>
          </a:p>
        </p:txBody>
      </p:sp>
      <p:sp>
        <p:nvSpPr>
          <p:cNvPr id="13" name="Shape 11"/>
          <p:cNvSpPr/>
          <p:nvPr/>
        </p:nvSpPr>
        <p:spPr>
          <a:xfrm>
            <a:off x="10241280" y="2377440"/>
            <a:ext cx="-4069080" cy="2286000"/>
          </a:xfrm>
          <a:prstGeom prst="line">
            <a:avLst/>
          </a:prstGeom>
          <a:noFill/>
          <a:ln w="15875">
            <a:solidFill>
              <a:srgbClr val="88D9A8"/>
            </a:solidFill>
            <a:prstDash val="solid"/>
            <a:headEnd type="none"/>
            <a:tailEnd type="triangle"/>
          </a:ln>
        </p:spPr>
      </p:sp>
      <p:sp>
        <p:nvSpPr>
          <p:cNvPr id="14" name="Shape 12"/>
          <p:cNvSpPr/>
          <p:nvPr/>
        </p:nvSpPr>
        <p:spPr>
          <a:xfrm>
            <a:off x="4754880" y="5029200"/>
            <a:ext cx="-2926080" cy="-2651760"/>
          </a:xfrm>
          <a:prstGeom prst="line">
            <a:avLst/>
          </a:prstGeom>
          <a:noFill/>
          <a:ln w="15875">
            <a:solidFill>
              <a:srgbClr val="88D9A8"/>
            </a:solidFill>
            <a:prstDash val="solid"/>
            <a:headEnd type="none"/>
            <a:tailEnd type="triangle"/>
          </a:ln>
        </p:spPr>
      </p:sp>
      <p:sp>
        <p:nvSpPr>
          <p:cNvPr id="15" name="Text 13"/>
          <p:cNvSpPr/>
          <p:nvPr/>
        </p:nvSpPr>
        <p:spPr>
          <a:xfrm>
            <a:off x="502920" y="6510528"/>
            <a:ext cx="5120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EA08D"/>
                </a:solidFill>
              </a:rPr>
              <a:t>ЭКВИЛИБРИУМ / БИОЦЕНОЗЫ  •  5</a:t>
            </a:r>
            <a:endParaRPr lang="en-US" sz="8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1F1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1247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7FF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Биоценозная точка мониторинга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30352" y="841248"/>
            <a:ext cx="10515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C8D7CE"/>
                </a:solidFill>
              </a:rPr>
              <a:t>Минимальная единица полевого наблюдения: “орган чувств” территории.</a:t>
            </a:r>
            <a:endParaRPr lang="en-US" sz="1350" dirty="0"/>
          </a:p>
        </p:txBody>
      </p:sp>
      <p:pic>
        <p:nvPicPr>
          <p:cNvPr id="4" name="Image 0" descr="/mnt/data/wetland.jpg">    </p:cNvPr>
          <p:cNvPicPr>
            <a:picLocks noChangeAspect="1"/>
          </p:cNvPicPr>
          <p:nvPr/>
        </p:nvPicPr>
        <p:blipFill>
          <a:blip r:embed="rId1"/>
          <a:srcRect l="23020" r="23020" t="0" b="0"/>
          <a:stretch/>
        </p:blipFill>
        <p:spPr>
          <a:xfrm>
            <a:off x="7680960" y="1325880"/>
            <a:ext cx="3749040" cy="46177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22960" y="1207008"/>
            <a:ext cx="1417320" cy="438912"/>
          </a:xfrm>
          <a:prstGeom prst="rect">
            <a:avLst/>
          </a:prstGeom>
          <a:solidFill>
            <a:srgbClr val="5BD8FF"/>
          </a:solidFill>
          <a:ln>
            <a:solidFill>
              <a:srgbClr val="5BD8FF">
                <a:alpha val="0"/>
              </a:srgbClr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algn="ctr" indent="0" marL="0">
              <a:buNone/>
            </a:pPr>
            <a:r>
              <a:rPr lang="en-US" sz="1220" b="1" dirty="0">
                <a:solidFill>
                  <a:srgbClr val="092015"/>
                </a:solidFill>
              </a:rPr>
              <a:t>Атмосфера</a:t>
            </a:r>
            <a:endParaRPr lang="en-US" sz="1220" dirty="0"/>
          </a:p>
        </p:txBody>
      </p:sp>
      <p:sp>
        <p:nvSpPr>
          <p:cNvPr id="6" name="Text 3"/>
          <p:cNvSpPr/>
          <p:nvPr/>
        </p:nvSpPr>
        <p:spPr>
          <a:xfrm>
            <a:off x="2514600" y="1280160"/>
            <a:ext cx="4389120" cy="2377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C8D7CE"/>
                </a:solidFill>
              </a:rPr>
              <a:t>пыль, газ, влажность</a:t>
            </a:r>
            <a:endParaRPr lang="en-US" sz="1220" dirty="0"/>
          </a:p>
        </p:txBody>
      </p:sp>
      <p:sp>
        <p:nvSpPr>
          <p:cNvPr id="7" name="Text 4"/>
          <p:cNvSpPr/>
          <p:nvPr/>
        </p:nvSpPr>
        <p:spPr>
          <a:xfrm>
            <a:off x="822960" y="1956816"/>
            <a:ext cx="1417320" cy="438912"/>
          </a:xfrm>
          <a:prstGeom prst="rect">
            <a:avLst/>
          </a:prstGeom>
          <a:solidFill>
            <a:srgbClr val="B9F26A"/>
          </a:solidFill>
          <a:ln>
            <a:solidFill>
              <a:srgbClr val="B9F26A">
                <a:alpha val="0"/>
              </a:srgbClr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algn="ctr" indent="0" marL="0">
              <a:buNone/>
            </a:pPr>
            <a:r>
              <a:rPr lang="en-US" sz="1220" b="1" dirty="0">
                <a:solidFill>
                  <a:srgbClr val="092015"/>
                </a:solidFill>
              </a:rPr>
              <a:t>Вода</a:t>
            </a:r>
            <a:endParaRPr lang="en-US" sz="1220" dirty="0"/>
          </a:p>
        </p:txBody>
      </p:sp>
      <p:sp>
        <p:nvSpPr>
          <p:cNvPr id="8" name="Text 5"/>
          <p:cNvSpPr/>
          <p:nvPr/>
        </p:nvSpPr>
        <p:spPr>
          <a:xfrm>
            <a:off x="2514600" y="2029968"/>
            <a:ext cx="4389120" cy="2377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C8D7CE"/>
                </a:solidFill>
              </a:rPr>
              <a:t>качество, поток, биота</a:t>
            </a:r>
            <a:endParaRPr lang="en-US" sz="1220" dirty="0"/>
          </a:p>
        </p:txBody>
      </p:sp>
      <p:sp>
        <p:nvSpPr>
          <p:cNvPr id="9" name="Text 6"/>
          <p:cNvSpPr/>
          <p:nvPr/>
        </p:nvSpPr>
        <p:spPr>
          <a:xfrm>
            <a:off x="822960" y="2706624"/>
            <a:ext cx="1417320" cy="438912"/>
          </a:xfrm>
          <a:prstGeom prst="rect">
            <a:avLst/>
          </a:prstGeom>
          <a:solidFill>
            <a:srgbClr val="5BD8FF"/>
          </a:solidFill>
          <a:ln>
            <a:solidFill>
              <a:srgbClr val="5BD8FF">
                <a:alpha val="0"/>
              </a:srgbClr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algn="ctr" indent="0" marL="0">
              <a:buNone/>
            </a:pPr>
            <a:r>
              <a:rPr lang="en-US" sz="1220" b="1" dirty="0">
                <a:solidFill>
                  <a:srgbClr val="092015"/>
                </a:solidFill>
              </a:rPr>
              <a:t>Почва</a:t>
            </a:r>
            <a:endParaRPr lang="en-US" sz="1220" dirty="0"/>
          </a:p>
        </p:txBody>
      </p:sp>
      <p:sp>
        <p:nvSpPr>
          <p:cNvPr id="10" name="Text 7"/>
          <p:cNvSpPr/>
          <p:nvPr/>
        </p:nvSpPr>
        <p:spPr>
          <a:xfrm>
            <a:off x="2514600" y="2779776"/>
            <a:ext cx="4389120" cy="2377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C8D7CE"/>
                </a:solidFill>
              </a:rPr>
              <a:t>микробиом, химия</a:t>
            </a:r>
            <a:endParaRPr lang="en-US" sz="1220" dirty="0"/>
          </a:p>
        </p:txBody>
      </p:sp>
      <p:sp>
        <p:nvSpPr>
          <p:cNvPr id="11" name="Text 8"/>
          <p:cNvSpPr/>
          <p:nvPr/>
        </p:nvSpPr>
        <p:spPr>
          <a:xfrm>
            <a:off x="822960" y="3456432"/>
            <a:ext cx="1417320" cy="438912"/>
          </a:xfrm>
          <a:prstGeom prst="rect">
            <a:avLst/>
          </a:prstGeom>
          <a:solidFill>
            <a:srgbClr val="B9F26A"/>
          </a:solidFill>
          <a:ln>
            <a:solidFill>
              <a:srgbClr val="B9F26A">
                <a:alpha val="0"/>
              </a:srgbClr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algn="ctr" indent="0" marL="0">
              <a:buNone/>
            </a:pPr>
            <a:r>
              <a:rPr lang="en-US" sz="1220" b="1" dirty="0">
                <a:solidFill>
                  <a:srgbClr val="092015"/>
                </a:solidFill>
              </a:rPr>
              <a:t>Растения</a:t>
            </a:r>
            <a:endParaRPr lang="en-US" sz="1220" dirty="0"/>
          </a:p>
        </p:txBody>
      </p:sp>
      <p:sp>
        <p:nvSpPr>
          <p:cNvPr id="12" name="Text 9"/>
          <p:cNvSpPr/>
          <p:nvPr/>
        </p:nvSpPr>
        <p:spPr>
          <a:xfrm>
            <a:off x="2514600" y="3529584"/>
            <a:ext cx="4389120" cy="2377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C8D7CE"/>
                </a:solidFill>
              </a:rPr>
              <a:t>стресс, рост, покров</a:t>
            </a:r>
            <a:endParaRPr lang="en-US" sz="1220" dirty="0"/>
          </a:p>
        </p:txBody>
      </p:sp>
      <p:sp>
        <p:nvSpPr>
          <p:cNvPr id="13" name="Text 10"/>
          <p:cNvSpPr/>
          <p:nvPr/>
        </p:nvSpPr>
        <p:spPr>
          <a:xfrm>
            <a:off x="822960" y="4206240"/>
            <a:ext cx="1417320" cy="438912"/>
          </a:xfrm>
          <a:prstGeom prst="rect">
            <a:avLst/>
          </a:prstGeom>
          <a:solidFill>
            <a:srgbClr val="5BD8FF"/>
          </a:solidFill>
          <a:ln>
            <a:solidFill>
              <a:srgbClr val="5BD8FF">
                <a:alpha val="0"/>
              </a:srgbClr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algn="ctr" indent="0" marL="0">
              <a:buNone/>
            </a:pPr>
            <a:r>
              <a:rPr lang="en-US" sz="1220" b="1" dirty="0">
                <a:solidFill>
                  <a:srgbClr val="092015"/>
                </a:solidFill>
              </a:rPr>
              <a:t>Животные</a:t>
            </a:r>
            <a:endParaRPr lang="en-US" sz="1220" dirty="0"/>
          </a:p>
        </p:txBody>
      </p:sp>
      <p:sp>
        <p:nvSpPr>
          <p:cNvPr id="14" name="Text 11"/>
          <p:cNvSpPr/>
          <p:nvPr/>
        </p:nvSpPr>
        <p:spPr>
          <a:xfrm>
            <a:off x="2514600" y="4279392"/>
            <a:ext cx="4389120" cy="2377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C8D7CE"/>
                </a:solidFill>
              </a:rPr>
              <a:t>виды, миграции</a:t>
            </a:r>
            <a:endParaRPr lang="en-US" sz="1220" dirty="0"/>
          </a:p>
        </p:txBody>
      </p:sp>
      <p:sp>
        <p:nvSpPr>
          <p:cNvPr id="15" name="Text 12"/>
          <p:cNvSpPr/>
          <p:nvPr/>
        </p:nvSpPr>
        <p:spPr>
          <a:xfrm>
            <a:off x="822960" y="4956048"/>
            <a:ext cx="1417320" cy="438912"/>
          </a:xfrm>
          <a:prstGeom prst="rect">
            <a:avLst/>
          </a:prstGeom>
          <a:solidFill>
            <a:srgbClr val="B9F26A"/>
          </a:solidFill>
          <a:ln>
            <a:solidFill>
              <a:srgbClr val="B9F26A">
                <a:alpha val="0"/>
              </a:srgbClr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algn="ctr" indent="0" marL="0">
              <a:buNone/>
            </a:pPr>
            <a:r>
              <a:rPr lang="en-US" sz="1220" b="1" dirty="0">
                <a:solidFill>
                  <a:srgbClr val="092015"/>
                </a:solidFill>
              </a:rPr>
              <a:t>Человек</a:t>
            </a:r>
            <a:endParaRPr lang="en-US" sz="1220" dirty="0"/>
          </a:p>
        </p:txBody>
      </p:sp>
      <p:sp>
        <p:nvSpPr>
          <p:cNvPr id="16" name="Text 13"/>
          <p:cNvSpPr/>
          <p:nvPr/>
        </p:nvSpPr>
        <p:spPr>
          <a:xfrm>
            <a:off x="2514600" y="5029200"/>
            <a:ext cx="4389120" cy="2377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C8D7CE"/>
                </a:solidFill>
              </a:rPr>
              <a:t>нагрузка, здоровье</a:t>
            </a:r>
            <a:endParaRPr lang="en-US" sz="1220" dirty="0"/>
          </a:p>
        </p:txBody>
      </p:sp>
      <p:sp>
        <p:nvSpPr>
          <p:cNvPr id="17" name="Text 14"/>
          <p:cNvSpPr/>
          <p:nvPr/>
        </p:nvSpPr>
        <p:spPr>
          <a:xfrm>
            <a:off x="914400" y="5715000"/>
            <a:ext cx="6080760" cy="493776"/>
          </a:xfrm>
          <a:prstGeom prst="rect">
            <a:avLst/>
          </a:prstGeom>
          <a:solidFill>
            <a:srgbClr val="163B2B">
              <a:alpha val="96000"/>
            </a:srgbClr>
          </a:solidFill>
          <a:ln>
            <a:solidFill>
              <a:srgbClr val="2F624B">
                <a:alpha val="55000"/>
              </a:srgbClr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F7FFF7"/>
                </a:solidFill>
              </a:rPr>
              <a:t>Задача точки — не просто собрать показатели, а связать их в картину причин и последствий.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502920" y="6510528"/>
            <a:ext cx="5120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EA08D"/>
                </a:solidFill>
              </a:rPr>
              <a:t>ЭКВИЛИБРИУМ / БИОЦЕНОЗЫ  •  6</a:t>
            </a:r>
            <a:endParaRPr lang="en-US" sz="8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81B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1247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7FF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ЭФС: деньги как восстановительный поток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30352" y="841248"/>
            <a:ext cx="10515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C8D7CE"/>
                </a:solidFill>
              </a:rPr>
              <a:t>Финансирование привязывается не к отчёту, а к изменению состояния биоценоза.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822960" y="1463040"/>
            <a:ext cx="1828800" cy="685800"/>
          </a:xfrm>
          <a:prstGeom prst="rect">
            <a:avLst/>
          </a:prstGeom>
          <a:solidFill>
            <a:srgbClr val="FF6B6B"/>
          </a:solidFill>
          <a:ln>
            <a:solidFill>
              <a:srgbClr val="FF6B6B">
                <a:alpha val="0"/>
              </a:srgbClr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algn="ctr" indent="0" marL="0">
              <a:buNone/>
            </a:pPr>
            <a:r>
              <a:rPr lang="en-US" sz="1220" b="1" dirty="0">
                <a:solidFill>
                  <a:srgbClr val="092015"/>
                </a:solidFill>
              </a:rPr>
              <a:t>ПРОБЛЕМА</a:t>
            </a:r>
            <a:endParaRPr lang="en-US" sz="1220" dirty="0"/>
          </a:p>
          <a:p>
            <a:pPr algn="ctr" indent="0" marL="0">
              <a:buNone/>
            </a:pPr>
            <a:r>
              <a:rPr lang="en-US" sz="1220" b="1" dirty="0">
                <a:solidFill>
                  <a:srgbClr val="092015"/>
                </a:solidFill>
              </a:rPr>
              <a:t>деградация</a:t>
            </a:r>
            <a:endParaRPr lang="en-US" sz="1220" dirty="0"/>
          </a:p>
        </p:txBody>
      </p:sp>
      <p:sp>
        <p:nvSpPr>
          <p:cNvPr id="5" name="Text 3"/>
          <p:cNvSpPr/>
          <p:nvPr/>
        </p:nvSpPr>
        <p:spPr>
          <a:xfrm>
            <a:off x="3291840" y="1463040"/>
            <a:ext cx="1828800" cy="685800"/>
          </a:xfrm>
          <a:prstGeom prst="rect">
            <a:avLst/>
          </a:prstGeom>
          <a:solidFill>
            <a:srgbClr val="FFD166"/>
          </a:solidFill>
          <a:ln>
            <a:solidFill>
              <a:srgbClr val="FFD166">
                <a:alpha val="0"/>
              </a:srgbClr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algn="ctr" indent="0" marL="0">
              <a:buNone/>
            </a:pPr>
            <a:r>
              <a:rPr lang="en-US" sz="1220" b="1" dirty="0">
                <a:solidFill>
                  <a:srgbClr val="092015"/>
                </a:solidFill>
              </a:rPr>
              <a:t>ПРОЕКТ</a:t>
            </a:r>
            <a:endParaRPr lang="en-US" sz="1220" dirty="0"/>
          </a:p>
          <a:p>
            <a:pPr algn="ctr" indent="0" marL="0">
              <a:buNone/>
            </a:pPr>
            <a:r>
              <a:rPr lang="en-US" sz="1220" b="1" dirty="0">
                <a:solidFill>
                  <a:srgbClr val="092015"/>
                </a:solidFill>
              </a:rPr>
              <a:t>восстановление</a:t>
            </a:r>
            <a:endParaRPr lang="en-US" sz="1220" dirty="0"/>
          </a:p>
        </p:txBody>
      </p:sp>
      <p:sp>
        <p:nvSpPr>
          <p:cNvPr id="6" name="Text 4"/>
          <p:cNvSpPr/>
          <p:nvPr/>
        </p:nvSpPr>
        <p:spPr>
          <a:xfrm>
            <a:off x="5760720" y="1463040"/>
            <a:ext cx="1828800" cy="685800"/>
          </a:xfrm>
          <a:prstGeom prst="rect">
            <a:avLst/>
          </a:prstGeom>
          <a:solidFill>
            <a:srgbClr val="B9F26A"/>
          </a:solidFill>
          <a:ln>
            <a:solidFill>
              <a:srgbClr val="B9F26A">
                <a:alpha val="0"/>
              </a:srgbClr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algn="ctr" indent="0" marL="0">
              <a:buNone/>
            </a:pPr>
            <a:r>
              <a:rPr lang="en-US" sz="1220" b="1" dirty="0">
                <a:solidFill>
                  <a:srgbClr val="092015"/>
                </a:solidFill>
              </a:rPr>
              <a:t>ЭФС</a:t>
            </a:r>
            <a:endParaRPr lang="en-US" sz="1220" dirty="0"/>
          </a:p>
          <a:p>
            <a:pPr algn="ctr" indent="0" marL="0">
              <a:buNone/>
            </a:pPr>
            <a:r>
              <a:rPr lang="en-US" sz="1220" b="1" dirty="0">
                <a:solidFill>
                  <a:srgbClr val="092015"/>
                </a:solidFill>
              </a:rPr>
              <a:t>целевые средства</a:t>
            </a:r>
            <a:endParaRPr lang="en-US" sz="1220" dirty="0"/>
          </a:p>
        </p:txBody>
      </p:sp>
      <p:sp>
        <p:nvSpPr>
          <p:cNvPr id="7" name="Text 5"/>
          <p:cNvSpPr/>
          <p:nvPr/>
        </p:nvSpPr>
        <p:spPr>
          <a:xfrm>
            <a:off x="8229600" y="1463040"/>
            <a:ext cx="1828800" cy="685800"/>
          </a:xfrm>
          <a:prstGeom prst="rect">
            <a:avLst/>
          </a:prstGeom>
          <a:solidFill>
            <a:srgbClr val="5BD8FF"/>
          </a:solidFill>
          <a:ln>
            <a:solidFill>
              <a:srgbClr val="5BD8FF">
                <a:alpha val="0"/>
              </a:srgbClr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algn="ctr" indent="0" marL="0">
              <a:buNone/>
            </a:pPr>
            <a:r>
              <a:rPr lang="en-US" sz="1220" b="1" dirty="0">
                <a:solidFill>
                  <a:srgbClr val="092015"/>
                </a:solidFill>
              </a:rPr>
              <a:t>РАБОТА</a:t>
            </a:r>
            <a:endParaRPr lang="en-US" sz="1220" dirty="0"/>
          </a:p>
          <a:p>
            <a:pPr algn="ctr" indent="0" marL="0">
              <a:buNone/>
            </a:pPr>
            <a:r>
              <a:rPr lang="en-US" sz="1220" b="1" dirty="0">
                <a:solidFill>
                  <a:srgbClr val="092015"/>
                </a:solidFill>
              </a:rPr>
              <a:t>на земле</a:t>
            </a:r>
            <a:endParaRPr lang="en-US" sz="1220" dirty="0"/>
          </a:p>
        </p:txBody>
      </p:sp>
      <p:sp>
        <p:nvSpPr>
          <p:cNvPr id="8" name="Text 6"/>
          <p:cNvSpPr/>
          <p:nvPr/>
        </p:nvSpPr>
        <p:spPr>
          <a:xfrm>
            <a:off x="10424160" y="1463040"/>
            <a:ext cx="1417320" cy="685800"/>
          </a:xfrm>
          <a:prstGeom prst="rect">
            <a:avLst/>
          </a:prstGeom>
          <a:solidFill>
            <a:srgbClr val="44D07B"/>
          </a:solidFill>
          <a:ln>
            <a:solidFill>
              <a:srgbClr val="44D07B">
                <a:alpha val="0"/>
              </a:srgbClr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algn="ctr" indent="0" marL="0">
              <a:buNone/>
            </a:pPr>
            <a:r>
              <a:rPr lang="en-US" sz="1220" b="1" dirty="0">
                <a:solidFill>
                  <a:srgbClr val="092015"/>
                </a:solidFill>
              </a:rPr>
              <a:t>ЭФФЕКТ</a:t>
            </a:r>
            <a:endParaRPr lang="en-US" sz="1220" dirty="0"/>
          </a:p>
          <a:p>
            <a:pPr algn="ctr" indent="0" marL="0">
              <a:buNone/>
            </a:pPr>
            <a:r>
              <a:rPr lang="en-US" sz="1220" b="1" dirty="0">
                <a:solidFill>
                  <a:srgbClr val="092015"/>
                </a:solidFill>
              </a:rPr>
              <a:t>измерен</a:t>
            </a:r>
            <a:endParaRPr lang="en-US" sz="1220" dirty="0"/>
          </a:p>
        </p:txBody>
      </p:sp>
      <p:sp>
        <p:nvSpPr>
          <p:cNvPr id="9" name="Shape 7"/>
          <p:cNvSpPr/>
          <p:nvPr/>
        </p:nvSpPr>
        <p:spPr>
          <a:xfrm>
            <a:off x="2651760" y="1810512"/>
            <a:ext cx="640080" cy="0"/>
          </a:xfrm>
          <a:prstGeom prst="line">
            <a:avLst/>
          </a:prstGeom>
          <a:noFill/>
          <a:ln w="15875">
            <a:solidFill>
              <a:srgbClr val="88D9A8"/>
            </a:solidFill>
            <a:prstDash val="solid"/>
            <a:headEnd type="none"/>
            <a:tailEnd type="triangle"/>
          </a:ln>
        </p:spPr>
      </p:sp>
      <p:sp>
        <p:nvSpPr>
          <p:cNvPr id="10" name="Shape 8"/>
          <p:cNvSpPr/>
          <p:nvPr/>
        </p:nvSpPr>
        <p:spPr>
          <a:xfrm>
            <a:off x="5120640" y="1810512"/>
            <a:ext cx="640080" cy="0"/>
          </a:xfrm>
          <a:prstGeom prst="line">
            <a:avLst/>
          </a:prstGeom>
          <a:noFill/>
          <a:ln w="15875">
            <a:solidFill>
              <a:srgbClr val="88D9A8"/>
            </a:solidFill>
            <a:prstDash val="solid"/>
            <a:headEnd type="none"/>
            <a:tailEnd type="triangle"/>
          </a:ln>
        </p:spPr>
      </p:sp>
      <p:sp>
        <p:nvSpPr>
          <p:cNvPr id="11" name="Shape 9"/>
          <p:cNvSpPr/>
          <p:nvPr/>
        </p:nvSpPr>
        <p:spPr>
          <a:xfrm>
            <a:off x="7589520" y="1810512"/>
            <a:ext cx="640080" cy="0"/>
          </a:xfrm>
          <a:prstGeom prst="line">
            <a:avLst/>
          </a:prstGeom>
          <a:noFill/>
          <a:ln w="15875">
            <a:solidFill>
              <a:srgbClr val="88D9A8"/>
            </a:solidFill>
            <a:prstDash val="solid"/>
            <a:headEnd type="none"/>
            <a:tailEnd type="triangle"/>
          </a:ln>
        </p:spPr>
      </p:sp>
      <p:sp>
        <p:nvSpPr>
          <p:cNvPr id="12" name="Shape 10"/>
          <p:cNvSpPr/>
          <p:nvPr/>
        </p:nvSpPr>
        <p:spPr>
          <a:xfrm>
            <a:off x="10058400" y="1810512"/>
            <a:ext cx="640080" cy="0"/>
          </a:xfrm>
          <a:prstGeom prst="line">
            <a:avLst/>
          </a:prstGeom>
          <a:noFill/>
          <a:ln w="15875">
            <a:solidFill>
              <a:srgbClr val="88D9A8"/>
            </a:solidFill>
            <a:prstDash val="solid"/>
            <a:headEnd type="none"/>
            <a:tailEnd type="triangle"/>
          </a:ln>
        </p:spPr>
      </p:sp>
      <p:sp>
        <p:nvSpPr>
          <p:cNvPr id="13" name="Text 11"/>
          <p:cNvSpPr/>
          <p:nvPr/>
        </p:nvSpPr>
        <p:spPr>
          <a:xfrm>
            <a:off x="1143000" y="2971800"/>
            <a:ext cx="9921240" cy="914400"/>
          </a:xfrm>
          <a:prstGeom prst="rect">
            <a:avLst/>
          </a:prstGeom>
          <a:solidFill>
            <a:srgbClr val="143A2A">
              <a:alpha val="96000"/>
            </a:srgbClr>
          </a:solidFill>
          <a:ln>
            <a:solidFill>
              <a:srgbClr val="2F624B">
                <a:alpha val="55000"/>
              </a:srgbClr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F7FFF7"/>
                </a:solidFill>
              </a:rPr>
              <a:t>Паспорт “умных денег”: цель → маршрут → допустимые расходы → сроки → показатель результата → автоматическая обратная связь.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1234440" y="4251960"/>
            <a:ext cx="9692640" cy="475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30" dirty="0">
                <a:solidFill>
                  <a:srgbClr val="C8D7CE"/>
                </a:solidFill>
              </a:rPr>
              <a:t>Пример: средства можно направить на водоочистку, восстановление почвы и посадки; нельзя — вывести из проекта без подтверждённого эффекта.</a:t>
            </a:r>
            <a:endParaRPr lang="en-US" sz="1330" dirty="0"/>
          </a:p>
        </p:txBody>
      </p:sp>
      <p:sp>
        <p:nvSpPr>
          <p:cNvPr id="15" name="Text 13"/>
          <p:cNvSpPr/>
          <p:nvPr/>
        </p:nvSpPr>
        <p:spPr>
          <a:xfrm>
            <a:off x="502920" y="6510528"/>
            <a:ext cx="5120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EA08D"/>
                </a:solidFill>
              </a:rPr>
              <a:t>ЭКВИЛИБРИУМ / БИОЦЕНОЗЫ  •  7</a:t>
            </a:r>
            <a:endParaRPr lang="en-US" sz="8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1F1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1247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7FF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Индекс Эквилибриума биоценоза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30352" y="841248"/>
            <a:ext cx="10515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C8D7CE"/>
                </a:solidFill>
              </a:rPr>
              <a:t>Один показатель не заменяет природу, но помогает управлять сложностью.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822960" y="137160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B9F26A"/>
                </a:solidFill>
              </a:rPr>
              <a:t>B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822960" y="1810512"/>
            <a:ext cx="141732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C8D7CE"/>
                </a:solidFill>
              </a:rPr>
              <a:t>биоразнообразие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2423160" y="1371600"/>
            <a:ext cx="1143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5BD8FF"/>
                </a:solidFill>
              </a:rPr>
              <a:t>W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2423160" y="1810512"/>
            <a:ext cx="114300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C8D7CE"/>
                </a:solidFill>
              </a:rPr>
              <a:t>вода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3794760" y="1371600"/>
            <a:ext cx="1143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D166"/>
                </a:solidFill>
              </a:rPr>
              <a:t>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794760" y="1810512"/>
            <a:ext cx="114300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C8D7CE"/>
                </a:solidFill>
              </a:rPr>
              <a:t>почва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5166360" y="1371600"/>
            <a:ext cx="1508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4E8C1"/>
                </a:solidFill>
              </a:rPr>
              <a:t>F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5166360" y="1810512"/>
            <a:ext cx="150876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C8D7CE"/>
                </a:solidFill>
              </a:rPr>
              <a:t>потоки вещества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6949440" y="137160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44D07B"/>
                </a:solidFill>
              </a:rPr>
              <a:t>R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6949440" y="1810512"/>
            <a:ext cx="141732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C8D7CE"/>
                </a:solidFill>
              </a:rPr>
              <a:t>устойчивость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8641080" y="1371600"/>
            <a:ext cx="1645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6B6B"/>
                </a:solidFill>
              </a:rPr>
              <a:t>H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641080" y="1810512"/>
            <a:ext cx="164592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C8D7CE"/>
                </a:solidFill>
              </a:rPr>
              <a:t>нагрузка человека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10561320" y="1371600"/>
            <a:ext cx="960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7FFF7"/>
                </a:solidFill>
              </a:rPr>
              <a:t>Δ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10561320" y="1810512"/>
            <a:ext cx="96012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C8D7CE"/>
                </a:solidFill>
              </a:rPr>
              <a:t>динамика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1005840" y="2880360"/>
            <a:ext cx="10149840" cy="749808"/>
          </a:xfrm>
          <a:prstGeom prst="rect">
            <a:avLst/>
          </a:prstGeom>
          <a:solidFill>
            <a:srgbClr val="123628">
              <a:alpha val="96000"/>
            </a:srgbClr>
          </a:solidFill>
          <a:ln>
            <a:solidFill>
              <a:srgbClr val="2F624B">
                <a:alpha val="55000"/>
              </a:srgbClr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F7FFF7"/>
                </a:solidFill>
              </a:rPr>
              <a:t>Индекс = состояние + направление изменения + цена восстановления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1097280" y="3986784"/>
            <a:ext cx="9966960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C8D7CE"/>
                </a:solidFill>
              </a:rPr>
              <a:t>Он нужен не для красивого рейтинга, а для выбора действия: где срочно вмешаться, где оставить системе самовосстановление, где включить ЭФС.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1097280" y="5166360"/>
            <a:ext cx="2194560" cy="594360"/>
          </a:xfrm>
          <a:prstGeom prst="rect">
            <a:avLst/>
          </a:prstGeom>
          <a:solidFill>
            <a:srgbClr val="44D07B"/>
          </a:solidFill>
          <a:ln>
            <a:solidFill>
              <a:srgbClr val="44D07B">
                <a:alpha val="0"/>
              </a:srgbClr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algn="ctr" indent="0" marL="0">
              <a:buNone/>
            </a:pPr>
            <a:r>
              <a:rPr lang="en-US" sz="1220" b="1" dirty="0">
                <a:solidFill>
                  <a:srgbClr val="092015"/>
                </a:solidFill>
              </a:rPr>
              <a:t>ЗЕЛЁНЫЙ</a:t>
            </a:r>
            <a:endParaRPr lang="en-US" sz="1220" dirty="0"/>
          </a:p>
          <a:p>
            <a:pPr algn="ctr" indent="0" marL="0">
              <a:buNone/>
            </a:pPr>
            <a:r>
              <a:rPr lang="en-US" sz="1220" b="1" dirty="0">
                <a:solidFill>
                  <a:srgbClr val="092015"/>
                </a:solidFill>
              </a:rPr>
              <a:t>саморегуляция</a:t>
            </a:r>
            <a:endParaRPr lang="en-US" sz="1220" dirty="0"/>
          </a:p>
        </p:txBody>
      </p:sp>
      <p:sp>
        <p:nvSpPr>
          <p:cNvPr id="21" name="Text 19"/>
          <p:cNvSpPr/>
          <p:nvPr/>
        </p:nvSpPr>
        <p:spPr>
          <a:xfrm>
            <a:off x="4663440" y="5166360"/>
            <a:ext cx="2194560" cy="594360"/>
          </a:xfrm>
          <a:prstGeom prst="rect">
            <a:avLst/>
          </a:prstGeom>
          <a:solidFill>
            <a:srgbClr val="FFD166"/>
          </a:solidFill>
          <a:ln>
            <a:solidFill>
              <a:srgbClr val="FFD166">
                <a:alpha val="0"/>
              </a:srgbClr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algn="ctr" indent="0" marL="0">
              <a:buNone/>
            </a:pPr>
            <a:r>
              <a:rPr lang="en-US" sz="1220" b="1" dirty="0">
                <a:solidFill>
                  <a:srgbClr val="092015"/>
                </a:solidFill>
              </a:rPr>
              <a:t>ЖЁЛТЫЙ</a:t>
            </a:r>
            <a:endParaRPr lang="en-US" sz="1220" dirty="0"/>
          </a:p>
          <a:p>
            <a:pPr algn="ctr" indent="0" marL="0">
              <a:buNone/>
            </a:pPr>
            <a:r>
              <a:rPr lang="en-US" sz="1220" b="1" dirty="0">
                <a:solidFill>
                  <a:srgbClr val="092015"/>
                </a:solidFill>
              </a:rPr>
              <a:t>коррекция</a:t>
            </a:r>
            <a:endParaRPr lang="en-US" sz="1220" dirty="0"/>
          </a:p>
        </p:txBody>
      </p:sp>
      <p:sp>
        <p:nvSpPr>
          <p:cNvPr id="22" name="Text 20"/>
          <p:cNvSpPr/>
          <p:nvPr/>
        </p:nvSpPr>
        <p:spPr>
          <a:xfrm>
            <a:off x="8229600" y="5166360"/>
            <a:ext cx="2194560" cy="594360"/>
          </a:xfrm>
          <a:prstGeom prst="rect">
            <a:avLst/>
          </a:prstGeom>
          <a:solidFill>
            <a:srgbClr val="FF6B6B"/>
          </a:solidFill>
          <a:ln>
            <a:solidFill>
              <a:srgbClr val="FF6B6B">
                <a:alpha val="0"/>
              </a:srgbClr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algn="ctr" indent="0" marL="0">
              <a:buNone/>
            </a:pPr>
            <a:r>
              <a:rPr lang="en-US" sz="1220" b="1" dirty="0">
                <a:solidFill>
                  <a:srgbClr val="092015"/>
                </a:solidFill>
              </a:rPr>
              <a:t>КРАСНЫЙ</a:t>
            </a:r>
            <a:endParaRPr lang="en-US" sz="1220" dirty="0"/>
          </a:p>
          <a:p>
            <a:pPr algn="ctr" indent="0" marL="0">
              <a:buNone/>
            </a:pPr>
            <a:r>
              <a:rPr lang="en-US" sz="1220" b="1" dirty="0">
                <a:solidFill>
                  <a:srgbClr val="092015"/>
                </a:solidFill>
              </a:rPr>
              <a:t>экстренное действие</a:t>
            </a:r>
            <a:endParaRPr lang="en-US" sz="1220" dirty="0"/>
          </a:p>
        </p:txBody>
      </p:sp>
      <p:sp>
        <p:nvSpPr>
          <p:cNvPr id="23" name="Text 21"/>
          <p:cNvSpPr/>
          <p:nvPr/>
        </p:nvSpPr>
        <p:spPr>
          <a:xfrm>
            <a:off x="502920" y="6510528"/>
            <a:ext cx="5120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EA08D"/>
                </a:solidFill>
              </a:rPr>
              <a:t>ЭКВИЛИБРИУМ / БИОЦЕНОЗЫ  •  8</a:t>
            </a:r>
            <a:endParaRPr lang="en-US" sz="8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920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1247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7FF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Пилот: биоценозный контур региона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30352" y="841248"/>
            <a:ext cx="10515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C8D7CE"/>
                </a:solidFill>
              </a:rPr>
              <a:t>Не начинать со всей страны. Начать с одной территории и доказать результат.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822960" y="1417320"/>
            <a:ext cx="1965960" cy="1005840"/>
          </a:xfrm>
          <a:prstGeom prst="rect">
            <a:avLst/>
          </a:prstGeom>
          <a:solidFill>
            <a:srgbClr val="143A2A">
              <a:alpha val="96000"/>
            </a:srgbClr>
          </a:solidFill>
          <a:ln>
            <a:solidFill>
              <a:srgbClr val="2F624B">
                <a:alpha val="55000"/>
              </a:srgbClr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F7FFF7"/>
                </a:solidFill>
              </a:rPr>
              <a:t>1. Выбрать территорию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3246120" y="1417320"/>
            <a:ext cx="1965960" cy="1005840"/>
          </a:xfrm>
          <a:prstGeom prst="rect">
            <a:avLst/>
          </a:prstGeom>
          <a:solidFill>
            <a:srgbClr val="143A2A">
              <a:alpha val="96000"/>
            </a:srgbClr>
          </a:solidFill>
          <a:ln>
            <a:solidFill>
              <a:srgbClr val="2F624B">
                <a:alpha val="55000"/>
              </a:srgbClr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F7FFF7"/>
                </a:solidFill>
              </a:rPr>
              <a:t>2. Поставить точки мониторинга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669280" y="1417320"/>
            <a:ext cx="1965960" cy="1005840"/>
          </a:xfrm>
          <a:prstGeom prst="rect">
            <a:avLst/>
          </a:prstGeom>
          <a:solidFill>
            <a:srgbClr val="143A2A">
              <a:alpha val="96000"/>
            </a:srgbClr>
          </a:solidFill>
          <a:ln>
            <a:solidFill>
              <a:srgbClr val="2F624B">
                <a:alpha val="55000"/>
              </a:srgbClr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F7FFF7"/>
                </a:solidFill>
              </a:rPr>
              <a:t>3. Посчитать индекс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8092440" y="1417320"/>
            <a:ext cx="1965960" cy="1005840"/>
          </a:xfrm>
          <a:prstGeom prst="rect">
            <a:avLst/>
          </a:prstGeom>
          <a:solidFill>
            <a:srgbClr val="143A2A">
              <a:alpha val="96000"/>
            </a:srgbClr>
          </a:solidFill>
          <a:ln>
            <a:solidFill>
              <a:srgbClr val="2F624B">
                <a:alpha val="55000"/>
              </a:srgbClr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F7FFF7"/>
                </a:solidFill>
              </a:rPr>
              <a:t>4. Запустить ЭФС-проекты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617720" y="3063240"/>
            <a:ext cx="2651760" cy="1005840"/>
          </a:xfrm>
          <a:prstGeom prst="rect">
            <a:avLst/>
          </a:prstGeom>
          <a:solidFill>
            <a:srgbClr val="163B2B">
              <a:alpha val="96000"/>
            </a:srgbClr>
          </a:solidFill>
          <a:ln>
            <a:solidFill>
              <a:srgbClr val="2F624B">
                <a:alpha val="55000"/>
              </a:srgbClr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F7FFF7"/>
                </a:solidFill>
              </a:rPr>
              <a:t>5. Проверить эффект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2788920" y="1920240"/>
            <a:ext cx="457200" cy="0"/>
          </a:xfrm>
          <a:prstGeom prst="line">
            <a:avLst/>
          </a:prstGeom>
          <a:noFill/>
          <a:ln w="15875">
            <a:solidFill>
              <a:srgbClr val="88D9A8"/>
            </a:solidFill>
            <a:prstDash val="solid"/>
            <a:headEnd type="none"/>
            <a:tailEnd type="triangle"/>
          </a:ln>
        </p:spPr>
      </p:sp>
      <p:sp>
        <p:nvSpPr>
          <p:cNvPr id="10" name="Shape 8"/>
          <p:cNvSpPr/>
          <p:nvPr/>
        </p:nvSpPr>
        <p:spPr>
          <a:xfrm>
            <a:off x="5212080" y="1920240"/>
            <a:ext cx="457200" cy="0"/>
          </a:xfrm>
          <a:prstGeom prst="line">
            <a:avLst/>
          </a:prstGeom>
          <a:noFill/>
          <a:ln w="15875">
            <a:solidFill>
              <a:srgbClr val="88D9A8"/>
            </a:solidFill>
            <a:prstDash val="solid"/>
            <a:headEnd type="none"/>
            <a:tailEnd type="triangle"/>
          </a:ln>
        </p:spPr>
      </p:sp>
      <p:sp>
        <p:nvSpPr>
          <p:cNvPr id="11" name="Shape 9"/>
          <p:cNvSpPr/>
          <p:nvPr/>
        </p:nvSpPr>
        <p:spPr>
          <a:xfrm>
            <a:off x="7635240" y="1920240"/>
            <a:ext cx="457200" cy="0"/>
          </a:xfrm>
          <a:prstGeom prst="line">
            <a:avLst/>
          </a:prstGeom>
          <a:noFill/>
          <a:ln w="15875">
            <a:solidFill>
              <a:srgbClr val="88D9A8"/>
            </a:solidFill>
            <a:prstDash val="solid"/>
            <a:headEnd type="none"/>
            <a:tailEnd type="triangle"/>
          </a:ln>
        </p:spPr>
      </p:sp>
      <p:sp>
        <p:nvSpPr>
          <p:cNvPr id="12" name="Shape 10"/>
          <p:cNvSpPr/>
          <p:nvPr/>
        </p:nvSpPr>
        <p:spPr>
          <a:xfrm>
            <a:off x="9098280" y="2423160"/>
            <a:ext cx="-3154680" cy="640080"/>
          </a:xfrm>
          <a:prstGeom prst="line">
            <a:avLst/>
          </a:prstGeom>
          <a:noFill/>
          <a:ln w="15875">
            <a:solidFill>
              <a:srgbClr val="88D9A8"/>
            </a:solidFill>
            <a:prstDash val="solid"/>
            <a:headEnd type="none"/>
            <a:tailEnd type="triangle"/>
          </a:ln>
        </p:spPr>
      </p:sp>
      <p:sp>
        <p:nvSpPr>
          <p:cNvPr id="13" name="Text 11"/>
          <p:cNvSpPr/>
          <p:nvPr/>
        </p:nvSpPr>
        <p:spPr>
          <a:xfrm>
            <a:off x="1051560" y="4892040"/>
            <a:ext cx="10012680" cy="7315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C8D7CE"/>
                </a:solidFill>
              </a:rPr>
              <a:t>Результат пилота: карта рисков, список проектов, измеримый эффект, финансовый механизм масштабирования.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502920" y="6510528"/>
            <a:ext cx="5120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EA08D"/>
                </a:solidFill>
              </a:rPr>
              <a:t>ЭКВИЛИБРИУМ / БИОЦЕНОЗЫ  •  9</a:t>
            </a:r>
            <a:endParaRPr lang="en-US" sz="8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81B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1247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7FF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Итоговая модель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30352" y="841248"/>
            <a:ext cx="10515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C8D7CE"/>
                </a:solidFill>
              </a:rPr>
              <a:t>Биоценозы становятся основой природной безопасности и экономики восстановления.</a:t>
            </a:r>
            <a:endParaRPr lang="en-US" sz="1350" dirty="0"/>
          </a:p>
        </p:txBody>
      </p:sp>
      <p:pic>
        <p:nvPicPr>
          <p:cNvPr id="4" name="Image 0" descr="/mnt/data/forest_ecosystem.jpg">    </p:cNvPr>
          <p:cNvPicPr>
            <a:picLocks noChangeAspect="1"/>
          </p:cNvPicPr>
          <p:nvPr/>
        </p:nvPicPr>
        <p:blipFill>
          <a:blip r:embed="rId1"/>
          <a:srcRect l="28252" r="28252" t="0" b="0"/>
          <a:stretch/>
        </p:blipFill>
        <p:spPr>
          <a:xfrm>
            <a:off x="640080" y="1188720"/>
            <a:ext cx="3657600" cy="48006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754880" y="1325880"/>
            <a:ext cx="1965960" cy="566928"/>
          </a:xfrm>
          <a:prstGeom prst="rect">
            <a:avLst/>
          </a:prstGeom>
          <a:solidFill>
            <a:srgbClr val="1B4C37">
              <a:alpha val="96000"/>
            </a:srgbClr>
          </a:solidFill>
          <a:ln>
            <a:solidFill>
              <a:srgbClr val="2F624B">
                <a:alpha val="55000"/>
              </a:srgbClr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7FFF7"/>
                </a:solidFill>
              </a:rPr>
              <a:t>БИОЦЕНОЗ</a:t>
            </a:r>
            <a:endParaRPr lang="en-US" sz="1900" dirty="0"/>
          </a:p>
        </p:txBody>
      </p:sp>
      <p:sp>
        <p:nvSpPr>
          <p:cNvPr id="6" name="Text 3"/>
          <p:cNvSpPr/>
          <p:nvPr/>
        </p:nvSpPr>
        <p:spPr>
          <a:xfrm>
            <a:off x="7315200" y="1325880"/>
            <a:ext cx="1508760" cy="566928"/>
          </a:xfrm>
          <a:prstGeom prst="rect">
            <a:avLst/>
          </a:prstGeom>
          <a:solidFill>
            <a:srgbClr val="1B4C37">
              <a:alpha val="96000"/>
            </a:srgbClr>
          </a:solidFill>
          <a:ln>
            <a:solidFill>
              <a:srgbClr val="2F624B">
                <a:alpha val="55000"/>
              </a:srgbClr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7FFF7"/>
                </a:solidFill>
              </a:rPr>
              <a:t>ТЕТТА</a:t>
            </a:r>
            <a:endParaRPr lang="en-US" sz="1900" dirty="0"/>
          </a:p>
        </p:txBody>
      </p:sp>
      <p:sp>
        <p:nvSpPr>
          <p:cNvPr id="7" name="Text 4"/>
          <p:cNvSpPr/>
          <p:nvPr/>
        </p:nvSpPr>
        <p:spPr>
          <a:xfrm>
            <a:off x="9464040" y="1325880"/>
            <a:ext cx="1280160" cy="566928"/>
          </a:xfrm>
          <a:prstGeom prst="rect">
            <a:avLst/>
          </a:prstGeom>
          <a:solidFill>
            <a:srgbClr val="1B4C37">
              <a:alpha val="96000"/>
            </a:srgbClr>
          </a:solidFill>
          <a:ln>
            <a:solidFill>
              <a:srgbClr val="2F624B">
                <a:alpha val="55000"/>
              </a:srgbClr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7FFF7"/>
                </a:solidFill>
              </a:rPr>
              <a:t>ЭФС</a:t>
            </a:r>
            <a:endParaRPr lang="en-US" sz="1900" dirty="0"/>
          </a:p>
        </p:txBody>
      </p:sp>
      <p:sp>
        <p:nvSpPr>
          <p:cNvPr id="8" name="Shape 5"/>
          <p:cNvSpPr/>
          <p:nvPr/>
        </p:nvSpPr>
        <p:spPr>
          <a:xfrm>
            <a:off x="6720840" y="1609344"/>
            <a:ext cx="594360" cy="0"/>
          </a:xfrm>
          <a:prstGeom prst="line">
            <a:avLst/>
          </a:prstGeom>
          <a:noFill/>
          <a:ln w="15875">
            <a:solidFill>
              <a:srgbClr val="88D9A8"/>
            </a:solidFill>
            <a:prstDash val="solid"/>
            <a:headEnd type="none"/>
            <a:tailEnd type="triangle"/>
          </a:ln>
        </p:spPr>
      </p:sp>
      <p:sp>
        <p:nvSpPr>
          <p:cNvPr id="9" name="Shape 6"/>
          <p:cNvSpPr/>
          <p:nvPr/>
        </p:nvSpPr>
        <p:spPr>
          <a:xfrm>
            <a:off x="8823960" y="1609344"/>
            <a:ext cx="640080" cy="0"/>
          </a:xfrm>
          <a:prstGeom prst="line">
            <a:avLst/>
          </a:prstGeom>
          <a:noFill/>
          <a:ln w="15875">
            <a:solidFill>
              <a:srgbClr val="88D9A8"/>
            </a:solidFill>
            <a:prstDash val="solid"/>
            <a:headEnd type="none"/>
            <a:tailEnd type="triangle"/>
          </a:ln>
        </p:spPr>
      </p:sp>
      <p:sp>
        <p:nvSpPr>
          <p:cNvPr id="10" name="Text 7"/>
          <p:cNvSpPr/>
          <p:nvPr/>
        </p:nvSpPr>
        <p:spPr>
          <a:xfrm>
            <a:off x="4754880" y="2148840"/>
            <a:ext cx="192024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C8D7CE"/>
                </a:solidFill>
              </a:rPr>
              <a:t>живое состояние территории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7315200" y="2148840"/>
            <a:ext cx="164592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C8D7CE"/>
                </a:solidFill>
              </a:rPr>
              <a:t>аналитический мозг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9464040" y="2148840"/>
            <a:ext cx="164592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C8D7CE"/>
                </a:solidFill>
              </a:rPr>
              <a:t>целевые потоки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4800600" y="3154680"/>
            <a:ext cx="6172200" cy="914400"/>
          </a:xfrm>
          <a:prstGeom prst="rect">
            <a:avLst/>
          </a:prstGeom>
          <a:solidFill>
            <a:srgbClr val="123628">
              <a:alpha val="96000"/>
            </a:srgbClr>
          </a:solidFill>
          <a:ln>
            <a:solidFill>
              <a:srgbClr val="2F624B">
                <a:alpha val="55000"/>
              </a:srgbClr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F7FFF7"/>
                </a:solidFill>
              </a:rPr>
              <a:t>Формула запуска: мониторинг → индекс → проект → умные деньги → измеримый эффект → масштабирование.</a:t>
            </a:r>
            <a:endParaRPr lang="en-US" sz="1700" dirty="0"/>
          </a:p>
        </p:txBody>
      </p:sp>
      <p:sp>
        <p:nvSpPr>
          <p:cNvPr id="14" name="Text 11"/>
          <p:cNvSpPr/>
          <p:nvPr/>
        </p:nvSpPr>
        <p:spPr>
          <a:xfrm>
            <a:off x="4800600" y="5166360"/>
            <a:ext cx="2331720" cy="329184"/>
          </a:xfrm>
          <a:prstGeom prst="rect">
            <a:avLst/>
          </a:prstGeom>
          <a:solidFill>
            <a:srgbClr val="FFD166"/>
          </a:solidFill>
          <a:ln>
            <a:solidFill>
              <a:srgbClr val="FFD166">
                <a:alpha val="0"/>
              </a:srgbClr>
            </a:solidFill>
          </a:ln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1120" b="1" dirty="0">
                <a:solidFill>
                  <a:srgbClr val="092015"/>
                </a:solidFill>
              </a:rPr>
              <a:t>следующий шаг: MVP региона</a:t>
            </a:r>
            <a:endParaRPr lang="en-US" sz="1120" dirty="0"/>
          </a:p>
        </p:txBody>
      </p:sp>
      <p:sp>
        <p:nvSpPr>
          <p:cNvPr id="15" name="Text 12"/>
          <p:cNvSpPr/>
          <p:nvPr/>
        </p:nvSpPr>
        <p:spPr>
          <a:xfrm>
            <a:off x="502920" y="6510528"/>
            <a:ext cx="5120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EA08D"/>
                </a:solidFill>
              </a:rPr>
              <a:t>ЭКВИЛИБРИУМ / БИОЦЕНОЗЫ  •  10</a:t>
            </a:r>
            <a:endParaRPr lang="en-US" sz="8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ЭКВИЛИБРИУМ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Биоценозы — модуль ЭКВИЛИБРИУМ</dc:title>
  <dc:subject>Биоценозы — модуль ЭКВИЛИБРИУМ</dc:subject>
  <dc:creator>OpenAI</dc:creator>
  <cp:lastModifiedBy>OpenAI</cp:lastModifiedBy>
  <cp:revision>1</cp:revision>
  <dcterms:created xsi:type="dcterms:W3CDTF">2026-08-24T16:43:56Z</dcterms:created>
  <dcterms:modified xsi:type="dcterms:W3CDTF">2026-08-24T16:43:56Z</dcterms:modified>
</cp:coreProperties>
</file>