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bebfd13b92f4143" /><Relationship Type="http://schemas.openxmlformats.org/officeDocument/2006/relationships/extended-properties" Target="/docProps/app.xml" Id="R75fe7477590c4cfb" /><Relationship Type="http://schemas.openxmlformats.org/officeDocument/2006/relationships/officeDocument" Target="/ppt/presentation.xml" Id="R755db04f5a8043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7fc6351400499e"/>
  </p:sldMasterIdLst>
  <p:notesMasterIdLst>
    <p:notesMasterId xmlns:r="http://schemas.openxmlformats.org/officeDocument/2006/relationships" r:id="R6db809ae384b4213"/>
  </p:notesMasterIdLst>
  <p:sldIdLst>
    <p:sldId xmlns:r="http://schemas.openxmlformats.org/officeDocument/2006/relationships" id="256" r:id="R0a81ab2768224203"/>
    <p:sldId xmlns:r="http://schemas.openxmlformats.org/officeDocument/2006/relationships" id="257" r:id="R4154af1062654696"/>
    <p:sldId xmlns:r="http://schemas.openxmlformats.org/officeDocument/2006/relationships" id="258" r:id="R3e2f3291784c4a89"/>
    <p:sldId xmlns:r="http://schemas.openxmlformats.org/officeDocument/2006/relationships" id="259" r:id="R47707337f02c437c"/>
    <p:sldId xmlns:r="http://schemas.openxmlformats.org/officeDocument/2006/relationships" id="260" r:id="R504317f9ec464acd"/>
    <p:sldId xmlns:r="http://schemas.openxmlformats.org/officeDocument/2006/relationships" id="261" r:id="R3c66d02d2f094922"/>
    <p:sldId xmlns:r="http://schemas.openxmlformats.org/officeDocument/2006/relationships" id="262" r:id="R08e868cdec4d4ba9"/>
    <p:sldId xmlns:r="http://schemas.openxmlformats.org/officeDocument/2006/relationships" id="263" r:id="Rd32bbb3194114823"/>
    <p:sldId xmlns:r="http://schemas.openxmlformats.org/officeDocument/2006/relationships" id="264" r:id="R703f3d5c4fc34664"/>
    <p:sldId xmlns:r="http://schemas.openxmlformats.org/officeDocument/2006/relationships" id="265" r:id="Ra677a1cb7fd44c2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75d7ef9666c4281" /><Relationship Type="http://schemas.openxmlformats.org/officeDocument/2006/relationships/slideMaster" Target="/ppt/slideMasters/slideMaster1.xml" Id="Rc37fc6351400499e" /><Relationship Type="http://schemas.openxmlformats.org/officeDocument/2006/relationships/notesMaster" Target="/ppt/notesMasters/notesMaster1.xml" Id="R6db809ae384b4213" /><Relationship Type="http://schemas.openxmlformats.org/officeDocument/2006/relationships/presProps" Target="/ppt/presProps.xml" Id="R0073e15a37f6467b" /><Relationship Type="http://schemas.openxmlformats.org/officeDocument/2006/relationships/tableStyles" Target="/ppt/tableStyles.xml" Id="Rac7997d45be04d6c" /><Relationship Type="http://schemas.openxmlformats.org/officeDocument/2006/relationships/slide" Target="/ppt/slides/slide1.xml" Id="R0a81ab2768224203" /><Relationship Type="http://schemas.openxmlformats.org/officeDocument/2006/relationships/slide" Target="/ppt/slides/slide2.xml" Id="R4154af1062654696" /><Relationship Type="http://schemas.openxmlformats.org/officeDocument/2006/relationships/slide" Target="/ppt/slides/slide3.xml" Id="R3e2f3291784c4a89" /><Relationship Type="http://schemas.openxmlformats.org/officeDocument/2006/relationships/slide" Target="/ppt/slides/slide4.xml" Id="R47707337f02c437c" /><Relationship Type="http://schemas.openxmlformats.org/officeDocument/2006/relationships/slide" Target="/ppt/slides/slide5.xml" Id="R504317f9ec464acd" /><Relationship Type="http://schemas.openxmlformats.org/officeDocument/2006/relationships/slide" Target="/ppt/slides/slide6.xml" Id="R3c66d02d2f094922" /><Relationship Type="http://schemas.openxmlformats.org/officeDocument/2006/relationships/slide" Target="/ppt/slides/slide7.xml" Id="R08e868cdec4d4ba9" /><Relationship Type="http://schemas.openxmlformats.org/officeDocument/2006/relationships/slide" Target="/ppt/slides/slide8.xml" Id="Rd32bbb3194114823" /><Relationship Type="http://schemas.openxmlformats.org/officeDocument/2006/relationships/slide" Target="/ppt/slides/slide9.xml" Id="R703f3d5c4fc34664" /><Relationship Type="http://schemas.openxmlformats.org/officeDocument/2006/relationships/slide" Target="/ppt/slides/slide10.xml" Id="Ra677a1cb7fd44c2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1d3b475b2cb4d9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7462c74d62b466c" /><Relationship Type="http://schemas.openxmlformats.org/officeDocument/2006/relationships/notesMaster" Target="/ppt/notesMasters/notesMaster1.xml" Id="R4cb24b87ff434d8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73745a327e643cc" /><Relationship Type="http://schemas.openxmlformats.org/officeDocument/2006/relationships/notesMaster" Target="/ppt/notesMasters/notesMaster1.xml" Id="R30ee6280b3a14d6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b80cf6502aa43a7" /><Relationship Type="http://schemas.openxmlformats.org/officeDocument/2006/relationships/notesMaster" Target="/ppt/notesMasters/notesMaster1.xml" Id="R1b4b57f8fe9b400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1cbd8ac83a34cab" /><Relationship Type="http://schemas.openxmlformats.org/officeDocument/2006/relationships/notesMaster" Target="/ppt/notesMasters/notesMaster1.xml" Id="Ref68a0852f8f411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6b9eb90a2134789" /><Relationship Type="http://schemas.openxmlformats.org/officeDocument/2006/relationships/notesMaster" Target="/ppt/notesMasters/notesMaster1.xml" Id="R41389371c4af481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ee7bfe3a83d4ff7" /><Relationship Type="http://schemas.openxmlformats.org/officeDocument/2006/relationships/notesMaster" Target="/ppt/notesMasters/notesMaster1.xml" Id="Rd638899523ee4e0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0711104c8bd4b45" /><Relationship Type="http://schemas.openxmlformats.org/officeDocument/2006/relationships/notesMaster" Target="/ppt/notesMasters/notesMaster1.xml" Id="R4d7631e6457c48a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81882b5776d4c0c" /><Relationship Type="http://schemas.openxmlformats.org/officeDocument/2006/relationships/notesMaster" Target="/ppt/notesMasters/notesMaster1.xml" Id="R64eead643b61446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1e4d1ac6b2b4ef1" /><Relationship Type="http://schemas.openxmlformats.org/officeDocument/2006/relationships/notesMaster" Target="/ppt/notesMasters/notesMaster1.xml" Id="Rb516949e1d88489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917e2270cc045d9" /><Relationship Type="http://schemas.openxmlformats.org/officeDocument/2006/relationships/notesMaster" Target="/ppt/notesMasters/notesMaster1.xml" Id="R08bbf3b37aab4c6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Концептуальная модель программы СПЕЦЗАЩИТА — ECO‑PPA — ЭКВИЛИБРИУМ, рабочие материалы, 2026.</a:t>
            </a:r>
          </a:p>
          <a:p xmlns:a="http://schemas.openxmlformats.org/drawingml/2006/main">
            <a:r>
              <a:t>- Титульный визуал: AI-generated by OpenAI,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Концептуальная модель программы СПЕЦЗАЩИТА — ECO‑PPA — ЭКВИЛИБРИУМ, рабочие материалы,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Концептуальная модель программы СПЕЦЗАЩИТА — ECO‑PPA — ЭКВИЛИБРИУМ, рабочие материалы,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Концептуальная модель программы СПЕЦЗАЩИТА — ECO‑PPA — ЭКВИЛИБРИУМ, рабочие материалы,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Концептуальная модель программы СПЕЦЗАЩИТА — ECO‑PPA — ЭКВИЛИБРИУМ, рабочие материалы,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Концептуальная модель программы СПЕЦЗАЩИТА — ECO‑PPA — ЭКВИЛИБРИУМ, рабочие материалы,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Концептуальная модель программы СПЕЦЗАЩИТА — ECO‑PPA — ЭКВИЛИБРИУМ, рабочие материалы,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Концептуальная модель программы СПЕЦЗАЩИТА — ECO‑PPA — ЭКВИЛИБРИУМ, рабочие материалы,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Концептуальная модель программы СПЕЦЗАЩИТА — ECO‑PPA — ЭКВИЛИБРИУМ, рабочие материалы,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Концептуальная модель программы СПЕЦЗАЩИТА — ECO‑PPA — ЭКВИЛИБРИУМ, рабочие материалы,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61729be7e4d4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e714af072374ee4" /><Relationship Type="http://schemas.openxmlformats.org/officeDocument/2006/relationships/slideLayout" Target="/ppt/slideLayouts/slideLayout1.xml" Id="R7ee7e2d0438749a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e7e2d0438749a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1890a9b6444e3" /><Relationship Type="http://schemas.openxmlformats.org/officeDocument/2006/relationships/image" Target="/ppt/media/image.jpeg" Id="R3be3dea7e69748bf" /><Relationship Type="http://schemas.openxmlformats.org/officeDocument/2006/relationships/notesSlide" Target="/ppt/notesSlides/notesSlide1.xml" Id="R529334ee9a754f3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4b4bee0be400c" /><Relationship Type="http://schemas.openxmlformats.org/officeDocument/2006/relationships/notesSlide" Target="/ppt/notesSlides/notesSlide10.xml" Id="R62de0e0aaeee4e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1c44dea9e42fa" /><Relationship Type="http://schemas.openxmlformats.org/officeDocument/2006/relationships/notesSlide" Target="/ppt/notesSlides/notesSlide2.xml" Id="R23794ce683a54d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3e458b37e4841" /><Relationship Type="http://schemas.openxmlformats.org/officeDocument/2006/relationships/notesSlide" Target="/ppt/notesSlides/notesSlide3.xml" Id="R8b0383d082d744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5359827c74b0f" /><Relationship Type="http://schemas.openxmlformats.org/officeDocument/2006/relationships/notesSlide" Target="/ppt/notesSlides/notesSlide4.xml" Id="R2762bf95dd9542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8024a914d43be" /><Relationship Type="http://schemas.openxmlformats.org/officeDocument/2006/relationships/notesSlide" Target="/ppt/notesSlides/notesSlide5.xml" Id="R15b1d226d1bc46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ab18694ed4286" /><Relationship Type="http://schemas.openxmlformats.org/officeDocument/2006/relationships/notesSlide" Target="/ppt/notesSlides/notesSlide6.xml" Id="R2abaff8143284e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f7ebf1c974d3a" /><Relationship Type="http://schemas.openxmlformats.org/officeDocument/2006/relationships/notesSlide" Target="/ppt/notesSlides/notesSlide7.xml" Id="Rbd3e32bb24824ef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cbabe3434442a" /><Relationship Type="http://schemas.openxmlformats.org/officeDocument/2006/relationships/notesSlide" Target="/ppt/notesSlides/notesSlide8.xml" Id="R896bfa58073f4b3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d7a1412fa4b77" /><Relationship Type="http://schemas.openxmlformats.org/officeDocument/2006/relationships/notesSlide" Target="/ppt/notesSlides/notesSlide9.xml" Id="Rd4ec0ee276e1491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A141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e3dea7e69748bf"/>
          <a:srcRect xmlns:a="http://schemas.openxmlformats.org/drawingml/2006/main" l="20685" t="0" r="2068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048250" y="0"/>
            <a:ext cx="71437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E1D4881-4D11-4E09-BB1E-9EE4E1845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191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41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5C9397-E01E-4107-A620-67225BFB6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0"/>
            <a:ext cx="1524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EEC0D1-D2CA-437B-95ED-4483CA747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95450"/>
            <a:ext cx="5334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БИОЦЕНОЗЫ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4AC8A2-9F26-49B1-A1A0-10B446678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514600"/>
            <a:ext cx="4762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DCBF4"/>
                </a:solidFill>
              </a:defRPr>
            </a:pPr>
            <a:r>
              <a:rPr sz="2025" b="0">
                <a:solidFill>
                  <a:srgbClr val="6DCBF4"/>
                </a:solidFill>
              </a:rPr>
              <a:t>Живая территориальная система России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AF9DA51-A8A5-4B53-BD17-65F3E921E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86150"/>
            <a:ext cx="4476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D9E5EA"/>
                </a:solidFill>
              </a:defRPr>
            </a:pPr>
            <a:r>
              <a:rPr sz="1425" b="0">
                <a:solidFill>
                  <a:srgbClr val="D9E5EA"/>
                </a:solidFill>
              </a:rPr>
              <a:t>Природа · человек · производство · энергия · данные</a:t>
            </a:r>
          </a:p>
        </p:txBody>
      </p:sp>
      <p:cxnSp>
        <p:nvCxnSpPr>
          <p:cNvPr id="16" name=""/>
          <p:cNvCxnSpPr/>
          <p:nvPr/>
        </p:nvCxnSpPr>
        <p:spPr>
          <a:xfrm xmlns:a="http://schemas.openxmlformats.org/drawingml/2006/main">
            <a:off x="552450" y="4476750"/>
            <a:ext cx="1524000" cy="0"/>
          </a:xfrm>
          <a:prstGeom xmlns:a="http://schemas.openxmlformats.org/drawingml/2006/main" prst="straightConnector1">
            <a:avLst/>
          </a:prstGeom>
          <a:ln xmlns:a="http://schemas.openxmlformats.org/drawingml/2006/main" w="47625">
            <a:solidFill>
              <a:srgbClr val="6DCBF4"/>
            </a:solidFill>
            <a:prstDash val="solid"/>
          </a:ln>
        </p:spPr>
      </p:cxn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B1BFD38-363F-4D4F-A2E4-D6688986E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05350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FD4DD"/>
                </a:solidFill>
              </a:defRPr>
            </a:pPr>
            <a:r>
              <a:rPr sz="1050" b="1">
                <a:solidFill>
                  <a:srgbClr val="BFD4DD"/>
                </a:solidFill>
              </a:rPr>
              <a:t>СПЕЦЗАЩИТА · ECO‑PPA · ЭКВИЛИБРИУМ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44047E8-5EF3-4B42-BA31-C24A8572E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2935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7BAC3"/>
                </a:solidFill>
              </a:defRPr>
            </a:pPr>
            <a:r>
              <a:rPr sz="975" b="0">
                <a:solidFill>
                  <a:srgbClr val="A7BAC3"/>
                </a:solidFill>
              </a:rPr>
              <a:t>Стратегическая презентация · 2026</a:t>
            </a:r>
          </a:p>
        </p:txBody>
      </p:sp>
    </p:spTree>
    <p:extLst>
      <p:ext uri="{BB962C8B-B14F-4D97-AF65-F5344CB8AC3E}">
        <p14:creationId xmlns:p14="http://schemas.microsoft.com/office/powerpoint/2010/main" val="167227507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153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F184009-2E9B-4A06-ABBC-15ED7082F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24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CBF4"/>
                </a:solidFill>
              </a:defRPr>
            </a:pPr>
            <a:r>
              <a:rPr sz="1050" b="1">
                <a:solidFill>
                  <a:srgbClr val="6DCBF4"/>
                </a:solidFill>
              </a:rPr>
              <a:t>РЕШЕНИЕ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52D1FF1-AC59-47D0-9B15-F7267FF9C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143000"/>
            <a:ext cx="10382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FFFFFF"/>
                </a:solidFill>
              </a:defRPr>
            </a:pPr>
            <a:r>
              <a:rPr sz="3375" b="1">
                <a:solidFill>
                  <a:srgbClr val="FFFFFF"/>
                </a:solidFill>
              </a:rPr>
              <a:t>Запустить межрегиональную программу «Биоценозы России»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6918D91-AFAB-49D4-BDAD-F919EE2A0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762250"/>
            <a:ext cx="323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6DCBF4"/>
                </a:solidFill>
              </a:defRPr>
            </a:pPr>
            <a:r>
              <a:rPr sz="1725" b="1">
                <a:solidFill>
                  <a:srgbClr val="6DCBF4"/>
                </a:solidFill>
              </a:rPr>
              <a:t>Предлагаемый мандат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A384FEE-2030-46CB-8F26-E9CE1DA14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95650"/>
            <a:ext cx="209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D8DFF"/>
                </a:solidFill>
              </a:defRPr>
            </a:pPr>
            <a:r>
              <a:rPr sz="1800" b="1">
                <a:solidFill>
                  <a:srgbClr val="3D8DFF"/>
                </a:solidFill>
              </a:rPr>
              <a:t>•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4E11991-C718-4EC9-B35A-EF1051FC2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95650"/>
            <a:ext cx="638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Создать межкомиссионную рабочую группу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5B7AA66-7FB4-4FBE-935E-901710D94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867150"/>
            <a:ext cx="209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D8DFF"/>
                </a:solidFill>
              </a:defRPr>
            </a:pPr>
            <a:r>
              <a:rPr sz="1800" b="1">
                <a:solidFill>
                  <a:srgbClr val="3D8DFF"/>
                </a:solidFill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A7D451A-3769-448D-935F-64D31E3D0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867150"/>
            <a:ext cx="638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Отобрать 3–5 пилотных территорий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B94381-57C8-4CB2-9569-D384F2BAE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438650"/>
            <a:ext cx="209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D8DFF"/>
                </a:solidFill>
              </a:defRPr>
            </a:pPr>
            <a:r>
              <a:rPr sz="1800" b="1">
                <a:solidFill>
                  <a:srgbClr val="3D8DFF"/>
                </a:solidFill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E487E42-8248-42C0-B963-70A23D899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438650"/>
            <a:ext cx="638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Провести независимую экспертизу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3661860-ED70-450B-AC0D-6DF2B6D1A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010150"/>
            <a:ext cx="209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D8DFF"/>
                </a:solidFill>
              </a:defRPr>
            </a:pPr>
            <a:r>
              <a:rPr sz="1800" b="1">
                <a:solidFill>
                  <a:srgbClr val="3D8DFF"/>
                </a:solidFill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F9180C0-54D6-4214-BDAD-C597DCABA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10150"/>
            <a:ext cx="638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Утвердить единую методику показателей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D8D8157-5BBD-48E7-B9FD-4056C2B6A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781300"/>
            <a:ext cx="3048000" cy="2209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9EFBFB2-37B6-43DC-A4E9-B6CF5905C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105150"/>
            <a:ext cx="228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153A2D"/>
                </a:solidFill>
              </a:defRPr>
            </a:pPr>
            <a:r>
              <a:rPr sz="1950" b="1">
                <a:solidFill>
                  <a:srgbClr val="153A2D"/>
                </a:solidFill>
              </a:rPr>
              <a:t>ПИЛОТ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FF27C34-82A9-4324-8BE5-2EDD6CA3C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19500"/>
            <a:ext cx="228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3D8DFF"/>
                </a:solidFill>
              </a:defRPr>
            </a:pPr>
            <a:r>
              <a:rPr sz="2550" b="1">
                <a:solidFill>
                  <a:srgbClr val="3D8DFF"/>
                </a:solidFill>
              </a:rPr>
              <a:t>18 месяцев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CC78030-51D5-4540-9C0F-13198C1AC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248150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52616D"/>
                </a:solidFill>
              </a:defRPr>
            </a:pPr>
            <a:r>
              <a:rPr sz="1275" b="0">
                <a:solidFill>
                  <a:srgbClr val="52616D"/>
                </a:solidFill>
              </a:rPr>
              <a:t>от исходного паспорта</a:t>
            </a:r>
          </a:p>
          <a:p xmlns:a="http://schemas.openxmlformats.org/drawingml/2006/main">
            <a:pPr algn="ctr">
              <a:defRPr sz="1275" b="0">
                <a:solidFill>
                  <a:srgbClr val="52616D"/>
                </a:solidFill>
              </a:defRPr>
            </a:pPr>
            <a:r>
              <a:rPr sz="1275" b="0">
                <a:solidFill>
                  <a:srgbClr val="52616D"/>
                </a:solidFill>
              </a:rPr>
              <a:t>до подтверждённого результата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200F905-0623-4042-A547-1347E5B14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6745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FD4DD"/>
                </a:solidFill>
              </a:defRPr>
            </a:pPr>
            <a:r>
              <a:rPr sz="1050" b="1">
                <a:solidFill>
                  <a:srgbClr val="BFD4DD"/>
                </a:solidFill>
              </a:rPr>
              <a:t>СПЕЦЗАЩИТА · ECO‑PPA · ЭКВИЛИБРИУМ · СФЕРА</a:t>
            </a:r>
          </a:p>
        </p:txBody>
      </p:sp>
    </p:spTree>
    <p:extLst>
      <p:ext uri="{BB962C8B-B14F-4D97-AF65-F5344CB8AC3E}">
        <p14:creationId xmlns:p14="http://schemas.microsoft.com/office/powerpoint/2010/main" val="66180920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66B96FB-48FA-4EE9-8CAB-FC42972B6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2616D"/>
                </a:solidFill>
              </a:defRPr>
            </a:pPr>
            <a:r>
              <a:rPr sz="1050" b="1">
                <a:solidFill>
                  <a:srgbClr val="52616D"/>
                </a:solidFill>
              </a:rPr>
              <a:t>БИОЦЕНОЗЫ · ECO‑PPA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D6006FE-AF84-45BF-9690-A1ECD5CD5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"/>
            <a:ext cx="10763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141D"/>
                </a:solidFill>
              </a:defRPr>
            </a:pPr>
            <a:r>
              <a:rPr sz="2850" b="1">
                <a:solidFill>
                  <a:srgbClr val="0A141D"/>
                </a:solidFill>
              </a:rPr>
              <a:t>Биоценоз — не объект, а работающая система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1C0F34F-0679-435B-A550-FA72BC8BF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4198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D"/>
                </a:solidFill>
              </a:defRPr>
            </a:pPr>
            <a:r>
              <a:rPr sz="900" b="0">
                <a:solidFill>
                  <a:srgbClr val="52616D"/>
                </a:solidFill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76D66D6-F505-48D0-8BEE-E642901F7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50495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52616D"/>
                </a:solidFill>
              </a:defRPr>
            </a:pPr>
            <a:r>
              <a:rPr sz="1875" b="0">
                <a:solidFill>
                  <a:srgbClr val="52616D"/>
                </a:solidFill>
              </a:rPr>
              <a:t>Территория рассматривается как единый живой контур, где устойчивость возникает из связей между элементами.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99C68E-7AE4-4FC1-B0D6-9411A76B5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466850"/>
            <a:ext cx="33337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5F8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7DB526-69DE-412D-B2EB-A3C11C733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000250"/>
            <a:ext cx="2381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53A2D"/>
                </a:solidFill>
              </a:defRPr>
            </a:pPr>
            <a:r>
              <a:rPr sz="2100" b="1">
                <a:solidFill>
                  <a:srgbClr val="153A2D"/>
                </a:solidFill>
              </a:rPr>
              <a:t>БИОЦЕНОЗ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9763125" y="2667000"/>
            <a:ext cx="0" cy="171450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2E6A4F"/>
            </a:solidFill>
            <a:prstDash val="solid"/>
          </a:ln>
        </p:spPr>
      </p:cxnSp>
      <p:cxnSp>
        <p:nvCxnSpPr>
          <p:cNvPr id="32" name=""/>
          <p:cNvCxnSpPr/>
          <p:nvPr/>
        </p:nvCxnSpPr>
        <p:spPr>
          <a:xfrm xmlns:a="http://schemas.openxmlformats.org/drawingml/2006/main">
            <a:off x="8810625" y="3524250"/>
            <a:ext cx="19050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2E6A4F"/>
            </a:solidFill>
            <a:prstDash val="solid"/>
          </a:ln>
        </p:spPr>
      </p:cxn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B775D72-89CF-45BB-ADC7-E01158A86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819400"/>
            <a:ext cx="1285875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2E08701-7797-4DCD-A8D6-2BB51BDDB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895600"/>
            <a:ext cx="11715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A141D"/>
                </a:solidFill>
              </a:defRPr>
            </a:pPr>
            <a:r>
              <a:rPr sz="1125" b="1">
                <a:solidFill>
                  <a:srgbClr val="0A141D"/>
                </a:solidFill>
              </a:rPr>
              <a:t>ПРИРОДА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FAD646E-4DB8-457A-AD1E-04B1E369B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2819400"/>
            <a:ext cx="1285875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C9BB135-FE50-47DE-9852-7E2C00215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2895600"/>
            <a:ext cx="11715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A141D"/>
                </a:solidFill>
              </a:defRPr>
            </a:pPr>
            <a:r>
              <a:rPr sz="1125" b="1">
                <a:solidFill>
                  <a:srgbClr val="0A141D"/>
                </a:solidFill>
              </a:rPr>
              <a:t>ЧЕЛОВЕК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F1DF614-F280-4206-8A7F-048BEAAE6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171950"/>
            <a:ext cx="1285875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79711C1-3A46-4AC0-A0D8-4201CCE21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248150"/>
            <a:ext cx="11715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A141D"/>
                </a:solidFill>
              </a:defRPr>
            </a:pPr>
            <a:r>
              <a:rPr sz="1125" b="1">
                <a:solidFill>
                  <a:srgbClr val="0A141D"/>
                </a:solidFill>
              </a:rPr>
              <a:t>ИНФРАСТРУКТУРА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BD68955-4CA3-4926-A43B-7E20ECE1B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4171950"/>
            <a:ext cx="1285875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D56BC0C-506F-4944-9831-ADE00304C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4248150"/>
            <a:ext cx="11715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A141D"/>
                </a:solidFill>
              </a:defRPr>
            </a:pPr>
            <a:r>
              <a:rPr sz="1125" b="1">
                <a:solidFill>
                  <a:srgbClr val="0A141D"/>
                </a:solidFill>
              </a:rPr>
              <a:t>ЭКОНОМИКА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7EE35DF-0D13-46FE-A67A-8F0C204B7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86050"/>
            <a:ext cx="209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D8DFF"/>
                </a:solidFill>
              </a:defRPr>
            </a:pPr>
            <a:r>
              <a:rPr sz="1800" b="1">
                <a:solidFill>
                  <a:srgbClr val="3D8DFF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4473220-50A9-4815-A909-059333412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686050"/>
            <a:ext cx="590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A141D"/>
                </a:solidFill>
              </a:defRPr>
            </a:pPr>
            <a:r>
              <a:rPr sz="1425" b="0">
                <a:solidFill>
                  <a:srgbClr val="0A141D"/>
                </a:solidFill>
              </a:rPr>
              <a:t>Восстанавливает природный капитал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15E8F07-67D6-40F0-B40E-53988F39E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76600"/>
            <a:ext cx="209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D8DFF"/>
                </a:solidFill>
              </a:defRPr>
            </a:pPr>
            <a:r>
              <a:rPr sz="1800" b="1">
                <a:solidFill>
                  <a:srgbClr val="3D8DFF"/>
                </a:solidFill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92935E8-385F-48BD-A06E-F3C58DDF6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76600"/>
            <a:ext cx="590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A141D"/>
                </a:solidFill>
              </a:defRPr>
            </a:pPr>
            <a:r>
              <a:rPr sz="1425" b="0">
                <a:solidFill>
                  <a:srgbClr val="0A141D"/>
                </a:solidFill>
              </a:rPr>
              <a:t>Обеспечивает воду, энергию и продовольствие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48A84E7-62BB-4589-9215-CC282534D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867150"/>
            <a:ext cx="209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D8DFF"/>
                </a:solidFill>
              </a:defRPr>
            </a:pPr>
            <a:r>
              <a:rPr sz="1800" b="1">
                <a:solidFill>
                  <a:srgbClr val="3D8DFF"/>
                </a:solidFill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5C9A2D4-CE85-4E6E-B405-7CBC75A29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867150"/>
            <a:ext cx="590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A141D"/>
                </a:solidFill>
              </a:defRPr>
            </a:pPr>
            <a:r>
              <a:rPr sz="1425" b="0">
                <a:solidFill>
                  <a:srgbClr val="0A141D"/>
                </a:solidFill>
              </a:rPr>
              <a:t>Создаёт рабочие места и локальную кооперацию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02C59C2-851C-42AA-90AD-3AC0A8505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457700"/>
            <a:ext cx="209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D8DFF"/>
                </a:solidFill>
              </a:defRPr>
            </a:pPr>
            <a:r>
              <a:rPr sz="1800" b="1">
                <a:solidFill>
                  <a:srgbClr val="3D8DFF"/>
                </a:solidFill>
              </a:rPr>
              <a:t>•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6F2888E-E161-4B5B-99D0-880C80D09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457700"/>
            <a:ext cx="619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A141D"/>
                </a:solidFill>
              </a:defRPr>
            </a:pPr>
            <a:r>
              <a:rPr sz="1425" b="0">
                <a:solidFill>
                  <a:srgbClr val="0A141D"/>
                </a:solidFill>
              </a:rPr>
              <a:t>Измеряет состояние и результат в реальном времени</a:t>
            </a:r>
          </a:p>
        </p:txBody>
      </p:sp>
    </p:spTree>
    <p:extLst>
      <p:ext uri="{BB962C8B-B14F-4D97-AF65-F5344CB8AC3E}">
        <p14:creationId xmlns:p14="http://schemas.microsoft.com/office/powerpoint/2010/main" val="50855663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76F74F3-2DC6-4B85-B794-F7DD59B94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2616D"/>
                </a:solidFill>
              </a:defRPr>
            </a:pPr>
            <a:r>
              <a:rPr sz="1050" b="1">
                <a:solidFill>
                  <a:srgbClr val="52616D"/>
                </a:solidFill>
              </a:rPr>
              <a:t>БИОЦЕНОЗЫ · ECO‑PPA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850AE46-DC4E-4FF3-A9A7-90F964BAB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"/>
            <a:ext cx="10763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141D"/>
                </a:solidFill>
              </a:defRPr>
            </a:pPr>
            <a:r>
              <a:rPr sz="2850" b="1">
                <a:solidFill>
                  <a:srgbClr val="0A141D"/>
                </a:solidFill>
              </a:rPr>
              <a:t>Семь контуров образуют целостный биоценоз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3313210-1B61-4C6D-B97F-1FEAC7E32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4198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D"/>
                </a:solidFill>
              </a:defRPr>
            </a:pPr>
            <a:r>
              <a:rPr sz="900" b="0">
                <a:solidFill>
                  <a:srgbClr val="52616D"/>
                </a:solidFill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3AEBDD3-BCEA-4E84-8211-03B6F84AE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58115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</a:defRPr>
            </a:pPr>
            <a:r>
              <a:rPr sz="1350" b="1">
                <a:solidFill>
                  <a:srgbClr val="3D8DFF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E13E32-78B4-4CEE-949F-62B94AEDC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621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A141D"/>
                </a:solidFill>
              </a:defRPr>
            </a:pPr>
            <a:r>
              <a:rPr sz="1725" b="1">
                <a:solidFill>
                  <a:srgbClr val="0A141D"/>
                </a:solidFill>
              </a:rPr>
              <a:t>Природный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A967F95-A850-4198-A424-58D37E442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90500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2616D"/>
                </a:solidFill>
              </a:defRPr>
            </a:pPr>
            <a:r>
              <a:rPr sz="1275" b="0">
                <a:solidFill>
                  <a:srgbClr val="52616D"/>
                </a:solidFill>
              </a:rPr>
              <a:t>почва, вода, лес, биоразнообразие</a:t>
            </a:r>
          </a:p>
        </p:txBody>
      </p:sp>
      <p:cxnSp>
        <p:nvCxnSpPr>
          <p:cNvPr id="38" name=""/>
          <p:cNvCxnSpPr/>
          <p:nvPr/>
        </p:nvCxnSpPr>
        <p:spPr>
          <a:xfrm xmlns:a="http://schemas.openxmlformats.org/drawingml/2006/main">
            <a:off x="514350" y="2457450"/>
            <a:ext cx="49530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DEB9BE-027E-4D51-871A-3864B8B14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8605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</a:defRPr>
            </a:pPr>
            <a:r>
              <a:rPr sz="1350" b="1">
                <a:solidFill>
                  <a:srgbClr val="3D8DFF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5F678D7-CEAD-4FE6-9CC0-182CA310F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6670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A141D"/>
                </a:solidFill>
              </a:defRPr>
            </a:pPr>
            <a:r>
              <a:rPr sz="1725" b="1">
                <a:solidFill>
                  <a:srgbClr val="0A141D"/>
                </a:solidFill>
              </a:rPr>
              <a:t>Энергетический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98704A3-B192-4471-B9C4-9C2506DB7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00990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2616D"/>
                </a:solidFill>
              </a:defRPr>
            </a:pPr>
            <a:r>
              <a:rPr sz="1275" b="0">
                <a:solidFill>
                  <a:srgbClr val="52616D"/>
                </a:solidFill>
              </a:rPr>
              <a:t>мини‑генерация и накопление</a:t>
            </a:r>
          </a:p>
        </p:txBody>
      </p:sp>
      <p:cxnSp>
        <p:nvCxnSpPr>
          <p:cNvPr id="42" name=""/>
          <p:cNvCxnSpPr/>
          <p:nvPr/>
        </p:nvCxnSpPr>
        <p:spPr>
          <a:xfrm xmlns:a="http://schemas.openxmlformats.org/drawingml/2006/main">
            <a:off x="514350" y="3562350"/>
            <a:ext cx="49530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D74D4B4-CE3E-45CE-BA34-4D9C0BBFB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79095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</a:defRPr>
            </a:pPr>
            <a:r>
              <a:rPr sz="1350" b="1">
                <a:solidFill>
                  <a:srgbClr val="3D8DFF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B859BB3-5114-4B1F-BD48-77DCAD7B5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7719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A141D"/>
                </a:solidFill>
              </a:defRPr>
            </a:pPr>
            <a:r>
              <a:rPr sz="1725" b="1">
                <a:solidFill>
                  <a:srgbClr val="0A141D"/>
                </a:solidFill>
              </a:rPr>
              <a:t>Водный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21EE9C0-1B95-4E8E-A18C-7D682A69B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11480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2616D"/>
                </a:solidFill>
              </a:defRPr>
            </a:pPr>
            <a:r>
              <a:rPr sz="1275" b="0">
                <a:solidFill>
                  <a:srgbClr val="52616D"/>
                </a:solidFill>
              </a:rPr>
              <a:t>очистка, оборот, восстановление</a:t>
            </a:r>
          </a:p>
        </p:txBody>
      </p:sp>
      <p:cxnSp>
        <p:nvCxnSpPr>
          <p:cNvPr id="46" name=""/>
          <p:cNvCxnSpPr/>
          <p:nvPr/>
        </p:nvCxnSpPr>
        <p:spPr>
          <a:xfrm xmlns:a="http://schemas.openxmlformats.org/drawingml/2006/main">
            <a:off x="514350" y="4667250"/>
            <a:ext cx="49530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D180CD4-2318-4148-B25F-DF898ED1C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89585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</a:defRPr>
            </a:pPr>
            <a:r>
              <a:rPr sz="1350" b="1">
                <a:solidFill>
                  <a:srgbClr val="3D8DFF"/>
                </a:solidFill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1AFCE87-5E03-4299-9B81-2D687B4FE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8768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A141D"/>
                </a:solidFill>
              </a:defRPr>
            </a:pPr>
            <a:r>
              <a:rPr sz="1725" b="1">
                <a:solidFill>
                  <a:srgbClr val="0A141D"/>
                </a:solidFill>
              </a:rPr>
              <a:t>Продовольственный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74F874C-AF0F-4F88-B701-E8677344B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21970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2616D"/>
                </a:solidFill>
              </a:defRPr>
            </a:pPr>
            <a:r>
              <a:rPr sz="1275" b="0">
                <a:solidFill>
                  <a:srgbClr val="52616D"/>
                </a:solidFill>
              </a:rPr>
              <a:t>агроэкология и локальные цепочки</a:t>
            </a:r>
          </a:p>
        </p:txBody>
      </p:sp>
      <p:cxnSp>
        <p:nvCxnSpPr>
          <p:cNvPr id="50" name=""/>
          <p:cNvCxnSpPr/>
          <p:nvPr/>
        </p:nvCxnSpPr>
        <p:spPr>
          <a:xfrm xmlns:a="http://schemas.openxmlformats.org/drawingml/2006/main">
            <a:off x="514350" y="5772150"/>
            <a:ext cx="49530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9566268-566E-4AA9-859F-1F00FB7EB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8115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</a:defRPr>
            </a:pPr>
            <a:r>
              <a:rPr sz="1350" b="1">
                <a:solidFill>
                  <a:srgbClr val="3D8DFF"/>
                </a:solidFill>
              </a:rPr>
              <a:t>05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C56AF2F-3F0D-44B8-96FE-A416D9B43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15621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A141D"/>
                </a:solidFill>
              </a:defRPr>
            </a:pPr>
            <a:r>
              <a:rPr sz="1725" b="1">
                <a:solidFill>
                  <a:srgbClr val="0A141D"/>
                </a:solidFill>
              </a:rPr>
              <a:t>Жилищный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4E1B516-1655-4D12-81CC-56E80F4C7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190500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2616D"/>
                </a:solidFill>
              </a:defRPr>
            </a:pPr>
            <a:r>
              <a:rPr sz="1275" b="0">
                <a:solidFill>
                  <a:srgbClr val="52616D"/>
                </a:solidFill>
              </a:rPr>
              <a:t>здоровая среда и инфраструктура</a:t>
            </a:r>
          </a:p>
        </p:txBody>
      </p:sp>
      <p:cxnSp>
        <p:nvCxnSpPr>
          <p:cNvPr id="54" name=""/>
          <p:cNvCxnSpPr/>
          <p:nvPr/>
        </p:nvCxnSpPr>
        <p:spPr>
          <a:xfrm xmlns:a="http://schemas.openxmlformats.org/drawingml/2006/main">
            <a:off x="6191250" y="2457450"/>
            <a:ext cx="49530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7123750-53F1-4B40-9A74-BA5248CF9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962275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</a:defRPr>
            </a:pPr>
            <a:r>
              <a:rPr sz="1350" b="1">
                <a:solidFill>
                  <a:srgbClr val="3D8DFF"/>
                </a:solidFill>
              </a:rPr>
              <a:t>06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7E67B3B-E1A0-416C-AA94-C0E838B12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943225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A141D"/>
                </a:solidFill>
              </a:defRPr>
            </a:pPr>
            <a:r>
              <a:rPr sz="1725" b="1">
                <a:solidFill>
                  <a:srgbClr val="0A141D"/>
                </a:solidFill>
              </a:rPr>
              <a:t>Производственный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6D9C1E3-29E5-4078-B822-2A9609348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286125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2616D"/>
                </a:solidFill>
              </a:defRPr>
            </a:pPr>
            <a:r>
              <a:rPr sz="1275" b="0">
                <a:solidFill>
                  <a:srgbClr val="52616D"/>
                </a:solidFill>
              </a:rPr>
              <a:t>безотходная кооперация</a:t>
            </a:r>
          </a:p>
        </p:txBody>
      </p:sp>
      <p:cxnSp>
        <p:nvCxnSpPr>
          <p:cNvPr id="58" name=""/>
          <p:cNvCxnSpPr/>
          <p:nvPr/>
        </p:nvCxnSpPr>
        <p:spPr>
          <a:xfrm xmlns:a="http://schemas.openxmlformats.org/drawingml/2006/main">
            <a:off x="6191250" y="3838575"/>
            <a:ext cx="49530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5041517-040B-4D1E-878F-FCFA18716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34340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</a:defRPr>
            </a:pPr>
            <a:r>
              <a:rPr sz="1350" b="1">
                <a:solidFill>
                  <a:srgbClr val="3D8DFF"/>
                </a:solidFill>
              </a:rPr>
              <a:t>07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E95B5F6-88FD-4BD7-9919-375A1089A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3243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A141D"/>
                </a:solidFill>
              </a:defRPr>
            </a:pPr>
            <a:r>
              <a:rPr sz="1725" b="1">
                <a:solidFill>
                  <a:srgbClr val="0A141D"/>
                </a:solidFill>
              </a:rPr>
              <a:t>Цифровой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85DB321-333B-41D6-B752-5D3086216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6672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2616D"/>
                </a:solidFill>
              </a:defRPr>
            </a:pPr>
            <a:r>
              <a:rPr sz="1275" b="0">
                <a:solidFill>
                  <a:srgbClr val="52616D"/>
                </a:solidFill>
              </a:rPr>
              <a:t>ЭКВИЛИБРИУМ и доказательность</a:t>
            </a:r>
          </a:p>
        </p:txBody>
      </p:sp>
      <p:cxnSp>
        <p:nvCxnSpPr>
          <p:cNvPr id="62" name=""/>
          <p:cNvCxnSpPr/>
          <p:nvPr/>
        </p:nvCxnSpPr>
        <p:spPr>
          <a:xfrm xmlns:a="http://schemas.openxmlformats.org/drawingml/2006/main">
            <a:off x="6191250" y="5219700"/>
            <a:ext cx="49530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</p:spTree>
    <p:extLst>
      <p:ext uri="{BB962C8B-B14F-4D97-AF65-F5344CB8AC3E}">
        <p14:creationId xmlns:p14="http://schemas.microsoft.com/office/powerpoint/2010/main" val="133671101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86DDD86-7C8D-40AE-82DF-CF8442C95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2616D"/>
                </a:solidFill>
              </a:defRPr>
            </a:pPr>
            <a:r>
              <a:rPr sz="1050" b="1">
                <a:solidFill>
                  <a:srgbClr val="52616D"/>
                </a:solidFill>
              </a:rPr>
              <a:t>БИОЦЕНОЗЫ · ECO‑PPA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8103F6-0D65-49A0-9403-03BAD0114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"/>
            <a:ext cx="10763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141D"/>
                </a:solidFill>
              </a:defRPr>
            </a:pPr>
            <a:r>
              <a:rPr sz="2850" b="1">
                <a:solidFill>
                  <a:srgbClr val="0A141D"/>
                </a:solidFill>
              </a:rPr>
              <a:t>Замкнутые циклы превращают расходы в ресурс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0C39996-C57A-4316-A8AE-8F5CA9F2A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4198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D"/>
                </a:solidFill>
              </a:defRPr>
            </a:pPr>
            <a:r>
              <a:rPr sz="900" b="0">
                <a:solidFill>
                  <a:srgbClr val="52616D"/>
                </a:solidFill>
              </a:rPr>
              <a:t>04</a:t>
            </a:r>
          </a:p>
        </p:txBody>
      </p:sp>
      <p:cxnSp>
        <p:nvCxnSpPr>
          <p:cNvPr id="34" name=""/>
          <p:cNvCxnSpPr/>
          <p:nvPr/>
        </p:nvCxnSpPr>
        <p:spPr>
          <a:xfrm xmlns:a="http://schemas.openxmlformats.org/drawingml/2006/main">
            <a:off x="2333625" y="2238375"/>
            <a:ext cx="2190750" cy="114300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6DCBF4"/>
            </a:solidFill>
            <a:prstDash val="solid"/>
          </a:ln>
        </p:spPr>
      </p:cxnSp>
      <p:cxnSp>
        <p:nvCxnSpPr>
          <p:cNvPr id="35" name=""/>
          <p:cNvCxnSpPr/>
          <p:nvPr/>
        </p:nvCxnSpPr>
        <p:spPr>
          <a:xfrm xmlns:a="http://schemas.openxmlformats.org/drawingml/2006/main">
            <a:off x="4524375" y="2238375"/>
            <a:ext cx="271462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6DCBF4"/>
            </a:solidFill>
            <a:prstDash val="solid"/>
          </a:ln>
        </p:spPr>
      </p:cxnSp>
      <p:cxnSp>
        <p:nvCxnSpPr>
          <p:cNvPr id="36" name=""/>
          <p:cNvCxnSpPr/>
          <p:nvPr/>
        </p:nvCxnSpPr>
        <p:spPr>
          <a:xfrm xmlns:a="http://schemas.openxmlformats.org/drawingml/2006/main">
            <a:off x="7239000" y="2238375"/>
            <a:ext cx="2190750" cy="114300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6DCBF4"/>
            </a:solidFill>
            <a:prstDash val="solid"/>
          </a:ln>
        </p:spPr>
      </p:cxnSp>
      <p:cxnSp>
        <p:nvCxnSpPr>
          <p:cNvPr id="37" name=""/>
          <p:cNvCxnSpPr/>
          <p:nvPr/>
        </p:nvCxnSpPr>
        <p:spPr>
          <a:xfrm xmlns:a="http://schemas.openxmlformats.org/drawingml/2006/main">
            <a:off x="7239000" y="3381375"/>
            <a:ext cx="2190750" cy="1476375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6DCBF4"/>
            </a:solidFill>
            <a:prstDash val="solid"/>
          </a:ln>
        </p:spPr>
      </p:cxnSp>
      <p:cxnSp>
        <p:nvCxnSpPr>
          <p:cNvPr id="38" name=""/>
          <p:cNvCxnSpPr/>
          <p:nvPr/>
        </p:nvCxnSpPr>
        <p:spPr>
          <a:xfrm xmlns:a="http://schemas.openxmlformats.org/drawingml/2006/main">
            <a:off x="4524375" y="4857750"/>
            <a:ext cx="271462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6DCBF4"/>
            </a:solidFill>
            <a:prstDash val="solid"/>
          </a:ln>
        </p:spPr>
      </p:cxnSp>
      <p:cxnSp>
        <p:nvCxnSpPr>
          <p:cNvPr id="39" name=""/>
          <p:cNvCxnSpPr/>
          <p:nvPr/>
        </p:nvCxnSpPr>
        <p:spPr>
          <a:xfrm xmlns:a="http://schemas.openxmlformats.org/drawingml/2006/main">
            <a:off x="2333625" y="3381375"/>
            <a:ext cx="2190750" cy="1476375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6DCBF4"/>
            </a:solidFill>
            <a:prstDash val="solid"/>
          </a:ln>
        </p:spPr>
      </p:cxn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34BAB2B-15AE-427D-A893-936A8C458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048000"/>
            <a:ext cx="16192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9498761-1DB8-4789-B51C-E7C5CB6F4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31242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53A2D"/>
                </a:solidFill>
              </a:defRPr>
            </a:pPr>
            <a:r>
              <a:rPr sz="1275" b="1">
                <a:solidFill>
                  <a:srgbClr val="153A2D"/>
                </a:solidFill>
              </a:rPr>
              <a:t>ВОДА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2F83EEC-7824-4EB5-A56B-BC5169AB3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33718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52616D"/>
                </a:solidFill>
              </a:defRPr>
            </a:pPr>
            <a:r>
              <a:rPr sz="975" b="0">
                <a:solidFill>
                  <a:srgbClr val="52616D"/>
                </a:solidFill>
              </a:rPr>
              <a:t>очистка и повторное использование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B52E491-F3FF-454E-9958-1141DD6AE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1905000"/>
            <a:ext cx="16192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EDF5F8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401AD1A-8AC5-49F5-836A-159634BD0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9812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53A2D"/>
                </a:solidFill>
              </a:defRPr>
            </a:pPr>
            <a:r>
              <a:rPr sz="1275" b="1">
                <a:solidFill>
                  <a:srgbClr val="153A2D"/>
                </a:solidFill>
              </a:rPr>
              <a:t>ЭНЕРГИЯ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944CCE7-98DA-482C-BC20-EC5CEB6C8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22288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52616D"/>
                </a:solidFill>
              </a:defRPr>
            </a:pPr>
            <a:r>
              <a:rPr sz="975" b="0">
                <a:solidFill>
                  <a:srgbClr val="52616D"/>
                </a:solidFill>
              </a:rPr>
              <a:t>локальная генерация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F3A3813-7D1D-4BF1-B3B0-6AB8C4227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905000"/>
            <a:ext cx="16192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5DAE6B1-E075-4906-BFAB-DBE8ADFD8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812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53A2D"/>
                </a:solidFill>
              </a:defRPr>
            </a:pPr>
            <a:r>
              <a:rPr sz="1275" b="1">
                <a:solidFill>
                  <a:srgbClr val="153A2D"/>
                </a:solidFill>
              </a:rPr>
              <a:t>МАТЕРИАЛЫ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70D0ED0-7395-4F11-84D7-C788E7AB9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2288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52616D"/>
                </a:solidFill>
              </a:defRPr>
            </a:pPr>
            <a:r>
              <a:rPr sz="975" b="0">
                <a:solidFill>
                  <a:srgbClr val="52616D"/>
                </a:solidFill>
              </a:rPr>
              <a:t>ремонт и возврат в цикл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C99EDE3-485E-4F0B-A05A-6D0C0E4FF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048000"/>
            <a:ext cx="16192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EDF5F8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4145AAE-76A4-4CE5-ABFB-66DF38E1C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1242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53A2D"/>
                </a:solidFill>
              </a:defRPr>
            </a:pPr>
            <a:r>
              <a:rPr sz="1275" b="1">
                <a:solidFill>
                  <a:srgbClr val="153A2D"/>
                </a:solidFill>
              </a:rPr>
              <a:t>ПРОДОВОЛЬСТВИЕ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6F120B7-98E5-498E-9C1D-E359FD19C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3718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52616D"/>
                </a:solidFill>
              </a:defRPr>
            </a:pPr>
            <a:r>
              <a:rPr sz="975" b="0">
                <a:solidFill>
                  <a:srgbClr val="52616D"/>
                </a:solidFill>
              </a:rPr>
              <a:t>короткие цепочки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CA528C7-68CD-424C-A3A1-390DCB75D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524375"/>
            <a:ext cx="16192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A4A33B9-2C43-48AE-B8C0-4CB57D155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600575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53A2D"/>
                </a:solidFill>
              </a:defRPr>
            </a:pPr>
            <a:r>
              <a:rPr sz="1275" b="1">
                <a:solidFill>
                  <a:srgbClr val="153A2D"/>
                </a:solidFill>
              </a:rPr>
              <a:t>БИОМАССА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C511720-32BD-45DE-A919-37EC1A258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848225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52616D"/>
                </a:solidFill>
              </a:defRPr>
            </a:pPr>
            <a:r>
              <a:rPr sz="975" b="0">
                <a:solidFill>
                  <a:srgbClr val="52616D"/>
                </a:solidFill>
              </a:rPr>
              <a:t>почва и восстановление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56BD023-835E-4B74-8F2A-D3DAB31B6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4524375"/>
            <a:ext cx="16192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EDF5F8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269EB6A-D2CD-4F5E-A62A-AA92AEF2B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4600575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53A2D"/>
                </a:solidFill>
              </a:defRPr>
            </a:pPr>
            <a:r>
              <a:rPr sz="1275" b="1">
                <a:solidFill>
                  <a:srgbClr val="153A2D"/>
                </a:solidFill>
              </a:rPr>
              <a:t>ДАННЫЕ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5D7C0E5-2BDB-4C75-BB9C-AD4B69C6C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4848225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52616D"/>
                </a:solidFill>
              </a:defRPr>
            </a:pPr>
            <a:r>
              <a:rPr sz="975" b="0">
                <a:solidFill>
                  <a:srgbClr val="52616D"/>
                </a:solidFill>
              </a:rPr>
              <a:t>наблюдение и прогноз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3C7F78A-8DE6-49BD-9D93-536843D6D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71800"/>
            <a:ext cx="26670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153A2D"/>
          </a:solidFill>
          <a:ln xmlns:a="http://schemas.openxmlformats.org/drawingml/2006/main" w="9525">
            <a:solidFill>
              <a:srgbClr val="153A2D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E0FF804-676B-4CA8-B68A-70C8AE89C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31242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БИОЦЕНОЗ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247D60E-4927-41F3-A8E0-8F7C220B1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3476625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D7E7E0"/>
                </a:solidFill>
              </a:defRPr>
            </a:pPr>
            <a:r>
              <a:rPr sz="1125" b="0">
                <a:solidFill>
                  <a:srgbClr val="D7E7E0"/>
                </a:solidFill>
              </a:rPr>
              <a:t>баланс потоков и потребностей</a:t>
            </a:r>
          </a:p>
        </p:txBody>
      </p:sp>
    </p:spTree>
    <p:extLst>
      <p:ext uri="{BB962C8B-B14F-4D97-AF65-F5344CB8AC3E}">
        <p14:creationId xmlns:p14="http://schemas.microsoft.com/office/powerpoint/2010/main" val="136170240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76F3474-235E-4A9F-AC3D-924032419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2616D"/>
                </a:solidFill>
              </a:defRPr>
            </a:pPr>
            <a:r>
              <a:rPr sz="1050" b="1">
                <a:solidFill>
                  <a:srgbClr val="52616D"/>
                </a:solidFill>
              </a:rPr>
              <a:t>БИОЦЕНОЗЫ · ECO‑PPA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F6A431-8CD1-435D-A564-B73272097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"/>
            <a:ext cx="10763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141D"/>
                </a:solidFill>
              </a:defRPr>
            </a:pPr>
            <a:r>
              <a:rPr sz="2850" b="1">
                <a:solidFill>
                  <a:srgbClr val="0A141D"/>
                </a:solidFill>
              </a:rPr>
              <a:t>Экомодуль — практическое ядро биоценоза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EB8FAC-B89B-4EC6-97A7-7D32042D0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4198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D"/>
                </a:solidFill>
              </a:defRPr>
            </a:pPr>
            <a:r>
              <a:rPr sz="900" b="0">
                <a:solidFill>
                  <a:srgbClr val="52616D"/>
                </a:solidFill>
              </a:rPr>
              <a:t>05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DF4025-B284-464C-8237-A85736C5A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581150"/>
            <a:ext cx="4953000" cy="400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3A2D"/>
          </a:solidFill>
          <a:ln xmlns:a="http://schemas.openxmlformats.org/drawingml/2006/main" w="9525">
            <a:solidFill>
              <a:srgbClr val="153A2D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5AC9E1E-D858-4FDF-96C2-F531897DA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96215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ЭКОМОДУЛЬ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03D8E2A-F4E2-4FB7-9648-2096E8720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533650"/>
            <a:ext cx="40005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CEBE5"/>
                </a:solidFill>
              </a:defRPr>
            </a:pPr>
            <a:r>
              <a:rPr sz="1650" b="0">
                <a:solidFill>
                  <a:srgbClr val="DCEBE5"/>
                </a:solidFill>
              </a:rPr>
              <a:t>Модульная инфраструктура для быстрого запуска жизненно важных функций территории.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91B101D-757C-444C-ABE2-2C887FB4D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88620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6DCBF4"/>
                </a:solidFill>
              </a:defRPr>
            </a:pPr>
            <a:r>
              <a:rPr sz="1425" b="1">
                <a:solidFill>
                  <a:srgbClr val="6DCBF4"/>
                </a:solidFill>
              </a:rPr>
              <a:t>Вода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E0EF54A-1641-4EBC-BC34-37D5BC5C6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88620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6DCBF4"/>
                </a:solidFill>
              </a:defRPr>
            </a:pPr>
            <a:r>
              <a:rPr sz="1425" b="1">
                <a:solidFill>
                  <a:srgbClr val="6DCBF4"/>
                </a:solidFill>
              </a:rPr>
              <a:t>Энергия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8D484DB-57B4-44F8-AEA7-F2482841B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88620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6DCBF4"/>
                </a:solidFill>
              </a:defRPr>
            </a:pPr>
            <a:r>
              <a:rPr sz="1425" b="1">
                <a:solidFill>
                  <a:srgbClr val="6DCBF4"/>
                </a:solidFill>
              </a:rPr>
              <a:t>Пища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BA9FE02-30A2-42F7-9E8F-E77ECF028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4767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6DCBF4"/>
                </a:solidFill>
              </a:defRPr>
            </a:pPr>
            <a:r>
              <a:rPr sz="1425" b="1">
                <a:solidFill>
                  <a:srgbClr val="6DCBF4"/>
                </a:solidFill>
              </a:rPr>
              <a:t>Отходы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7B085B2-F68F-407B-8F65-4395D5A86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767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6DCBF4"/>
                </a:solidFill>
              </a:defRPr>
            </a:pPr>
            <a:r>
              <a:rPr sz="1425" b="1">
                <a:solidFill>
                  <a:srgbClr val="6DCBF4"/>
                </a:solidFill>
              </a:rPr>
              <a:t>Среда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0B619E3-9FEE-459F-8D0D-ED7FEE339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44767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6DCBF4"/>
                </a:solidFill>
              </a:defRPr>
            </a:pPr>
            <a:r>
              <a:rPr sz="1425" b="1">
                <a:solidFill>
                  <a:srgbClr val="6DCBF4"/>
                </a:solidFill>
              </a:rPr>
              <a:t>Данные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5CF6817-21CF-4FD7-A57D-E874F6C68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71650"/>
            <a:ext cx="4762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141D"/>
                </a:solidFill>
              </a:defRPr>
            </a:pPr>
            <a:r>
              <a:rPr sz="2250" b="1">
                <a:solidFill>
                  <a:srgbClr val="0A141D"/>
                </a:solidFill>
              </a:rPr>
              <a:t>Первый результат должен быть виден на территории, а не только в отчёте.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EFDE60A-48DE-4C9F-889B-8D35487FA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143250"/>
            <a:ext cx="209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D8DFF"/>
                </a:solidFill>
              </a:defRPr>
            </a:pPr>
            <a:r>
              <a:rPr sz="1800" b="1">
                <a:solidFill>
                  <a:srgbClr val="3D8DFF"/>
                </a:solidFill>
              </a:rPr>
              <a:t>•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1B51245-9CA2-4C38-9256-7DC040BCE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143250"/>
            <a:ext cx="4191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A141D"/>
                </a:solidFill>
              </a:defRPr>
            </a:pPr>
            <a:r>
              <a:rPr sz="1425" b="0">
                <a:solidFill>
                  <a:srgbClr val="0A141D"/>
                </a:solidFill>
              </a:rPr>
              <a:t>Быстрое пилотирование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C2613BE-C665-4392-BF31-94055B7A0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714750"/>
            <a:ext cx="209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D8DFF"/>
                </a:solidFill>
              </a:defRPr>
            </a:pPr>
            <a:r>
              <a:rPr sz="1800" b="1">
                <a:solidFill>
                  <a:srgbClr val="3D8DFF"/>
                </a:solidFill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10AEEE6-B4A3-4AB6-AD26-79606CC0A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476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A141D"/>
                </a:solidFill>
              </a:defRPr>
            </a:pPr>
            <a:r>
              <a:rPr sz="1425" b="0">
                <a:solidFill>
                  <a:srgbClr val="0A141D"/>
                </a:solidFill>
              </a:rPr>
              <a:t>Масштабирование по типовым решениям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04364D8-5C8E-4158-A690-2BB0099C6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286250"/>
            <a:ext cx="209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D8DFF"/>
                </a:solidFill>
              </a:defRPr>
            </a:pPr>
            <a:r>
              <a:rPr sz="1800" b="1">
                <a:solidFill>
                  <a:srgbClr val="3D8DFF"/>
                </a:solidFill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907085A-1FEF-4AB4-9F9B-9963274E0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286250"/>
            <a:ext cx="4476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A141D"/>
                </a:solidFill>
              </a:defRPr>
            </a:pPr>
            <a:r>
              <a:rPr sz="1425" b="0">
                <a:solidFill>
                  <a:srgbClr val="0A141D"/>
                </a:solidFill>
              </a:rPr>
              <a:t>Локальное производство и сервис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9076BE3-23FD-4951-85B4-994C76F77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857750"/>
            <a:ext cx="209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D8DFF"/>
                </a:solidFill>
              </a:defRPr>
            </a:pPr>
            <a:r>
              <a:rPr sz="1800" b="1">
                <a:solidFill>
                  <a:srgbClr val="3D8DFF"/>
                </a:solidFill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9BC6D37-251F-49A0-8B3B-B11B13F1C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857750"/>
            <a:ext cx="466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A141D"/>
                </a:solidFill>
              </a:defRPr>
            </a:pPr>
            <a:r>
              <a:rPr sz="1425" b="0">
                <a:solidFill>
                  <a:srgbClr val="0A141D"/>
                </a:solidFill>
              </a:rPr>
              <a:t>Измеримый эффект по единой методике</a:t>
            </a:r>
          </a:p>
        </p:txBody>
      </p:sp>
    </p:spTree>
    <p:extLst>
      <p:ext uri="{BB962C8B-B14F-4D97-AF65-F5344CB8AC3E}">
        <p14:creationId xmlns:p14="http://schemas.microsoft.com/office/powerpoint/2010/main" val="137450179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1814E7C-C059-43A0-9E41-F6CE409AC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2616D"/>
                </a:solidFill>
              </a:defRPr>
            </a:pPr>
            <a:r>
              <a:rPr sz="1050" b="1">
                <a:solidFill>
                  <a:srgbClr val="52616D"/>
                </a:solidFill>
              </a:rPr>
              <a:t>БИОЦЕНОЗЫ · ECO‑PPA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3D3D63E-2264-466B-BEA5-45A177823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"/>
            <a:ext cx="10763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141D"/>
                </a:solidFill>
              </a:defRPr>
            </a:pPr>
            <a:r>
              <a:rPr sz="2850" b="1">
                <a:solidFill>
                  <a:srgbClr val="0A141D"/>
                </a:solidFill>
              </a:rPr>
              <a:t>Четыре платформы удерживают единство программы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830078-B972-405C-BCA5-BA36D8CF5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4198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D"/>
                </a:solidFill>
              </a:defRPr>
            </a:pPr>
            <a:r>
              <a:rPr sz="900" b="0">
                <a:solidFill>
                  <a:srgbClr val="52616D"/>
                </a:solidFill>
              </a:rPr>
              <a:t>06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21A9AA3-35A6-4EED-B776-1C95C43ED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809750"/>
            <a:ext cx="238125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1D539F-D75F-4BE7-A71E-C33D9D73A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2038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0A141D"/>
                </a:solidFill>
              </a:defRPr>
            </a:pPr>
            <a:r>
              <a:rPr sz="1725" b="1">
                <a:solidFill>
                  <a:srgbClr val="0A141D"/>
                </a:solidFill>
              </a:rPr>
              <a:t>ECO‑PPA</a:t>
            </a:r>
          </a:p>
        </p:txBody>
      </p:sp>
      <p:cxnSp>
        <p:nvCxnSpPr>
          <p:cNvPr id="30" name=""/>
          <p:cNvCxnSpPr/>
          <p:nvPr/>
        </p:nvCxnSpPr>
        <p:spPr>
          <a:xfrm xmlns:a="http://schemas.openxmlformats.org/drawingml/2006/main">
            <a:off x="1200150" y="2705100"/>
            <a:ext cx="1000125" cy="0"/>
          </a:xfrm>
          <a:prstGeom xmlns:a="http://schemas.openxmlformats.org/drawingml/2006/main" prst="straightConnector1">
            <a:avLst/>
          </a:prstGeom>
          <a:ln xmlns:a="http://schemas.openxmlformats.org/drawingml/2006/main" w="47625">
            <a:solidFill>
              <a:srgbClr val="3D8DFF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B927212-EF02-4E29-A301-511DAE8D1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19621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52616D"/>
                </a:solidFill>
              </a:defRPr>
            </a:pPr>
            <a:r>
              <a:rPr sz="1425" b="0">
                <a:solidFill>
                  <a:srgbClr val="52616D"/>
                </a:solidFill>
              </a:rPr>
              <a:t>программа и ресурсы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92D1332-D6AA-4738-A4C0-AE281E6FF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" y="4191000"/>
            <a:ext cx="190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3D8DFF"/>
                </a:solidFill>
              </a:defRPr>
            </a:pPr>
            <a:r>
              <a:rPr sz="1200" b="1">
                <a:solidFill>
                  <a:srgbClr val="3D8DFF"/>
                </a:solidFill>
              </a:rPr>
              <a:t>Что делать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E710EC3-58F4-4B50-BE66-0CC0E595A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809750"/>
            <a:ext cx="238125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3A2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5296E85-8C0D-4261-ADF1-865901E73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114550"/>
            <a:ext cx="2038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СПЕЦЗАЩИТА</a:t>
            </a:r>
          </a:p>
        </p:txBody>
      </p:sp>
      <p:cxnSp>
        <p:nvCxnSpPr>
          <p:cNvPr id="35" name=""/>
          <p:cNvCxnSpPr/>
          <p:nvPr/>
        </p:nvCxnSpPr>
        <p:spPr>
          <a:xfrm xmlns:a="http://schemas.openxmlformats.org/drawingml/2006/main">
            <a:off x="4019550" y="2705100"/>
            <a:ext cx="1000125" cy="0"/>
          </a:xfrm>
          <a:prstGeom xmlns:a="http://schemas.openxmlformats.org/drawingml/2006/main" prst="straightConnector1">
            <a:avLst/>
          </a:prstGeom>
          <a:ln xmlns:a="http://schemas.openxmlformats.org/drawingml/2006/main" w="47625">
            <a:solidFill>
              <a:srgbClr val="153A2D"/>
            </a:solidFill>
            <a:prstDash val="solid"/>
          </a:ln>
        </p:spPr>
      </p:cxn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4AF74B2-FDAB-4388-ABB2-A9D2ACDF6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19621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DCEBE5"/>
                </a:solidFill>
              </a:defRPr>
            </a:pPr>
            <a:r>
              <a:rPr sz="1425" b="0">
                <a:solidFill>
                  <a:srgbClr val="DCEBE5"/>
                </a:solidFill>
              </a:rPr>
              <a:t>кооперация и исполнение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1D23607-6397-443B-883D-60A63C10F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4191000"/>
            <a:ext cx="190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6DCBF4"/>
                </a:solidFill>
              </a:defRPr>
            </a:pPr>
            <a:r>
              <a:rPr sz="1200" b="1">
                <a:solidFill>
                  <a:srgbClr val="6DCBF4"/>
                </a:solidFill>
              </a:rPr>
              <a:t>Кто делает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85BA38-4283-4A60-96C7-7178573AE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1809750"/>
            <a:ext cx="238125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FC15D35-7281-4F1E-9895-F10C7DB60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14550"/>
            <a:ext cx="2038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0A141D"/>
                </a:solidFill>
              </a:defRPr>
            </a:pPr>
            <a:r>
              <a:rPr sz="1725" b="1">
                <a:solidFill>
                  <a:srgbClr val="0A141D"/>
                </a:solidFill>
              </a:rPr>
              <a:t>ЭКВИЛИБРИУМ</a:t>
            </a:r>
          </a:p>
        </p:txBody>
      </p:sp>
      <p:cxnSp>
        <p:nvCxnSpPr>
          <p:cNvPr id="40" name=""/>
          <p:cNvCxnSpPr/>
          <p:nvPr/>
        </p:nvCxnSpPr>
        <p:spPr>
          <a:xfrm xmlns:a="http://schemas.openxmlformats.org/drawingml/2006/main">
            <a:off x="6838950" y="2705100"/>
            <a:ext cx="1000125" cy="0"/>
          </a:xfrm>
          <a:prstGeom xmlns:a="http://schemas.openxmlformats.org/drawingml/2006/main" prst="straightConnector1">
            <a:avLst/>
          </a:prstGeom>
          <a:ln xmlns:a="http://schemas.openxmlformats.org/drawingml/2006/main" w="47625">
            <a:solidFill>
              <a:srgbClr val="6DCBF4"/>
            </a:solidFill>
            <a:prstDash val="solid"/>
          </a:ln>
        </p:spPr>
      </p:cxn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96591B3-F51E-4C80-B7F9-93867A4BA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009900"/>
            <a:ext cx="19621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52616D"/>
                </a:solidFill>
              </a:defRPr>
            </a:pPr>
            <a:r>
              <a:rPr sz="1425" b="0">
                <a:solidFill>
                  <a:srgbClr val="52616D"/>
                </a:solidFill>
              </a:rPr>
              <a:t>данные и верификация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26D9812-0779-437C-B210-0F4440949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191000"/>
            <a:ext cx="190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3D8DFF"/>
                </a:solidFill>
              </a:defRPr>
            </a:pPr>
            <a:r>
              <a:rPr sz="1200" b="1">
                <a:solidFill>
                  <a:srgbClr val="3D8DFF"/>
                </a:solidFill>
              </a:rPr>
              <a:t>Что доказано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61EF821-571B-4F37-8849-2B2D8C685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1809750"/>
            <a:ext cx="238125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E801553-FF60-48F9-81FA-6E2ECD92B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114550"/>
            <a:ext cx="2038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0A141D"/>
                </a:solidFill>
              </a:defRPr>
            </a:pPr>
            <a:r>
              <a:rPr sz="1725" b="1">
                <a:solidFill>
                  <a:srgbClr val="0A141D"/>
                </a:solidFill>
              </a:rPr>
              <a:t>СФЕРА</a:t>
            </a:r>
          </a:p>
        </p:txBody>
      </p:sp>
      <p:cxnSp>
        <p:nvCxnSpPr>
          <p:cNvPr id="45" name=""/>
          <p:cNvCxnSpPr/>
          <p:nvPr/>
        </p:nvCxnSpPr>
        <p:spPr>
          <a:xfrm xmlns:a="http://schemas.openxmlformats.org/drawingml/2006/main">
            <a:off x="9658350" y="2705100"/>
            <a:ext cx="1000125" cy="0"/>
          </a:xfrm>
          <a:prstGeom xmlns:a="http://schemas.openxmlformats.org/drawingml/2006/main" prst="straightConnector1">
            <a:avLst/>
          </a:prstGeom>
          <a:ln xmlns:a="http://schemas.openxmlformats.org/drawingml/2006/main" w="47625">
            <a:solidFill>
              <a:srgbClr val="E9E2D2"/>
            </a:solidFill>
            <a:prstDash val="solid"/>
          </a:ln>
        </p:spPr>
      </p:cxn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3D703A4-18CF-46F8-865C-D1333EEF3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009900"/>
            <a:ext cx="19621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52616D"/>
                </a:solidFill>
              </a:defRPr>
            </a:pPr>
            <a:r>
              <a:rPr sz="1425" b="0">
                <a:solidFill>
                  <a:srgbClr val="52616D"/>
                </a:solidFill>
              </a:rPr>
              <a:t>инициативы и участие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A3635FA-E1F4-4BAE-AB02-2977CA58B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10675" y="4191000"/>
            <a:ext cx="190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3D8DFF"/>
                </a:solidFill>
              </a:defRPr>
            </a:pPr>
            <a:r>
              <a:rPr sz="1200" b="1">
                <a:solidFill>
                  <a:srgbClr val="3D8DFF"/>
                </a:solidFill>
              </a:rPr>
              <a:t>Для кого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EC26A04-BC1A-45CB-B12F-FBFE328F6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334000"/>
            <a:ext cx="1066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A141D"/>
                </a:solidFill>
              </a:defRPr>
            </a:pPr>
            <a:r>
              <a:rPr sz="1800" b="1">
                <a:solidFill>
                  <a:srgbClr val="0A141D"/>
                </a:solidFill>
              </a:rPr>
              <a:t>Единый паспорт территории связывает цели, исполнителей, ресурсы и показатели.</a:t>
            </a:r>
          </a:p>
        </p:txBody>
      </p:sp>
    </p:spTree>
    <p:extLst>
      <p:ext uri="{BB962C8B-B14F-4D97-AF65-F5344CB8AC3E}">
        <p14:creationId xmlns:p14="http://schemas.microsoft.com/office/powerpoint/2010/main" val="159408991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34D42F0-62DB-47EA-8DBA-41BB08525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2616D"/>
                </a:solidFill>
              </a:defRPr>
            </a:pPr>
            <a:r>
              <a:rPr sz="1050" b="1">
                <a:solidFill>
                  <a:srgbClr val="52616D"/>
                </a:solidFill>
              </a:rPr>
              <a:t>БИОЦЕНОЗЫ · ECO‑PPA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315616-3D31-4650-84B8-61C8423CD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"/>
            <a:ext cx="10763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141D"/>
                </a:solidFill>
              </a:defRPr>
            </a:pPr>
            <a:r>
              <a:rPr sz="2850" b="1">
                <a:solidFill>
                  <a:srgbClr val="0A141D"/>
                </a:solidFill>
              </a:rPr>
              <a:t>Госсовет собирает биоценоз как межкомиссионную программу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B540474-E10B-42D7-A33C-C631DC4ED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4198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D"/>
                </a:solidFill>
              </a:defRPr>
            </a:pPr>
            <a:r>
              <a:rPr sz="900" b="0">
                <a:solidFill>
                  <a:srgbClr val="52616D"/>
                </a:solidFill>
              </a:rPr>
              <a:t>07</a:t>
            </a:r>
          </a:p>
        </p:txBody>
      </p:sp>
      <p:graphicFrame>
        <p:nvGraphicFramePr>
          <p:cNvPr id="9" name=""/>
          <p:cNvGraphicFramePr/>
          <p:nvPr/>
        </p:nvGraphicFramePr>
        <p:xfrm>
          <a:off xmlns:a="http://schemas.openxmlformats.org/drawingml/2006/main" x="514350" y="1571625"/>
          <a:ext xmlns:a="http://schemas.openxmlformats.org/drawingml/2006/main" cx="11163300" cy="4095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952750"/>
                <a:gridCol w="4429125"/>
                <a:gridCol w="3781425"/>
              </a:tblGrid>
              <a:tr h="585107"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FFFFFF"/>
                          </a:solidFill>
                        </a:rPr>
                        <a:t>Комиссия</a:t>
                      </a:r>
                    </a:p>
                  </a:txBody>
                  <a:tcPr marL="91440" marR="91440" marT="45720" marB="45720">
                    <a:solidFill>
                      <a:srgbClr val="153A2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FFFFFF"/>
                          </a:solidFill>
                        </a:rPr>
                        <a:t>Предмет программы</a:t>
                      </a:r>
                    </a:p>
                  </a:txBody>
                  <a:tcPr marL="91440" marR="91440" marT="45720" marB="45720">
                    <a:solidFill>
                      <a:srgbClr val="153A2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FFFFFF"/>
                          </a:solidFill>
                        </a:rPr>
                        <a:t>Результат</a:t>
                      </a:r>
                    </a:p>
                  </a:txBody>
                  <a:tcPr marL="91440" marR="91440" marT="45720" marB="45720">
                    <a:solidFill>
                      <a:srgbClr val="153A2D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0A141D"/>
                          </a:solidFill>
                        </a:rPr>
                        <a:t>Экологическое благополучие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0A141D"/>
                          </a:solidFill>
                        </a:rPr>
                        <a:t>восстановление природных систем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0A141D"/>
                          </a:solidFill>
                        </a:rPr>
                        <a:t>ведущая комиссия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0A141D"/>
                          </a:solidFill>
                        </a:rPr>
                        <a:t>Энергетика</a:t>
                      </a:r>
                    </a:p>
                  </a:txBody>
                  <a:tcPr marL="91440" marR="91440" marT="45720" marB="45720">
                    <a:solidFill>
                      <a:srgbClr val="EDF5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0A141D"/>
                          </a:solidFill>
                        </a:rPr>
                        <a:t>мини‑генерация и устойчивость</a:t>
                      </a:r>
                    </a:p>
                  </a:txBody>
                  <a:tcPr marL="91440" marR="91440" marT="45720" marB="45720">
                    <a:solidFill>
                      <a:srgbClr val="EDF5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0A141D"/>
                          </a:solidFill>
                        </a:rPr>
                        <a:t>энергетический пилот</a:t>
                      </a:r>
                    </a:p>
                  </a:txBody>
                  <a:tcPr marL="91440" marR="91440" marT="45720" marB="45720">
                    <a:solidFill>
                      <a:srgbClr val="EDF5F8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0A141D"/>
                          </a:solidFill>
                        </a:rPr>
                        <a:t>Инфраструктура для жизни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0A141D"/>
                          </a:solidFill>
                        </a:rPr>
                        <a:t>комплексное развитие территории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0A141D"/>
                          </a:solidFill>
                        </a:rPr>
                        <a:t>включение в мастер‑планы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0A141D"/>
                          </a:solidFill>
                        </a:rPr>
                        <a:t>Промышленность</a:t>
                      </a:r>
                    </a:p>
                  </a:txBody>
                  <a:tcPr marL="91440" marR="91440" marT="45720" marB="45720">
                    <a:solidFill>
                      <a:srgbClr val="EDF5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0A141D"/>
                          </a:solidFill>
                        </a:rPr>
                        <a:t>оборудование и локализация</a:t>
                      </a:r>
                    </a:p>
                  </a:txBody>
                  <a:tcPr marL="91440" marR="91440" marT="45720" marB="45720">
                    <a:solidFill>
                      <a:srgbClr val="EDF5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0A141D"/>
                          </a:solidFill>
                        </a:rPr>
                        <a:t>кооперационный заказ</a:t>
                      </a:r>
                    </a:p>
                  </a:txBody>
                  <a:tcPr marL="91440" marR="91440" marT="45720" marB="45720">
                    <a:solidFill>
                      <a:srgbClr val="EDF5F8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0A141D"/>
                          </a:solidFill>
                        </a:rPr>
                        <a:t>Технологическое лидерство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0A141D"/>
                          </a:solidFill>
                        </a:rPr>
                        <a:t>ЭКВИЛИБРИУМ и НИОКР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0A141D"/>
                          </a:solidFill>
                        </a:rPr>
                        <a:t>экспертиза и испытания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0A141D"/>
                          </a:solidFill>
                        </a:rPr>
                        <a:t>Инвестиции</a:t>
                      </a:r>
                    </a:p>
                  </a:txBody>
                  <a:tcPr marL="91440" marR="91440" marT="45720" marB="45720">
                    <a:solidFill>
                      <a:srgbClr val="EDF5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0A141D"/>
                          </a:solidFill>
                        </a:rPr>
                        <a:t>ГЧП и проектное финансирование</a:t>
                      </a:r>
                    </a:p>
                  </a:txBody>
                  <a:tcPr marL="91440" marR="91440" marT="45720" marB="45720">
                    <a:solidFill>
                      <a:srgbClr val="EDF5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0A141D"/>
                          </a:solidFill>
                        </a:rPr>
                        <a:t>финансовая модель</a:t>
                      </a:r>
                    </a:p>
                  </a:txBody>
                  <a:tcPr marL="91440" marR="91440" marT="45720" marB="45720">
                    <a:solidFill>
                      <a:srgbClr val="EDF5F8"/>
                    </a:solidFill>
                  </a:tcPr>
                </a:tc>
              </a:tr>
            </a:tbl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753624-A89E-4A7F-8ACD-F4594F5D4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88645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3D8DFF"/>
                </a:solidFill>
              </a:defRPr>
            </a:pPr>
            <a:r>
              <a:rPr sz="1500" b="1">
                <a:solidFill>
                  <a:srgbClr val="3D8DFF"/>
                </a:solidFill>
              </a:rPr>
              <a:t>Формат входа: межкомиссионная рабочая группа → пилотные субъекты → подтверждённый результат.</a:t>
            </a:r>
          </a:p>
        </p:txBody>
      </p:sp>
    </p:spTree>
    <p:extLst>
      <p:ext uri="{BB962C8B-B14F-4D97-AF65-F5344CB8AC3E}">
        <p14:creationId xmlns:p14="http://schemas.microsoft.com/office/powerpoint/2010/main" val="197996772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E9B5D9E-38D3-47AA-B3D7-0EC86865D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2616D"/>
                </a:solidFill>
              </a:defRPr>
            </a:pPr>
            <a:r>
              <a:rPr sz="1050" b="1">
                <a:solidFill>
                  <a:srgbClr val="52616D"/>
                </a:solidFill>
              </a:rPr>
              <a:t>БИОЦЕНОЗЫ · ECO‑PPA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6770797-B369-4F17-9D3D-2D1639053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"/>
            <a:ext cx="10763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141D"/>
                </a:solidFill>
              </a:defRPr>
            </a:pPr>
            <a:r>
              <a:rPr sz="2850" b="1">
                <a:solidFill>
                  <a:srgbClr val="0A141D"/>
                </a:solidFill>
              </a:rPr>
              <a:t>Пилот проходит три ступени до федерального масштаба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CA7BB9A-2398-41B9-8BC3-C552C3698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4198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D"/>
                </a:solidFill>
              </a:defRPr>
            </a:pPr>
            <a:r>
              <a:rPr sz="900" b="0">
                <a:solidFill>
                  <a:srgbClr val="52616D"/>
                </a:solidFill>
              </a:rPr>
              <a:t>08</a:t>
            </a:r>
          </a:p>
        </p:txBody>
      </p:sp>
      <p:cxnSp>
        <p:nvCxnSpPr>
          <p:cNvPr id="23" name=""/>
          <p:cNvCxnSpPr/>
          <p:nvPr/>
        </p:nvCxnSpPr>
        <p:spPr>
          <a:xfrm xmlns:a="http://schemas.openxmlformats.org/drawingml/2006/main">
            <a:off x="1047750" y="3333750"/>
            <a:ext cx="981075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B8BCC4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B56959-E242-470B-A702-390099ACA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200400"/>
            <a:ext cx="2667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3D8DFF"/>
          </a:solidFill>
          <a:ln xmlns:a="http://schemas.openxmlformats.org/drawingml/2006/main" w="9525">
            <a:solidFill>
              <a:srgbClr val="3D8DF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4B90C27-833D-48E9-B3A8-5DE570C39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24050"/>
            <a:ext cx="95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3D8DFF"/>
                </a:solidFill>
              </a:defRPr>
            </a:pPr>
            <a:r>
              <a:rPr sz="1575" b="1">
                <a:solidFill>
                  <a:srgbClr val="3D8DFF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A822C3-DCFD-4888-B8C1-78BA6D689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238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A141D"/>
                </a:solidFill>
              </a:defRPr>
            </a:pPr>
            <a:r>
              <a:rPr sz="1950" b="1">
                <a:solidFill>
                  <a:srgbClr val="0A141D"/>
                </a:solidFill>
              </a:rPr>
              <a:t>ПОДГОТОВКА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BB061DB-7685-4CA9-8347-6F6CEE0EE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790950"/>
            <a:ext cx="2571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2616D"/>
                </a:solidFill>
              </a:defRPr>
            </a:pPr>
            <a:r>
              <a:rPr sz="1425" b="0">
                <a:solidFill>
                  <a:srgbClr val="52616D"/>
                </a:solidFill>
              </a:rPr>
              <a:t>паспорт территории</a:t>
            </a:r>
          </a:p>
          <a:p xmlns:a="http://schemas.openxmlformats.org/drawingml/2006/main">
            <a:pPr algn="l">
              <a:defRPr sz="1425" b="0">
                <a:solidFill>
                  <a:srgbClr val="52616D"/>
                </a:solidFill>
              </a:defRPr>
            </a:pPr>
            <a:r>
              <a:rPr sz="1425" b="0">
                <a:solidFill>
                  <a:srgbClr val="52616D"/>
                </a:solidFill>
              </a:rPr>
              <a:t>экспертиза</a:t>
            </a:r>
          </a:p>
          <a:p xmlns:a="http://schemas.openxmlformats.org/drawingml/2006/main">
            <a:pPr algn="l">
              <a:defRPr sz="1425" b="0">
                <a:solidFill>
                  <a:srgbClr val="52616D"/>
                </a:solidFill>
              </a:defRPr>
            </a:pPr>
            <a:r>
              <a:rPr sz="1425" b="0">
                <a:solidFill>
                  <a:srgbClr val="52616D"/>
                </a:solidFill>
              </a:rPr>
              <a:t>базовые показатели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605E633-B8E2-4F06-BBDF-6E63E6C48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200400"/>
            <a:ext cx="2667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3D8DFF"/>
          </a:solidFill>
          <a:ln xmlns:a="http://schemas.openxmlformats.org/drawingml/2006/main" w="9525">
            <a:solidFill>
              <a:srgbClr val="3D8DF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1110882-CDDC-47CE-B109-89D46BB6A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1924050"/>
            <a:ext cx="95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3D8DFF"/>
                </a:solidFill>
              </a:defRPr>
            </a:pPr>
            <a:r>
              <a:rPr sz="1575" b="1">
                <a:solidFill>
                  <a:srgbClr val="3D8DFF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0259FFB-9EEB-4D76-877A-FB3581EDB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2381250"/>
            <a:ext cx="238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A141D"/>
                </a:solidFill>
              </a:defRPr>
            </a:pPr>
            <a:r>
              <a:rPr sz="1950" b="1">
                <a:solidFill>
                  <a:srgbClr val="0A141D"/>
                </a:solidFill>
              </a:rPr>
              <a:t>ПИЛОТ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2B9DF56-C779-440D-BB38-AA3D960DE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3790950"/>
            <a:ext cx="2571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2616D"/>
                </a:solidFill>
              </a:defRPr>
            </a:pPr>
            <a:r>
              <a:rPr sz="1425" b="0">
                <a:solidFill>
                  <a:srgbClr val="52616D"/>
                </a:solidFill>
              </a:rPr>
              <a:t>экомодули</a:t>
            </a:r>
          </a:p>
          <a:p xmlns:a="http://schemas.openxmlformats.org/drawingml/2006/main">
            <a:pPr algn="l">
              <a:defRPr sz="1425" b="0">
                <a:solidFill>
                  <a:srgbClr val="52616D"/>
                </a:solidFill>
              </a:defRPr>
            </a:pPr>
            <a:r>
              <a:rPr sz="1425" b="0">
                <a:solidFill>
                  <a:srgbClr val="52616D"/>
                </a:solidFill>
              </a:rPr>
              <a:t>мини‑генерация</a:t>
            </a:r>
          </a:p>
          <a:p xmlns:a="http://schemas.openxmlformats.org/drawingml/2006/main">
            <a:pPr algn="l">
              <a:defRPr sz="1425" b="0">
                <a:solidFill>
                  <a:srgbClr val="52616D"/>
                </a:solidFill>
              </a:defRPr>
            </a:pPr>
            <a:r>
              <a:rPr sz="1425" b="0">
                <a:solidFill>
                  <a:srgbClr val="52616D"/>
                </a:solidFill>
              </a:rPr>
              <a:t>региональный штаб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51F74B2-6689-4B09-A0F0-29D33DB17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200400"/>
            <a:ext cx="2667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3D8DFF"/>
          </a:solidFill>
          <a:ln xmlns:a="http://schemas.openxmlformats.org/drawingml/2006/main" w="9525">
            <a:solidFill>
              <a:srgbClr val="3D8D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B619B57-6C9C-4900-B707-78ED70C8A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1924050"/>
            <a:ext cx="95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3D8DFF"/>
                </a:solidFill>
              </a:defRPr>
            </a:pPr>
            <a:r>
              <a:rPr sz="1575" b="1">
                <a:solidFill>
                  <a:srgbClr val="3D8DFF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1438749-DCA3-44B1-9A9E-1FE56BFF2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381250"/>
            <a:ext cx="238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A141D"/>
                </a:solidFill>
              </a:defRPr>
            </a:pPr>
            <a:r>
              <a:rPr sz="1950" b="1">
                <a:solidFill>
                  <a:srgbClr val="0A141D"/>
                </a:solidFill>
              </a:rPr>
              <a:t>МАСШТАБ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628D473-D8FF-4CBF-8A12-06A338B1E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790950"/>
            <a:ext cx="2571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2616D"/>
                </a:solidFill>
              </a:defRPr>
            </a:pPr>
            <a:r>
              <a:rPr sz="1425" b="0">
                <a:solidFill>
                  <a:srgbClr val="52616D"/>
                </a:solidFill>
              </a:rPr>
              <a:t>верификация</a:t>
            </a:r>
          </a:p>
          <a:p xmlns:a="http://schemas.openxmlformats.org/drawingml/2006/main">
            <a:pPr algn="l">
              <a:defRPr sz="1425" b="0">
                <a:solidFill>
                  <a:srgbClr val="52616D"/>
                </a:solidFill>
              </a:defRPr>
            </a:pPr>
            <a:r>
              <a:rPr sz="1425" b="0">
                <a:solidFill>
                  <a:srgbClr val="52616D"/>
                </a:solidFill>
              </a:rPr>
              <a:t>решение Госсовета</a:t>
            </a:r>
          </a:p>
          <a:p xmlns:a="http://schemas.openxmlformats.org/drawingml/2006/main">
            <a:pPr algn="l">
              <a:defRPr sz="1425" b="0">
                <a:solidFill>
                  <a:srgbClr val="52616D"/>
                </a:solidFill>
              </a:defRPr>
            </a:pPr>
            <a:r>
              <a:rPr sz="1425" b="0">
                <a:solidFill>
                  <a:srgbClr val="52616D"/>
                </a:solidFill>
              </a:rPr>
              <a:t>тиражирование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0C399FE-F87C-459B-953D-17A2E27A5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467350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53A2D"/>
                </a:solidFill>
              </a:defRPr>
            </a:pPr>
            <a:r>
              <a:rPr sz="1800" b="1">
                <a:solidFill>
                  <a:srgbClr val="153A2D"/>
                </a:solidFill>
              </a:rPr>
              <a:t>3–5 пилотных субъектов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9369FD6-53E0-46F0-BD6B-BEFBCC886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5467350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53A2D"/>
                </a:solidFill>
              </a:defRPr>
            </a:pPr>
            <a:r>
              <a:rPr sz="1800" b="1">
                <a:solidFill>
                  <a:srgbClr val="153A2D"/>
                </a:solidFill>
              </a:rPr>
              <a:t>единая методика оценки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03BEA35-E192-4FF5-B5BC-83658878C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467350"/>
            <a:ext cx="285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53A2D"/>
                </a:solidFill>
              </a:defRPr>
            </a:pPr>
            <a:r>
              <a:rPr sz="1800" b="1">
                <a:solidFill>
                  <a:srgbClr val="153A2D"/>
                </a:solidFill>
              </a:rPr>
              <a:t>федеральная модель</a:t>
            </a:r>
          </a:p>
        </p:txBody>
      </p:sp>
    </p:spTree>
    <p:extLst>
      <p:ext uri="{BB962C8B-B14F-4D97-AF65-F5344CB8AC3E}">
        <p14:creationId xmlns:p14="http://schemas.microsoft.com/office/powerpoint/2010/main" val="120447535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09B4FDA-B826-4EC9-8237-8029AB886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2616D"/>
                </a:solidFill>
              </a:defRPr>
            </a:pPr>
            <a:r>
              <a:rPr sz="1050" b="1">
                <a:solidFill>
                  <a:srgbClr val="52616D"/>
                </a:solidFill>
              </a:rPr>
              <a:t>БИОЦЕНОЗЫ · ECO‑PPA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44C3D2C-8A5E-4065-B452-5FD037636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"/>
            <a:ext cx="10763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141D"/>
                </a:solidFill>
              </a:defRPr>
            </a:pPr>
            <a:r>
              <a:rPr sz="2850" b="1">
                <a:solidFill>
                  <a:srgbClr val="0A141D"/>
                </a:solidFill>
              </a:rPr>
              <a:t>Результат измеряется по пяти группам показателей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4D4D91B-4EE1-4AC4-BD5D-3484F6923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4198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D"/>
                </a:solidFill>
              </a:defRPr>
            </a:pPr>
            <a:r>
              <a:rPr sz="900" b="0">
                <a:solidFill>
                  <a:srgbClr val="52616D"/>
                </a:solidFill>
              </a:rPr>
              <a:t>09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B8A9196-9751-47DF-865C-9F5B1AF06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573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</a:defRPr>
            </a:pPr>
            <a:r>
              <a:rPr sz="1350" b="1">
                <a:solidFill>
                  <a:srgbClr val="3D8DFF"/>
                </a:solidFill>
              </a:rPr>
              <a:t>01</a:t>
            </a:r>
          </a:p>
        </p:txBody>
      </p:sp>
      <p:cxnSp>
        <p:nvCxnSpPr>
          <p:cNvPr id="30" name=""/>
          <p:cNvCxnSpPr/>
          <p:nvPr/>
        </p:nvCxnSpPr>
        <p:spPr>
          <a:xfrm xmlns:a="http://schemas.openxmlformats.org/drawingml/2006/main">
            <a:off x="514350" y="2057400"/>
            <a:ext cx="171450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6A4F"/>
            </a:solidFill>
            <a:prstDash val="solid"/>
          </a:ln>
        </p:spPr>
      </p:cxn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DF9E151-B9C1-448B-9C58-79157EEC0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305050"/>
            <a:ext cx="1809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A141D"/>
                </a:solidFill>
              </a:defRPr>
            </a:pPr>
            <a:r>
              <a:rPr sz="1350" b="1">
                <a:solidFill>
                  <a:srgbClr val="0A141D"/>
                </a:solidFill>
              </a:rPr>
              <a:t>ПРИРОДА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939B46D-5CA8-4850-9FAB-953367F5B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876550"/>
            <a:ext cx="1809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2616D"/>
                </a:solidFill>
              </a:defRPr>
            </a:pPr>
            <a:r>
              <a:rPr sz="1275" b="0">
                <a:solidFill>
                  <a:srgbClr val="52616D"/>
                </a:solidFill>
              </a:rPr>
              <a:t>качество воды и почвы</a:t>
            </a:r>
          </a:p>
          <a:p xmlns:a="http://schemas.openxmlformats.org/drawingml/2006/main">
            <a:pPr algn="l">
              <a:defRPr sz="1275" b="0">
                <a:solidFill>
                  <a:srgbClr val="52616D"/>
                </a:solidFill>
              </a:defRPr>
            </a:pPr>
            <a:r>
              <a:rPr sz="1275" b="0">
                <a:solidFill>
                  <a:srgbClr val="52616D"/>
                </a:solidFill>
              </a:rPr>
              <a:t>биоразнообразие</a:t>
            </a:r>
          </a:p>
          <a:p xmlns:a="http://schemas.openxmlformats.org/drawingml/2006/main">
            <a:pPr algn="l">
              <a:defRPr sz="1275" b="0">
                <a:solidFill>
                  <a:srgbClr val="52616D"/>
                </a:solidFill>
              </a:defRPr>
            </a:pPr>
            <a:r>
              <a:rPr sz="1275" b="0">
                <a:solidFill>
                  <a:srgbClr val="52616D"/>
                </a:solidFill>
              </a:rPr>
              <a:t>восстановленная площадь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CBFDD10-42B2-4497-98C0-FDC14977F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6573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</a:defRPr>
            </a:pPr>
            <a:r>
              <a:rPr sz="1350" b="1">
                <a:solidFill>
                  <a:srgbClr val="3D8DFF"/>
                </a:solidFill>
              </a:rPr>
              <a:t>02</a:t>
            </a:r>
          </a:p>
        </p:txBody>
      </p:sp>
      <p:cxnSp>
        <p:nvCxnSpPr>
          <p:cNvPr id="34" name=""/>
          <p:cNvCxnSpPr/>
          <p:nvPr/>
        </p:nvCxnSpPr>
        <p:spPr>
          <a:xfrm xmlns:a="http://schemas.openxmlformats.org/drawingml/2006/main">
            <a:off x="2724150" y="2057400"/>
            <a:ext cx="171450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B8BCC4"/>
            </a:solidFill>
            <a:prstDash val="solid"/>
          </a:ln>
        </p:spPr>
      </p:cxn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5279C68-D11C-4FB9-BFF0-D6D665E13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305050"/>
            <a:ext cx="1809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A141D"/>
                </a:solidFill>
              </a:defRPr>
            </a:pPr>
            <a:r>
              <a:rPr sz="1350" b="1">
                <a:solidFill>
                  <a:srgbClr val="0A141D"/>
                </a:solidFill>
              </a:rPr>
              <a:t>РЕСУРСЫ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479676D-718E-46B5-AF62-4A243D852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876550"/>
            <a:ext cx="1809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2616D"/>
                </a:solidFill>
              </a:defRPr>
            </a:pPr>
            <a:r>
              <a:rPr sz="1275" b="0">
                <a:solidFill>
                  <a:srgbClr val="52616D"/>
                </a:solidFill>
              </a:rPr>
              <a:t>локальная энергия</a:t>
            </a:r>
          </a:p>
          <a:p xmlns:a="http://schemas.openxmlformats.org/drawingml/2006/main">
            <a:pPr algn="l">
              <a:defRPr sz="1275" b="0">
                <a:solidFill>
                  <a:srgbClr val="52616D"/>
                </a:solidFill>
              </a:defRPr>
            </a:pPr>
            <a:r>
              <a:rPr sz="1275" b="0">
                <a:solidFill>
                  <a:srgbClr val="52616D"/>
                </a:solidFill>
              </a:rPr>
              <a:t>повторное использование воды</a:t>
            </a:r>
          </a:p>
          <a:p xmlns:a="http://schemas.openxmlformats.org/drawingml/2006/main">
            <a:pPr algn="l">
              <a:defRPr sz="1275" b="0">
                <a:solidFill>
                  <a:srgbClr val="52616D"/>
                </a:solidFill>
              </a:defRPr>
            </a:pPr>
            <a:r>
              <a:rPr sz="1275" b="0">
                <a:solidFill>
                  <a:srgbClr val="52616D"/>
                </a:solidFill>
              </a:rPr>
              <a:t>возврат материалов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418F933-BD63-4B36-BFEB-B29344802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16573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</a:defRPr>
            </a:pPr>
            <a:r>
              <a:rPr sz="1350" b="1">
                <a:solidFill>
                  <a:srgbClr val="3D8DFF"/>
                </a:solidFill>
              </a:rPr>
              <a:t>03</a:t>
            </a:r>
          </a:p>
        </p:txBody>
      </p:sp>
      <p:cxnSp>
        <p:nvCxnSpPr>
          <p:cNvPr id="38" name=""/>
          <p:cNvCxnSpPr/>
          <p:nvPr/>
        </p:nvCxnSpPr>
        <p:spPr>
          <a:xfrm xmlns:a="http://schemas.openxmlformats.org/drawingml/2006/main">
            <a:off x="4933950" y="2057400"/>
            <a:ext cx="171450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B8BCC4"/>
            </a:solidFill>
            <a:prstDash val="solid"/>
          </a:ln>
        </p:spPr>
      </p:cxn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A1EE78C-32DA-4E7B-833E-D7B773BAB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2305050"/>
            <a:ext cx="1809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A141D"/>
                </a:solidFill>
              </a:defRPr>
            </a:pPr>
            <a:r>
              <a:rPr sz="1350" b="1">
                <a:solidFill>
                  <a:srgbClr val="0A141D"/>
                </a:solidFill>
              </a:rPr>
              <a:t>ЭКОНОМИКА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F4A3DAB-0468-4818-A3C3-E593DC605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2876550"/>
            <a:ext cx="1809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2616D"/>
                </a:solidFill>
              </a:defRPr>
            </a:pPr>
            <a:r>
              <a:rPr sz="1275" b="0">
                <a:solidFill>
                  <a:srgbClr val="52616D"/>
                </a:solidFill>
              </a:rPr>
              <a:t>рабочие места</a:t>
            </a:r>
          </a:p>
          <a:p xmlns:a="http://schemas.openxmlformats.org/drawingml/2006/main">
            <a:pPr algn="l">
              <a:defRPr sz="1275" b="0">
                <a:solidFill>
                  <a:srgbClr val="52616D"/>
                </a:solidFill>
              </a:defRPr>
            </a:pPr>
            <a:r>
              <a:rPr sz="1275" b="0">
                <a:solidFill>
                  <a:srgbClr val="52616D"/>
                </a:solidFill>
              </a:rPr>
              <a:t>локализация</a:t>
            </a:r>
          </a:p>
          <a:p xmlns:a="http://schemas.openxmlformats.org/drawingml/2006/main">
            <a:pPr algn="l">
              <a:defRPr sz="1275" b="0">
                <a:solidFill>
                  <a:srgbClr val="52616D"/>
                </a:solidFill>
              </a:defRPr>
            </a:pPr>
            <a:r>
              <a:rPr sz="1275" b="0">
                <a:solidFill>
                  <a:srgbClr val="52616D"/>
                </a:solidFill>
              </a:rPr>
              <a:t>стоимость жизненного цикла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5A69A2E-895E-4301-9012-4A46C5FB0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16573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</a:defRPr>
            </a:pPr>
            <a:r>
              <a:rPr sz="1350" b="1">
                <a:solidFill>
                  <a:srgbClr val="3D8DFF"/>
                </a:solidFill>
              </a:rPr>
              <a:t>04</a:t>
            </a:r>
          </a:p>
        </p:txBody>
      </p:sp>
      <p:cxnSp>
        <p:nvCxnSpPr>
          <p:cNvPr id="42" name=""/>
          <p:cNvCxnSpPr/>
          <p:nvPr/>
        </p:nvCxnSpPr>
        <p:spPr>
          <a:xfrm xmlns:a="http://schemas.openxmlformats.org/drawingml/2006/main">
            <a:off x="7143750" y="2057400"/>
            <a:ext cx="171450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B8BCC4"/>
            </a:solidFill>
            <a:prstDash val="solid"/>
          </a:ln>
        </p:spPr>
      </p:cxn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EFA551C-3C3A-45F0-B632-8F58AAA46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305050"/>
            <a:ext cx="1809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A141D"/>
                </a:solidFill>
              </a:defRPr>
            </a:pPr>
            <a:r>
              <a:rPr sz="1350" b="1">
                <a:solidFill>
                  <a:srgbClr val="0A141D"/>
                </a:solidFill>
              </a:rPr>
              <a:t>ЧЕЛОВЕК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C9654F1-825B-4385-A7CE-C26DA834A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876550"/>
            <a:ext cx="1809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2616D"/>
                </a:solidFill>
              </a:defRPr>
            </a:pPr>
            <a:r>
              <a:rPr sz="1275" b="0">
                <a:solidFill>
                  <a:srgbClr val="52616D"/>
                </a:solidFill>
              </a:rPr>
              <a:t>здоровье среды</a:t>
            </a:r>
          </a:p>
          <a:p xmlns:a="http://schemas.openxmlformats.org/drawingml/2006/main">
            <a:pPr algn="l">
              <a:defRPr sz="1275" b="0">
                <a:solidFill>
                  <a:srgbClr val="52616D"/>
                </a:solidFill>
              </a:defRPr>
            </a:pPr>
            <a:r>
              <a:rPr sz="1275" b="0">
                <a:solidFill>
                  <a:srgbClr val="52616D"/>
                </a:solidFill>
              </a:rPr>
              <a:t>доступность услуг</a:t>
            </a:r>
          </a:p>
          <a:p xmlns:a="http://schemas.openxmlformats.org/drawingml/2006/main">
            <a:pPr algn="l">
              <a:defRPr sz="1275" b="0">
                <a:solidFill>
                  <a:srgbClr val="52616D"/>
                </a:solidFill>
              </a:defRPr>
            </a:pPr>
            <a:r>
              <a:rPr sz="1275" b="0">
                <a:solidFill>
                  <a:srgbClr val="52616D"/>
                </a:solidFill>
              </a:rPr>
              <a:t>участие жителей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E10F8F5-B7ED-4962-A440-A84ADBDA2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16573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</a:defRPr>
            </a:pPr>
            <a:r>
              <a:rPr sz="1350" b="1">
                <a:solidFill>
                  <a:srgbClr val="3D8DFF"/>
                </a:solidFill>
              </a:rPr>
              <a:t>05</a:t>
            </a:r>
          </a:p>
        </p:txBody>
      </p:sp>
      <p:cxnSp>
        <p:nvCxnSpPr>
          <p:cNvPr id="46" name=""/>
          <p:cNvCxnSpPr/>
          <p:nvPr/>
        </p:nvCxnSpPr>
        <p:spPr>
          <a:xfrm xmlns:a="http://schemas.openxmlformats.org/drawingml/2006/main">
            <a:off x="9353550" y="2057400"/>
            <a:ext cx="171450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B8BCC4"/>
            </a:solidFill>
            <a:prstDash val="solid"/>
          </a:ln>
        </p:spPr>
      </p:cxn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6F8D999-D713-4D37-9F68-79A0A6CBA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2305050"/>
            <a:ext cx="1809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A141D"/>
                </a:solidFill>
              </a:defRPr>
            </a:pPr>
            <a:r>
              <a:rPr sz="1350" b="1">
                <a:solidFill>
                  <a:srgbClr val="0A141D"/>
                </a:solidFill>
              </a:rPr>
              <a:t>УПРАВЛЕНИЕ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DC2160E-8165-42EF-8029-75C3C0487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2876550"/>
            <a:ext cx="1809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2616D"/>
                </a:solidFill>
              </a:defRPr>
            </a:pPr>
            <a:r>
              <a:rPr sz="1275" b="0">
                <a:solidFill>
                  <a:srgbClr val="52616D"/>
                </a:solidFill>
              </a:rPr>
              <a:t>сроки</a:t>
            </a:r>
          </a:p>
          <a:p xmlns:a="http://schemas.openxmlformats.org/drawingml/2006/main">
            <a:pPr algn="l">
              <a:defRPr sz="1275" b="0">
                <a:solidFill>
                  <a:srgbClr val="52616D"/>
                </a:solidFill>
              </a:defRPr>
            </a:pPr>
            <a:r>
              <a:rPr sz="1275" b="0">
                <a:solidFill>
                  <a:srgbClr val="52616D"/>
                </a:solidFill>
              </a:rPr>
              <a:t>прозрачность</a:t>
            </a:r>
          </a:p>
          <a:p xmlns:a="http://schemas.openxmlformats.org/drawingml/2006/main">
            <a:pPr algn="l">
              <a:defRPr sz="1275" b="0">
                <a:solidFill>
                  <a:srgbClr val="52616D"/>
                </a:solidFill>
              </a:defRPr>
            </a:pPr>
            <a:r>
              <a:rPr sz="1275" b="0">
                <a:solidFill>
                  <a:srgbClr val="52616D"/>
                </a:solidFill>
              </a:rPr>
              <a:t>подтверждение результата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86AC092-6F7C-4D97-AACC-62AE127EE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1066800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5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BABA0A2-9A2B-4ADD-940F-0728579A7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933950"/>
            <a:ext cx="1009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53A2D"/>
                </a:solidFill>
              </a:defRPr>
            </a:pPr>
            <a:r>
              <a:rPr sz="1800" b="1">
                <a:solidFill>
                  <a:srgbClr val="153A2D"/>
                </a:solidFill>
              </a:rPr>
              <a:t>ЭКВИЛИБРИУМ фиксирует исходное состояние, ход внедрения и подтверждённый эффект.</a:t>
            </a:r>
          </a:p>
        </p:txBody>
      </p:sp>
    </p:spTree>
    <p:extLst>
      <p:ext uri="{BB962C8B-B14F-4D97-AF65-F5344CB8AC3E}">
        <p14:creationId xmlns:p14="http://schemas.microsoft.com/office/powerpoint/2010/main" val="205110184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2026-08-18T07:20:59.9050000Z</dcterms:created>
  <dcterms:modified xsi:type="dcterms:W3CDTF">2026-08-18T07:20:59.9050000Z</dcterms:modified>
</coreProperties>
</file>