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b5cd71233ab44cc" /><Relationship Type="http://schemas.openxmlformats.org/officeDocument/2006/relationships/extended-properties" Target="/docProps/app.xml" Id="R7bca2934242c493d" /><Relationship Type="http://schemas.openxmlformats.org/officeDocument/2006/relationships/officeDocument" Target="/ppt/presentation.xml" Id="R637d4a9025a4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d1c4f2520400a"/>
  </p:sldMasterIdLst>
  <p:notesMasterIdLst>
    <p:notesMasterId xmlns:r="http://schemas.openxmlformats.org/officeDocument/2006/relationships" r:id="Re2457c3e56da408b"/>
  </p:notesMasterIdLst>
  <p:sldIdLst>
    <p:sldId xmlns:r="http://schemas.openxmlformats.org/officeDocument/2006/relationships" id="256" r:id="R366664bdceec4264"/>
    <p:sldId xmlns:r="http://schemas.openxmlformats.org/officeDocument/2006/relationships" id="257" r:id="Rc0ccde6b6a474060"/>
    <p:sldId xmlns:r="http://schemas.openxmlformats.org/officeDocument/2006/relationships" id="258" r:id="Rd210fef0a61f48c7"/>
    <p:sldId xmlns:r="http://schemas.openxmlformats.org/officeDocument/2006/relationships" id="259" r:id="R309c044d31654667"/>
    <p:sldId xmlns:r="http://schemas.openxmlformats.org/officeDocument/2006/relationships" id="260" r:id="Rb32c6cb630ad411f"/>
    <p:sldId xmlns:r="http://schemas.openxmlformats.org/officeDocument/2006/relationships" id="261" r:id="Red61c98c576b4985"/>
    <p:sldId xmlns:r="http://schemas.openxmlformats.org/officeDocument/2006/relationships" id="262" r:id="R43ede6462fef4a5d"/>
    <p:sldId xmlns:r="http://schemas.openxmlformats.org/officeDocument/2006/relationships" id="263" r:id="Racd3b7ce93cd4c9f"/>
    <p:sldId xmlns:r="http://schemas.openxmlformats.org/officeDocument/2006/relationships" id="264" r:id="Rce3e99b83db24823"/>
    <p:sldId xmlns:r="http://schemas.openxmlformats.org/officeDocument/2006/relationships" id="265" r:id="R4cd30d4b9c994fee"/>
    <p:sldId xmlns:r="http://schemas.openxmlformats.org/officeDocument/2006/relationships" id="266" r:id="Rf9d9aaabb9594a06"/>
    <p:sldId xmlns:r="http://schemas.openxmlformats.org/officeDocument/2006/relationships" id="267" r:id="R87d5d27a7f8d49a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6b6c6239d80407b" /><Relationship Type="http://schemas.openxmlformats.org/officeDocument/2006/relationships/slideMaster" Target="/ppt/slideMasters/slideMaster1.xml" Id="Ref5d1c4f2520400a" /><Relationship Type="http://schemas.openxmlformats.org/officeDocument/2006/relationships/notesMaster" Target="/ppt/notesMasters/notesMaster1.xml" Id="Re2457c3e56da408b" /><Relationship Type="http://schemas.openxmlformats.org/officeDocument/2006/relationships/presProps" Target="/ppt/presProps.xml" Id="Re00cc58b08ad4dea" /><Relationship Type="http://schemas.openxmlformats.org/officeDocument/2006/relationships/tableStyles" Target="/ppt/tableStyles.xml" Id="R4ffaf5bc866a4dad" /><Relationship Type="http://schemas.openxmlformats.org/officeDocument/2006/relationships/slide" Target="/ppt/slides/slide1.xml" Id="R366664bdceec4264" /><Relationship Type="http://schemas.openxmlformats.org/officeDocument/2006/relationships/slide" Target="/ppt/slides/slide2.xml" Id="Rc0ccde6b6a474060" /><Relationship Type="http://schemas.openxmlformats.org/officeDocument/2006/relationships/slide" Target="/ppt/slides/slide3.xml" Id="Rd210fef0a61f48c7" /><Relationship Type="http://schemas.openxmlformats.org/officeDocument/2006/relationships/slide" Target="/ppt/slides/slide4.xml" Id="R309c044d31654667" /><Relationship Type="http://schemas.openxmlformats.org/officeDocument/2006/relationships/slide" Target="/ppt/slides/slide5.xml" Id="Rb32c6cb630ad411f" /><Relationship Type="http://schemas.openxmlformats.org/officeDocument/2006/relationships/slide" Target="/ppt/slides/slide6.xml" Id="Red61c98c576b4985" /><Relationship Type="http://schemas.openxmlformats.org/officeDocument/2006/relationships/slide" Target="/ppt/slides/slide7.xml" Id="R43ede6462fef4a5d" /><Relationship Type="http://schemas.openxmlformats.org/officeDocument/2006/relationships/slide" Target="/ppt/slides/slide8.xml" Id="Racd3b7ce93cd4c9f" /><Relationship Type="http://schemas.openxmlformats.org/officeDocument/2006/relationships/slide" Target="/ppt/slides/slide9.xml" Id="Rce3e99b83db24823" /><Relationship Type="http://schemas.openxmlformats.org/officeDocument/2006/relationships/slide" Target="/ppt/slides/slide10.xml" Id="R4cd30d4b9c994fee" /><Relationship Type="http://schemas.openxmlformats.org/officeDocument/2006/relationships/slide" Target="/ppt/slides/slide11.xml" Id="Rf9d9aaabb9594a06" /><Relationship Type="http://schemas.openxmlformats.org/officeDocument/2006/relationships/slide" Target="/ppt/slides/slide12.xml" Id="R87d5d27a7f8d49a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6560b93990a45c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cb9fa3b5404474b" /><Relationship Type="http://schemas.openxmlformats.org/officeDocument/2006/relationships/notesMaster" Target="/ppt/notesMasters/notesMaster1.xml" Id="R91f0b1ed6d54478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cd7b63c25694b57" /><Relationship Type="http://schemas.openxmlformats.org/officeDocument/2006/relationships/notesMaster" Target="/ppt/notesMasters/notesMaster1.xml" Id="Ra75839dfc55b408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1e1e1ec2b614b77" /><Relationship Type="http://schemas.openxmlformats.org/officeDocument/2006/relationships/notesMaster" Target="/ppt/notesMasters/notesMaster1.xml" Id="R5ac5b9b043474ad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ff8e51a44334306" /><Relationship Type="http://schemas.openxmlformats.org/officeDocument/2006/relationships/notesMaster" Target="/ppt/notesMasters/notesMaster1.xml" Id="Ra028893b652c456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82453ab79644a7d" /><Relationship Type="http://schemas.openxmlformats.org/officeDocument/2006/relationships/notesMaster" Target="/ppt/notesMasters/notesMaster1.xml" Id="R849084eb6ada430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83dbe49120b44b3" /><Relationship Type="http://schemas.openxmlformats.org/officeDocument/2006/relationships/notesMaster" Target="/ppt/notesMasters/notesMaster1.xml" Id="R4f3207bd3963408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3e15884c09c4f34" /><Relationship Type="http://schemas.openxmlformats.org/officeDocument/2006/relationships/notesMaster" Target="/ppt/notesMasters/notesMaster1.xml" Id="R86721c987aeb449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2bd71826991480f" /><Relationship Type="http://schemas.openxmlformats.org/officeDocument/2006/relationships/notesMaster" Target="/ppt/notesMasters/notesMaster1.xml" Id="Ra893189be7ba4fd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a026d8e25ee4a5d" /><Relationship Type="http://schemas.openxmlformats.org/officeDocument/2006/relationships/notesMaster" Target="/ppt/notesMasters/notesMaster1.xml" Id="Rd764629d977c4e4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eb0c56990f54233" /><Relationship Type="http://schemas.openxmlformats.org/officeDocument/2006/relationships/notesMaster" Target="/ppt/notesMasters/notesMaster1.xml" Id="R612ba7cb1b3d4ad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d50960aea814d7f" /><Relationship Type="http://schemas.openxmlformats.org/officeDocument/2006/relationships/notesMaster" Target="/ppt/notesMasters/notesMaster1.xml" Id="R65013593e80c450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b985a966c524353" /><Relationship Type="http://schemas.openxmlformats.org/officeDocument/2006/relationships/notesMaster" Target="/ppt/notesMasters/notesMaster1.xml" Id="Rfab3dfe6b10e4ef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Визуальный образ создан OpenAI по авторской концепции биоценозной точки мониторинга.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разработана для системы ЭКВИЛИБРИУМ / ECO‑PPA.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разработана для системы ЭКВИЛИБРИУМ / ECO‑PPA.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разработана для системы ЭКВИЛИБРИУМ / ECO‑PPA.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разработана для системы ЭКВИЛИБРИУМ / ECO‑PPA.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разработана для системы ЭКВИЛИБРИУМ / ECO‑PPA.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EPA Water Sensors Toolbox; WHO Global Air Quality Guidelines; USGS Continuous Water-Quality Monitoring guidance.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разработана для системы ЭКВИЛИБРИУМ / ECO‑PPA.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разработана для системы ЭКВИЛИБРИУМ / ECO‑PPA.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разработана для системы ЭКВИЛИБРИУМ / ECO‑PPA.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разработана для системы ЭКВИЛИБРИУМ / ECO‑PPA.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разработана для системы ЭКВИЛИБРИУМ / ECO‑PPA.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c6ae1542d4eb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73e0e51695c4299" /><Relationship Type="http://schemas.openxmlformats.org/officeDocument/2006/relationships/slideLayout" Target="/ppt/slideLayouts/slideLayout1.xml" Id="R47bfea0cf33149f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fea0cf33149f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2aa46742f4a65" /><Relationship Type="http://schemas.openxmlformats.org/officeDocument/2006/relationships/image" Target="/ppt/media/image.png" Id="Rf195c358aee643b9" /><Relationship Type="http://schemas.openxmlformats.org/officeDocument/2006/relationships/notesSlide" Target="/ppt/notesSlides/notesSlide1.xml" Id="R0eca8d37ea62441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fe05a36504e27" /><Relationship Type="http://schemas.openxmlformats.org/officeDocument/2006/relationships/notesSlide" Target="/ppt/notesSlides/notesSlide10.xml" Id="R9430e6aeb480452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47e1db107401b" /><Relationship Type="http://schemas.openxmlformats.org/officeDocument/2006/relationships/notesSlide" Target="/ppt/notesSlides/notesSlide11.xml" Id="R0cfb274886df49f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d6320ef4b47e2" /><Relationship Type="http://schemas.openxmlformats.org/officeDocument/2006/relationships/notesSlide" Target="/ppt/notesSlides/notesSlide12.xml" Id="R2b21cdfaab60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3972f670c4c38" /><Relationship Type="http://schemas.openxmlformats.org/officeDocument/2006/relationships/notesSlide" Target="/ppt/notesSlides/notesSlide2.xml" Id="R85124f711efe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2adeff42f4e14" /><Relationship Type="http://schemas.openxmlformats.org/officeDocument/2006/relationships/notesSlide" Target="/ppt/notesSlides/notesSlide3.xml" Id="Rfd344c907ce0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8da03a379444f" /><Relationship Type="http://schemas.openxmlformats.org/officeDocument/2006/relationships/notesSlide" Target="/ppt/notesSlides/notesSlide4.xml" Id="Rf5db20fb0f7b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49a9f0e184ffa" /><Relationship Type="http://schemas.openxmlformats.org/officeDocument/2006/relationships/notesSlide" Target="/ppt/notesSlides/notesSlide5.xml" Id="Rddce91369447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7d3d27f9a4292" /><Relationship Type="http://schemas.openxmlformats.org/officeDocument/2006/relationships/notesSlide" Target="/ppt/notesSlides/notesSlide6.xml" Id="R34a9b75a006f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a147b3d384659" /><Relationship Type="http://schemas.openxmlformats.org/officeDocument/2006/relationships/notesSlide" Target="/ppt/notesSlides/notesSlide7.xml" Id="R5cc7c602ddb3458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b3ff6812e471d" /><Relationship Type="http://schemas.openxmlformats.org/officeDocument/2006/relationships/notesSlide" Target="/ppt/notesSlides/notesSlide8.xml" Id="R4404e76a01c5405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85ec2a8064695" /><Relationship Type="http://schemas.openxmlformats.org/officeDocument/2006/relationships/notesSlide" Target="/ppt/notesSlides/notesSlide9.xml" Id="R4224af49857249d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7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95c358aee643b9"/>
          <a:srcRect xmlns:a="http://schemas.openxmlformats.org/drawingml/2006/main" l="27" t="0" r="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A245AE-DFFE-400D-A192-7FCE1E442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00B">
              <a:alpha val="8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861DC0-CBAA-47A0-85D6-3FD7D79D1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6858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022"/>
          </a:bodyPr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БИОЦЕНОЗНАЯ</a:t>
            </a:r>
          </a:p>
          <a:p xmlns:a="http://schemas.openxmlformats.org/drawingml/2006/main">
            <a:pPr algn="l">
              <a:defRPr sz="4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ТОЧКА МОНИТОРИНГА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3F53E1-6ECD-4B63-B694-E5DF366CE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14650"/>
            <a:ext cx="619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D8F2E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D8F2E6"/>
                </a:solidFill>
                <a:latin typeface="Arial"/>
                <a:ea typeface="Arial"/>
                <a:cs typeface="Arial"/>
              </a:rPr>
              <a:t>«Цифровой орган чувств» территории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94378B-62EF-4E45-A7DD-1E5E613B6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581400"/>
            <a:ext cx="7048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Видит · слышит · измеряет · распознаёт · подтверждает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792526-A772-4D19-B17E-69607F797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762500"/>
            <a:ext cx="3714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A54DBF-8E67-4F48-B6C8-6EBC7BC83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6477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Концепция узла наблюдения и раннего реагирования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212AFF-6F10-47A5-9A1D-0EE744506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2865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1905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</p:spTree>
    <p:extLst>
      <p:ext uri="{BB962C8B-B14F-4D97-AF65-F5344CB8AC3E}">
        <p14:creationId xmlns:p14="http://schemas.microsoft.com/office/powerpoint/2010/main" val="170122750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406DF78-F5C4-4E6B-92FA-156572A6D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БИОЦЕНОЗНЫЙ МОНИТОРИНГ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91F315-724F-457B-8E74-3C292E8B6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1125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151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Три уровня комплектации позволяют масштабировать сеть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DF8A2B-4C3B-4220-85DB-A2E366E2C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198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C8069E-5FAD-49A1-AE8C-0DBA8C63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151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02CD17-95D5-4614-9431-3B2C04A72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960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99B88A-12E1-4861-BAB8-F90F957AB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14500"/>
            <a:ext cx="3371850" cy="3619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C02995-6E81-475E-A848-53C7CFC70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812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БАЗОВАЯ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8D0525-CDA5-44E0-A95A-87FBC3225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7650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488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Массовое покрытие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951BA2-937A-4A10-983B-B6ED5E2C9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95650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9959EF-A545-43EE-8B62-55912C600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38550"/>
            <a:ext cx="28575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Метео · PM · CO₂ · шум · радиация · камера · почва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B2F530-AD08-4E5F-B840-95439C32F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714500"/>
            <a:ext cx="3371850" cy="3619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3EE080-A67A-4347-BB8F-7260565F6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9812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РАСШИРЕННАЯ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BBBDFC-3864-4A4F-BE7D-E6BA56FA4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47650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889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Проблемные территории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02E568-B99B-49EB-A76C-60B6015E8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295650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1D850F-DB82-4BC2-A857-8E0A0A4FA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638550"/>
            <a:ext cx="28575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Газы · водный зонд · фотоловушки · биоакустика · тепловизор · автопроба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75049B-037C-45A6-8DD0-BA3BA0D4C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714500"/>
            <a:ext cx="3371850" cy="3619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854C46-FE8E-483F-A87E-14F58F1A6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9812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РЕФЕРЕНСНАЯ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016D7A7-529A-4C24-BA5E-723F6FE66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47650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889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Опорный научный центр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DCABFCE-1569-47E1-98CA-96491022A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95650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E791091-4798-4D2E-95BB-DA63ABE6C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638550"/>
            <a:ext cx="28575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Эталонные анализаторы · лаборатория · eDNA · спектрометрия · БПЛА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B0F8DD-7354-451C-A75E-875D4D685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715000"/>
            <a:ext cx="11125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Принцип сети: плотность массовых точек + точность опорных станций.</a:t>
            </a:r>
          </a:p>
        </p:txBody>
      </p:sp>
    </p:spTree>
    <p:extLst>
      <p:ext uri="{BB962C8B-B14F-4D97-AF65-F5344CB8AC3E}">
        <p14:creationId xmlns:p14="http://schemas.microsoft.com/office/powerpoint/2010/main" val="209156452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6E4349A-56AE-48BD-B7E1-D0FC03A59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БИОЦЕНОЗНЫЙ МОНИТОРИНГ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FB1196-284A-49A6-A1D2-6D07CB00A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1125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499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Пилот за 90 дней создаёт измеримый контур территории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FFB457-488B-489D-9213-0ACFB2D36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198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0618C1-ADB6-4283-A53B-B70D0D80A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151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96D276-D845-4CF3-ADBF-88372701F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960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586D81-FF43-4551-91EA-8F433821A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19250"/>
            <a:ext cx="95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0–15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F53379-1C3F-4D4A-B3C0-32250DC2D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6192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159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ПРОЕКТИРОВАНИЕ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FBBB35-2C0D-427C-9CE1-76E5C36EE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619250"/>
            <a:ext cx="676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Границы биоценоза, риски, показатели, места установки.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C8D631-1F5A-4269-8DC7-8DD554673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4003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0A0BD0-C446-451F-8883-C1E2299A9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86050"/>
            <a:ext cx="95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16–45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3287D7-C058-4D3C-A0FA-565B33E32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860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159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РАЗВЁРТЫВАНИЕ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3FC4F0-93EC-46E6-BA67-1411D0359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686050"/>
            <a:ext cx="676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Монтаж точек, связь, первичная калибровка, обучение.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C33087-F667-4B7C-BEF5-5CAD7539C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4671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20010F-6EC9-4861-BA2F-F51B366D9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52850"/>
            <a:ext cx="95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46–75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BE29A8-838B-43EE-9A85-C5493CC1D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7528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159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БАЗОВАЯ ЛИНИЯ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B9927D-6C5A-4FAA-982D-33FFDFF5A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52850"/>
            <a:ext cx="676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Формирование естественных диапазонов и цифрового паспорта.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957A2B-CB27-42EF-9BAF-D966C6883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5339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E7909F-58BD-4BEF-9353-0896FFD6F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819650"/>
            <a:ext cx="95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76–90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0CD6EC-4C8F-41B4-8430-8EA17F63D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8196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159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5A21A2B-D93D-4C8E-A45A-F38BE8BEC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819650"/>
            <a:ext cx="676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Тест тревог, мобильная верификация, отчёт и план масштабирования.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3A9018A-AD17-4DD3-9BBA-31A9334F4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848350"/>
            <a:ext cx="10744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02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Результат пилота: рабочая сеть, паспорт территории, регламент реагирования и подтверждённая методика.</a:t>
            </a:r>
          </a:p>
        </p:txBody>
      </p:sp>
    </p:spTree>
    <p:extLst>
      <p:ext uri="{BB962C8B-B14F-4D97-AF65-F5344CB8AC3E}">
        <p14:creationId xmlns:p14="http://schemas.microsoft.com/office/powerpoint/2010/main" val="80760429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B17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437784-E22D-4DC7-B55A-46617FFF6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04850"/>
            <a:ext cx="9906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ТЕРРИТОРИЯ ПОЛУЧАЕТ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СОБСТВЕННЫЙ ОРГАН ЧУВСТВ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C816EC-BF0D-41D0-8F2B-2FE20A0EC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571750"/>
            <a:ext cx="12573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71F614-8C93-49C4-8F59-D95A565B7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0861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583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D8F2E6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D8F2E6"/>
                </a:solidFill>
                <a:latin typeface="Arial"/>
                <a:ea typeface="Arial"/>
                <a:cs typeface="Arial"/>
              </a:rPr>
              <a:t>видит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A22553-A0D9-4F6C-BE69-1FC6AFC27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0861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583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D8F2E6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D8F2E6"/>
                </a:solidFill>
                <a:latin typeface="Arial"/>
                <a:ea typeface="Arial"/>
                <a:cs typeface="Arial"/>
              </a:rPr>
              <a:t>слышит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92B765-AACF-46DB-B091-5E1CF64B0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0861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583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D8F2E6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D8F2E6"/>
                </a:solidFill>
                <a:latin typeface="Arial"/>
                <a:ea typeface="Arial"/>
                <a:cs typeface="Arial"/>
              </a:rPr>
              <a:t>измеряет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C4BA78-8DF8-4EB7-B36B-739B0023F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0861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583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D8F2E6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D8F2E6"/>
                </a:solidFill>
                <a:latin typeface="Arial"/>
                <a:ea typeface="Arial"/>
                <a:cs typeface="Arial"/>
              </a:rPr>
              <a:t>распознаёт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D6B6E1-671E-4B09-828C-3F2596B62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086100"/>
            <a:ext cx="2343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8F2E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8F2E6"/>
                </a:solidFill>
                <a:latin typeface="Arial"/>
                <a:ea typeface="Arial"/>
                <a:cs typeface="Arial"/>
              </a:rPr>
              <a:t>подтверждает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765370-2365-4546-9797-1EBE93956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91000"/>
            <a:ext cx="10287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Биоценозная точка делает экологическое равновесие наблюдаемым, управляемым и доказуемым.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E80BF8-FD30-42AA-B2B4-655DBDF98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5054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661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65C7D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5C7D0"/>
                </a:solidFill>
                <a:latin typeface="Arial"/>
                <a:ea typeface="Arial"/>
                <a:cs typeface="Arial"/>
              </a:rPr>
              <a:t>Следующий шаг: выбрать пилотную территорию и зафиксировать состав базовой линии.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0B8E8C-5A2E-4A42-BDDF-DDBE0CA74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008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</p:spTree>
    <p:extLst>
      <p:ext uri="{BB962C8B-B14F-4D97-AF65-F5344CB8AC3E}">
        <p14:creationId xmlns:p14="http://schemas.microsoft.com/office/powerpoint/2010/main" val="54259196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8E8D487-2FAF-455D-B8EB-5FFDD6CD3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БИОЦЕНОЗНЫЙ МОНИТОРИНГ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C42CF0-1138-4F20-A089-A13464C7A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1125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732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Точка наблюдает экосистему как единое живое целое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6A9ECF-F801-4ACF-B6A8-9E74B78DA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198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8FAE1F-5B77-477C-9F47-7E3B84659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151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269325-F7AC-4942-A7D4-2DA95B196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960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D07847-7C0E-46C1-B2A7-A34E1C12C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76400"/>
            <a:ext cx="609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87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Не отдельный прибор, а связанный комплекс наблюдения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9CE9322-6129-4ED7-9BB9-8927BD85A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47900"/>
            <a:ext cx="5715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0B1712"/>
                </a:solidFill>
                <a:latin typeface="Arial"/>
                <a:ea typeface="Arial"/>
                <a:cs typeface="Arial"/>
              </a:rPr>
              <a:t>Биоценозная точка объединяет физические, химические и биологические данные, чтобы фиксировать причинно‑следственные связи внутри территории.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9E672C-2BE7-4526-8BAC-D9941C353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1714500"/>
            <a:ext cx="44767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FD6A76-F924-42D5-87AD-F2EF2290E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019300"/>
            <a:ext cx="95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23CC05-4F01-46C9-8F60-2B0EFDD3D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0002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АТМОСФЕРА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0415821-1E00-4145-BFDF-C830111C5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0193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воздух и климат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3156F4-AC24-49BB-B733-2F963403D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647950"/>
            <a:ext cx="95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8BCE03-6891-478F-B622-E014DA91B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6289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ГИДРОСФЕРА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0A3612-5481-4E8D-A4FE-3414AED5F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64795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вода и сток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0CC895-8D04-46C2-A34A-1A660ECB7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276600"/>
            <a:ext cx="95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4D055A-41A4-47A1-A5FC-8F1AA9A0D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2575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ПОЧВА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41DCD7F-37B2-4660-912F-4690D7A8A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2766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грунт и микробиота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D5F1FA-C499-4127-97D9-FCEB9B4A5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905250"/>
            <a:ext cx="95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E49490-6A23-4D70-949F-6203D2581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8862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БИОТА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A9E5A0-7D14-4536-94CD-5C8485589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90525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растения и животные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FD4F69-CD56-4AC7-9EE1-31E779EE5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533900"/>
            <a:ext cx="95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210CB0D-E630-49C6-82BD-8B7C4E981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5148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69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ЧЕЛОВЕК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3BD82D4-5AD7-49A7-9C1B-EBF8FA2A2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5339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техногенная нагрузка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89769FF-4652-4E67-9AC4-BD12BE748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972050"/>
            <a:ext cx="571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154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Результат: целостная картина состояния и устойчивости биоценоза</a:t>
            </a:r>
          </a:p>
        </p:txBody>
      </p:sp>
    </p:spTree>
    <p:extLst>
      <p:ext uri="{BB962C8B-B14F-4D97-AF65-F5344CB8AC3E}">
        <p14:creationId xmlns:p14="http://schemas.microsoft.com/office/powerpoint/2010/main" val="49182011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2927B38-D6A3-43D3-AC8C-484302709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БИОЦЕНОЗНЫЙ МОНИТОРИНГ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5E139E-A5C6-47C4-92DB-D37203FED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1125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4321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Пять вопросов превращают измерения в управленческое решение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FCAECC-3C68-45F8-B4CD-FFE3F6873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198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01ADD3-6AEC-46E3-9562-E7625DE54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151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848EB6-7E71-48DA-9C39-48934063D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960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963855-E30C-450F-8D5A-80F89BE14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00200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6D49DC-3B24-4BD7-B73C-8318776C8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60020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09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Что изменилось?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6498CE-6D94-4FFC-B213-B0F7AEF35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60020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Фиксация отклонения от естественного диапазона.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C8CC84-5214-4072-BDB8-7386666D1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D670C6-E706-4AA9-9AD7-F782FA729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495550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926670-55B2-46D1-A7DB-4C2C6819D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4955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09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Это естественно?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EBC91B-98D0-4286-99D3-2A7DB3EF7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49555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Сопоставление с суточными и сезонными циклами.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FD3DE7-8D6D-4EEC-9FC3-1EE0B5211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1813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C2C6D7-7A16-490A-9724-CC2C57CEC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90900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6DFEAF-2189-4AC7-A66D-C68C1075B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39090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09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Где источник?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2725AA-4A37-469F-9B30-85A0FB123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39090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Связь направления ветра, стока и техногенных событий.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198393-E3C0-446A-B27B-0F63D0288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7670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F669C0-A486-45A2-9F42-5749DDF03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286250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1BA65D-E4B3-4AD5-9998-D5569B1B7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2862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09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Каков риск?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C119CF-152C-4036-807C-2833AE111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28625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Оценка воздействия на биоту, человека и устойчивость.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79AC2F-65BA-4F99-A654-37EBCEAA8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9720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D2C3D7-6012-4338-B83C-C0E787C83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181600"/>
            <a:ext cx="55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A523B4E-974D-41DD-98AE-099C1D9A9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18160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09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Что делать?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B3C2B1C-AAB4-4AC8-9803-C78FD9245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181600"/>
            <a:ext cx="714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Сценарий реагирования и контроль восстановления.</a:t>
            </a:r>
          </a:p>
        </p:txBody>
      </p:sp>
    </p:spTree>
    <p:extLst>
      <p:ext uri="{BB962C8B-B14F-4D97-AF65-F5344CB8AC3E}">
        <p14:creationId xmlns:p14="http://schemas.microsoft.com/office/powerpoint/2010/main" val="198150428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2AAF068-8B0E-44E5-BD14-3B42D55B9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БИОЦЕНОЗНЫЙ МОНИТОРИНГ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240EF2-C807-4CA8-BAE0-7555B0648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1125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277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Архитектура точки соединяет семь контуров наблюдения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3E26A9-66C4-4FB2-A144-DBBA2D749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198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89D369-77B9-46C9-98BF-0CAE8C791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151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93FDE6-BBBA-4DE9-B6A5-CAEB29F85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960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A40333-D564-480E-A9EA-FF29E520A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62100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1BE069-A9B3-408D-A2D8-59698DB58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562100"/>
            <a:ext cx="461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Воздух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9A31AE-0AB4-4FDC-A07E-D2A44BED8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962150"/>
            <a:ext cx="4610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PM, газы, ветер, осадки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22B0E6-ED85-42B5-8A3F-A21BFED8A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28900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8A2C09-F688-4525-9413-FA852ABC3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628900"/>
            <a:ext cx="461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4E055A-F54C-4D3C-96F8-C695B18B6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28950"/>
            <a:ext cx="4610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pH, кислород, мутность, биогены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D9D5BD-CC2F-4EE9-A9F1-157730BC5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95700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C7D9B6-B7D2-4E61-9677-2AB10D2B4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95700"/>
            <a:ext cx="461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Почва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599E1F-44D3-490E-AF90-C5F96DBAF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095750"/>
            <a:ext cx="4610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влажность, pH, соли, грунтовые воды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7CDD03-9672-48F3-B19F-F6306EE4B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62500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65C7D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65C7D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DDEE5D-60A6-4C4D-9239-81C11A894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762500"/>
            <a:ext cx="461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Растения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0B13FD-5E1C-460A-A5C7-21CD0C347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162550"/>
            <a:ext cx="4610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рост, хлорофилл, стресс, фенология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9708CF-A948-4A89-9388-4001B3549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562100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33C498F-9F60-4399-A4CD-6FBDC19ED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562100"/>
            <a:ext cx="461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Животные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AFF0D17-A6B7-411A-9313-62DCDD0B7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962150"/>
            <a:ext cx="4610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виды, численность, поведение, миграции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0A8C06F-9891-4555-AFEC-1E736F4F9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28900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8EA367C-0273-4670-8191-A9CADF957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628900"/>
            <a:ext cx="461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Физические поля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C0B313B-262D-4D8A-A589-532E5FD57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028950"/>
            <a:ext cx="4610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шум, вибрация, свет, радиация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10AE349-B35C-44A0-BFB0-1A3FEFAC4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695700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CD06B3A-F0D7-4D52-8DF3-67A891A68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695700"/>
            <a:ext cx="4610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Визуальный контроль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6EE7EE2-B5A9-4430-A710-ED95A90E5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095750"/>
            <a:ext cx="4610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камеры, тепловизор, беспилотник</a:t>
            </a:r>
          </a:p>
        </p:txBody>
      </p:sp>
    </p:spTree>
    <p:extLst>
      <p:ext uri="{BB962C8B-B14F-4D97-AF65-F5344CB8AC3E}">
        <p14:creationId xmlns:p14="http://schemas.microsoft.com/office/powerpoint/2010/main" val="88206764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F67E4BF-2439-4350-AAE8-AF18941BA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БИОЦЕНОЗНЫЙ МОНИТОРИНГ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3D0AE1-928C-4843-A3B1-1E1CDB4A0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1125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29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Один автономный узел работает в поле круглый год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DDD7C7-6470-41A0-AAD3-C33131C2D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198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BACB86-30FE-4B32-8430-301D0F3AC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151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9D761E-137D-416D-912B-9A445492F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960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CBCE6E-3D03-4693-94F9-3CD8CD542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00200"/>
            <a:ext cx="514350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5B573B-0667-4887-8F3B-9E516C0C3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8595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ПОЛЕВАЯ КОНСТРУКЦИЯ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75C115-D7E6-420E-BE1C-848325216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343150"/>
            <a:ext cx="4000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583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Мачта 3–10 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91A619-08CF-436E-80EA-330E119F8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76550"/>
            <a:ext cx="4095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Метеоблок · газовые и пылевые датчики · камеры · акустика · локальный вычислитель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013FFF-D40C-42B5-86C2-B128B144C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29100"/>
            <a:ext cx="4095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Солнечные панели</a:t>
            </a:r>
          </a:p>
          <a:p xmlns:a="http://schemas.openxmlformats.org/drawingml/2006/main">
            <a:pPr algn="l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Аккумулятор и резерв</a:t>
            </a:r>
          </a:p>
          <a:p xmlns:a="http://schemas.openxmlformats.org/drawingml/2006/main">
            <a:pPr algn="l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Защищённая связь</a:t>
            </a:r>
          </a:p>
          <a:p xmlns:a="http://schemas.openxmlformats.org/drawingml/2006/main">
            <a:pPr algn="l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Самодиагностика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3312C9-465A-4CBA-A2EF-EA89F243F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954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333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Почвенный профиль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00777A-84FF-4234-AFDB-1674592B7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7145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зонды на нескольких глубинах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ADB7C76-0B0F-4A2B-B574-454B81CC8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62200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6EBCDE-9D3C-4455-AC12-170B52641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333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Водный контур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9B5CD8-EC07-4D14-A250-7A136B81E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6670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мультизонд и автопробоотбор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1FC3AD-7956-4B11-9D8D-5471E31A8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314700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66FD6F-BF01-4B92-93FE-6D5B13893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004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333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Edge‑аналитика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FA5843-59D4-41C8-B4C4-9CA9765C3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6195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271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обнаружение аномалий на месте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4AF1CB-597A-46C7-A74A-75E659A2E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267200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715A4BD-2546-4477-9227-BFF1B1C53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5529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333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Связь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A47E06B-F79D-4EC9-A650-D8D15A622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57200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211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LoRaWAN · NB‑IoT · 4G/5G · спутник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AA943FA-CD56-44BA-8696-D9BE90BA0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219700"/>
            <a:ext cx="5334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8612447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314C25F-95F9-4AAC-80E9-847EEDBC6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БИОЦЕНОЗНЫЙ МОНИТОРИНГ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D760AD-7E6B-4426-B62D-97F94A649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1125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221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Четыре режима обеспечивают полный цикл контроля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D9029F-010C-4890-9320-DA25063BC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198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CE0503-4078-4744-914F-E003560BC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151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8A3212-35AD-4021-AB12-4E184FC50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960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61D8EA-7826-49E2-909E-335841FA3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71650"/>
            <a:ext cx="25146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7CC7A6-ECA8-46EA-AC37-B59AF3A18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002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D90D7C-E3E1-4C70-B629-908D43112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0"/>
            <a:ext cx="2000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Фоновый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C37B32-3D4B-4D91-9400-21E9F729A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19500"/>
            <a:ext cx="2019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42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Формирует экологический паспорт и естественные диапазоны.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8CC35C-ECCF-4C29-9DFF-225312180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1771650"/>
            <a:ext cx="25146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C698E2-06EF-4AA6-9E6B-663EBCEF1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31FB7E-CFE9-42F7-A173-E8B97300A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667000"/>
            <a:ext cx="2000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09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Повышенное внимание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DA4CC5-9610-4643-BC4B-6EBE6BC5F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619500"/>
            <a:ext cx="2019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Учащает измерения при устойчивом отклонении.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1C69A1-AAB5-4F47-9814-FBC21C641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71650"/>
            <a:ext cx="25146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9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EACF61-08F5-4B6F-A65C-449519715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0002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66A5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D66A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15CA93-3AC0-4900-96E8-8957760F6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67000"/>
            <a:ext cx="2000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Аварийный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008D0AF-180E-4AEC-90B1-6824F7294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619500"/>
            <a:ext cx="2019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Фиксирует событие, отбирает пробу и передаёт тревогу.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526042C-576C-4C14-80D1-218517787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771650"/>
            <a:ext cx="25146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F3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9983BF-BAC7-40EE-8AF3-BFD9F6347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0002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B4F6A85-780D-42F0-A67B-CB5B35584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667000"/>
            <a:ext cx="2000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09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Восстановительный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2E3B29-58A9-4083-9E83-19F782974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619500"/>
            <a:ext cx="2019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Подтверждает возврат системы к устойчивому состоянию.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6762CF-220B-4AB4-A8EE-BEADB4D36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562600"/>
            <a:ext cx="11125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Измерить недостаточно — система должна определить момент перехода к действию.</a:t>
            </a:r>
          </a:p>
        </p:txBody>
      </p:sp>
    </p:spTree>
    <p:extLst>
      <p:ext uri="{BB962C8B-B14F-4D97-AF65-F5344CB8AC3E}">
        <p14:creationId xmlns:p14="http://schemas.microsoft.com/office/powerpoint/2010/main" val="62473141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6EEF1A4-2FF7-4DD0-B565-C84F6085A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БИОЦЕНОЗНЫЙ МОНИТОРИНГ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03688B-41F9-480E-A606-579D484EC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1125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086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От сигнала до подтверждённого экологического результата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48EB91-9267-40FA-A029-AFDA798BA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198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606207-02D2-4756-BCDC-153FA0C15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151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C98230-3192-484A-A41E-C0965B5B4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960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BBD071-E0EF-407B-B7CF-7EABFF9F0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10287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5C5563-9C86-4DCC-853E-446B031CD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146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C2065E-13F0-446C-8E06-6CE7E0E36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718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018D44-0C1E-433D-BDB5-BE20A036D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57450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111607-B9DB-4060-85E7-296AC58D8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9146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0ACC2B-A325-4782-8A34-A6BE38275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9718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B1778B-9210-4374-B495-6D9528ECA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457450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761453-1E4B-4200-87A8-817742F1E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9146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CAC2DC-9D27-4FB3-94A3-EF033910A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9718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8D82E0-854C-4628-B918-A9B7DF312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457450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ИСТОЧНИК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B9E96D-4737-4464-BBF4-9D15169E8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9146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1675FD-04B7-4E22-A36C-8EEE70F4E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9718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D2A406-B4A8-4CA7-ADD5-2B31F6D2A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457450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РЕАГИРОВАНИЕ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45C76C-8BED-4F06-96FB-1F9FF772A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9146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58260E7-1069-4965-825D-A604C3BC6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971800"/>
            <a:ext cx="28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FDA5273-5500-45F9-BC54-2419A31BA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457450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ВОССТАНОВЛЕНИЕ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A884E7A-FD75-4658-B4CE-DA68CA09B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B1712"/>
                </a:solidFill>
                <a:latin typeface="Arial"/>
                <a:ea typeface="Arial"/>
                <a:cs typeface="Arial"/>
              </a:rPr>
              <a:t>Датчик фиксирует отклонение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FE67531-3B21-4527-98C8-3E421D0C3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54330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B1712"/>
                </a:solidFill>
                <a:latin typeface="Arial"/>
                <a:ea typeface="Arial"/>
                <a:cs typeface="Arial"/>
              </a:rPr>
              <a:t>Калибровка и подтверждающая проба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F1F3D0B-B82E-479D-9CBE-557A0E2B4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54330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B1712"/>
                </a:solidFill>
                <a:latin typeface="Arial"/>
                <a:ea typeface="Arial"/>
                <a:cs typeface="Arial"/>
              </a:rPr>
              <a:t>Модель определяет вероятную причину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0A4EDB1-08CD-46A2-99A8-D55BF8CAB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54330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B1712"/>
                </a:solidFill>
                <a:latin typeface="Arial"/>
                <a:ea typeface="Arial"/>
                <a:cs typeface="Arial"/>
              </a:rPr>
              <a:t>Службы выполняют план действий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8089B27-868E-43E8-A411-629734DA3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54330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Точка доказывает достигнутый эффект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64F04F6-3C11-436E-8EB5-02F115C8A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1970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Данные сохраняют время, координаты, прибор, калибровку и статус качества.</a:t>
            </a:r>
          </a:p>
        </p:txBody>
      </p:sp>
    </p:spTree>
    <p:extLst>
      <p:ext uri="{BB962C8B-B14F-4D97-AF65-F5344CB8AC3E}">
        <p14:creationId xmlns:p14="http://schemas.microsoft.com/office/powerpoint/2010/main" val="109675288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C71E6CC-6275-46C9-9866-1161E51A1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БИОЦЕНОЗНЫЙ МОНИТОРИНГ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D9780C-038F-4EB5-93BA-820D1EE24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1125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036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Биоценозный индекс показывает баланс, не скрывая первичные данные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8A78A9-89A8-43D7-A2E4-ADA467F3F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198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85F234-1012-4946-B351-1D5496FEB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151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2EDA2F-3A11-4E7F-AD0F-68E17CBD0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960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F248FB-1159-4495-B4EA-7A06BA7B6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33550"/>
            <a:ext cx="1714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942"/>
          </a:bodyPr>
          <a:lstStyle xmlns:a="http://schemas.openxmlformats.org/drawingml/2006/main"/>
          <a:p xmlns:a="http://schemas.openxmlformats.org/drawingml/2006/main">
            <a:pPr algn="l">
              <a:defRPr sz="69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69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8B28D0-7DE5-4F23-BE2D-CBE22F291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743200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взаимосвязанных блоков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879BFF-8D83-4615-AAB2-4A15DC3AE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14750"/>
            <a:ext cx="3429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Воздух · вода · почва · растения · животные · устойчивость · антропогенное давление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983544-762B-48CF-BD9E-EC9DC0E5B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714500"/>
            <a:ext cx="30480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45BE03-632F-4E23-9BDB-58C17E9A2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885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ВОЗДУХ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0B4900-F8B5-4831-9EA4-692EEEDF5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717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текущее значение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D867DF-E7BC-4EDF-9ECE-D4922A047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714500"/>
            <a:ext cx="30480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C04993-4993-443A-8391-6361486C0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85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14D813-5E2E-4377-8945-D80B25984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1717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естественный диапазон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07E68E-FB6F-47F0-9512-D5C8291DE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33700"/>
            <a:ext cx="30480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3314DD-D2EC-4B1F-BE4F-41893E5A1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051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ПОЧВА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35815B4-D14E-4022-9072-E557F4416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3909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скорость изменения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871F95-C11D-4456-878B-0A406CB0E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933700"/>
            <a:ext cx="30480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71F7D7-D9B9-46A1-9234-60F4AFE38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051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БИОТА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6A7B21C-979D-4D1A-823B-361B03C74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3909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сезонная норма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EBDA87-47D2-4B04-A612-AE78EFCF6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152900"/>
            <a:ext cx="30480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3549A7-038C-4EAC-999C-4547A10CD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243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УСТОЙЧИВОСТЬ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1A01CF7-4D31-42B4-B049-5163824BD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6101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уровень риска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783D41B-0376-49FA-B08F-576927AB9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152900"/>
            <a:ext cx="30480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7FD50FD-9544-48CA-9ADC-7AAC7956B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243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ДАВЛЕНИЕ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4C2D206-7965-4DAC-9422-1AB598FA4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6101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вероятная причина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878F44B-24E9-41D0-9E3C-FADA83A79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562600"/>
            <a:ext cx="666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Индекс — навигация для решений. Доказательность обеспечивают исходные измерения и лабораторная верификация.</a:t>
            </a:r>
          </a:p>
        </p:txBody>
      </p:sp>
    </p:spTree>
    <p:extLst>
      <p:ext uri="{BB962C8B-B14F-4D97-AF65-F5344CB8AC3E}">
        <p14:creationId xmlns:p14="http://schemas.microsoft.com/office/powerpoint/2010/main" val="168648038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4D77D5C-A15E-4E49-ABEE-B6959DAB1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385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БИОЦЕНОЗНЫЙ МОНИТОРИНГ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28E84A-CE69-4B8A-8721-72079B77E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85800"/>
            <a:ext cx="11125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642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Точка становится первичным узлом большой системы исполнения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8D3670-2AEE-437B-AE5D-E56292D42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198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BC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F1DB42-4771-4108-9A97-26BA284CD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151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ЭКВИЛИБРИУМ · ECO‑PPA ·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C41C17-BBF5-417B-8275-7F18A6F16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9605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2615A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06DFB3-DC7A-4F2B-9340-62E65DD58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971800"/>
            <a:ext cx="1504950" cy="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8AF683-4646-415A-8FF8-D154FF539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971800"/>
            <a:ext cx="1504950" cy="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EC0EFE-3D90-4A7C-9514-B21FECEDF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971800"/>
            <a:ext cx="1504950" cy="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7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94BAAB-C5EB-40B6-B112-9345B2F7C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0"/>
            <a:ext cx="20574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043290-0B4B-4566-B59A-10D79BAA1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828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927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БИОЦЕНОЗНАЯ</a:t>
            </a:r>
          </a:p>
          <a:p xmlns:a="http://schemas.openxmlformats.org/drawingml/2006/main">
            <a:pPr algn="ctr">
              <a:defRPr sz="17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ТОЧКА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AECD45-5A8A-4A36-917F-60EB114D3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наблюдает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C33347-BE60-41B0-99FB-6B868BB78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286000"/>
            <a:ext cx="20574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D3C8FD-3AD4-4275-AC9D-469064BBE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514600"/>
            <a:ext cx="1828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FA88AA-A339-427D-8383-D4FBF2494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2385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анализирует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67FBF8-21D2-440A-A2B8-C9D3985A1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2286000"/>
            <a:ext cx="20574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4C454B-7C20-4AD2-AD54-6B815E4C6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514600"/>
            <a:ext cx="1828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ECO‑PPA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2E2B69-CD70-4EA6-944F-95CB357C3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2385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определяет действия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D133BD-ACDC-4EB4-BA2B-C4E35B2B8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286000"/>
            <a:ext cx="20574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98EEA28-8E74-40B8-BDA1-27BBCC02F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14600"/>
            <a:ext cx="1828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B1712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712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CA65673-B974-42EC-A6CA-CDC2978A7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2385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7A52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7A52"/>
                </a:solidFill>
                <a:latin typeface="Arial"/>
                <a:ea typeface="Arial"/>
                <a:cs typeface="Arial"/>
              </a:rPr>
              <a:t>организует исполнение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9591C30-6DC7-418D-8521-56F68350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419600"/>
            <a:ext cx="60579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7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2B0869B-27C1-48A7-9C37-C9CBF0424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610100"/>
            <a:ext cx="552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607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Цифровой двойник территории · предупреждение · доказанный результат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BF0BCC-AA30-4364-BB8B-3B1EB0B8E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11125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52615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2615A"/>
                </a:solidFill>
                <a:latin typeface="Arial"/>
                <a:ea typeface="Arial"/>
                <a:cs typeface="Arial"/>
              </a:rPr>
              <a:t>СФЕРА подключает инициативы, научные решения и участников кооперации.</a:t>
            </a:r>
          </a:p>
        </p:txBody>
      </p:sp>
    </p:spTree>
    <p:extLst>
      <p:ext uri="{BB962C8B-B14F-4D97-AF65-F5344CB8AC3E}">
        <p14:creationId xmlns:p14="http://schemas.microsoft.com/office/powerpoint/2010/main" val="184083982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2026-08-19T13:40:04.4690000Z</dcterms:created>
  <dcterms:modified xsi:type="dcterms:W3CDTF">2026-08-19T13:40:04.4690000Z</dcterms:modified>
</coreProperties>
</file>