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c01931bcdb34dfb" /><Relationship Type="http://schemas.openxmlformats.org/officeDocument/2006/relationships/extended-properties" Target="/docProps/app.xml" Id="R5f0bbd78b64b48fd" /><Relationship Type="http://schemas.openxmlformats.org/officeDocument/2006/relationships/officeDocument" Target="/ppt/presentation.xml" Id="Rf4160df4c5ae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f9d64cd40455c"/>
  </p:sldMasterIdLst>
  <p:notesMasterIdLst>
    <p:notesMasterId xmlns:r="http://schemas.openxmlformats.org/officeDocument/2006/relationships" r:id="Rde7005cc1b0847cc"/>
  </p:notesMasterIdLst>
  <p:sldIdLst>
    <p:sldId xmlns:r="http://schemas.openxmlformats.org/officeDocument/2006/relationships" id="256" r:id="Rb4c495bf36864458"/>
    <p:sldId xmlns:r="http://schemas.openxmlformats.org/officeDocument/2006/relationships" id="257" r:id="R5fc6b3ceb922422d"/>
    <p:sldId xmlns:r="http://schemas.openxmlformats.org/officeDocument/2006/relationships" id="258" r:id="Re93446891c6c46b5"/>
    <p:sldId xmlns:r="http://schemas.openxmlformats.org/officeDocument/2006/relationships" id="259" r:id="Rc80c3838a4c541c1"/>
    <p:sldId xmlns:r="http://schemas.openxmlformats.org/officeDocument/2006/relationships" id="260" r:id="Ra455a63df1a24696"/>
    <p:sldId xmlns:r="http://schemas.openxmlformats.org/officeDocument/2006/relationships" id="261" r:id="R15b6d1c1d9fb4183"/>
    <p:sldId xmlns:r="http://schemas.openxmlformats.org/officeDocument/2006/relationships" id="262" r:id="R041d75c23db64449"/>
    <p:sldId xmlns:r="http://schemas.openxmlformats.org/officeDocument/2006/relationships" id="263" r:id="R7c3b60e68a4b478b"/>
    <p:sldId xmlns:r="http://schemas.openxmlformats.org/officeDocument/2006/relationships" id="264" r:id="R551b8716758643f9"/>
    <p:sldId xmlns:r="http://schemas.openxmlformats.org/officeDocument/2006/relationships" id="265" r:id="Rea07f0fff6f34ef9"/>
    <p:sldId xmlns:r="http://schemas.openxmlformats.org/officeDocument/2006/relationships" id="266" r:id="R6098ede9d93147f5"/>
    <p:sldId xmlns:r="http://schemas.openxmlformats.org/officeDocument/2006/relationships" id="267" r:id="R8f3cdde2c6104f07"/>
    <p:sldId xmlns:r="http://schemas.openxmlformats.org/officeDocument/2006/relationships" id="268" r:id="R408f493578b24b73"/>
    <p:sldId xmlns:r="http://schemas.openxmlformats.org/officeDocument/2006/relationships" id="269" r:id="R77249e98028d4b4a"/>
    <p:sldId xmlns:r="http://schemas.openxmlformats.org/officeDocument/2006/relationships" id="270" r:id="Re6645d3eeae84c61"/>
    <p:sldId xmlns:r="http://schemas.openxmlformats.org/officeDocument/2006/relationships" id="271" r:id="R9d4e747c924146d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cb79a8da83c4818" /><Relationship Type="http://schemas.openxmlformats.org/officeDocument/2006/relationships/slideMaster" Target="/ppt/slideMasters/slideMaster1.xml" Id="R418f9d64cd40455c" /><Relationship Type="http://schemas.openxmlformats.org/officeDocument/2006/relationships/notesMaster" Target="/ppt/notesMasters/notesMaster1.xml" Id="Rde7005cc1b0847cc" /><Relationship Type="http://schemas.openxmlformats.org/officeDocument/2006/relationships/presProps" Target="/ppt/presProps.xml" Id="Rf7a3bdff2f8f44d9" /><Relationship Type="http://schemas.openxmlformats.org/officeDocument/2006/relationships/tableStyles" Target="/ppt/tableStyles.xml" Id="Rd2e7bb024e7a415c" /><Relationship Type="http://schemas.openxmlformats.org/officeDocument/2006/relationships/slide" Target="/ppt/slides/slide1.xml" Id="Rb4c495bf36864458" /><Relationship Type="http://schemas.openxmlformats.org/officeDocument/2006/relationships/slide" Target="/ppt/slides/slide2.xml" Id="R5fc6b3ceb922422d" /><Relationship Type="http://schemas.openxmlformats.org/officeDocument/2006/relationships/slide" Target="/ppt/slides/slide3.xml" Id="Re93446891c6c46b5" /><Relationship Type="http://schemas.openxmlformats.org/officeDocument/2006/relationships/slide" Target="/ppt/slides/slide4.xml" Id="Rc80c3838a4c541c1" /><Relationship Type="http://schemas.openxmlformats.org/officeDocument/2006/relationships/slide" Target="/ppt/slides/slide5.xml" Id="Ra455a63df1a24696" /><Relationship Type="http://schemas.openxmlformats.org/officeDocument/2006/relationships/slide" Target="/ppt/slides/slide6.xml" Id="R15b6d1c1d9fb4183" /><Relationship Type="http://schemas.openxmlformats.org/officeDocument/2006/relationships/slide" Target="/ppt/slides/slide7.xml" Id="R041d75c23db64449" /><Relationship Type="http://schemas.openxmlformats.org/officeDocument/2006/relationships/slide" Target="/ppt/slides/slide8.xml" Id="R7c3b60e68a4b478b" /><Relationship Type="http://schemas.openxmlformats.org/officeDocument/2006/relationships/slide" Target="/ppt/slides/slide9.xml" Id="R551b8716758643f9" /><Relationship Type="http://schemas.openxmlformats.org/officeDocument/2006/relationships/slide" Target="/ppt/slides/slide10.xml" Id="Rea07f0fff6f34ef9" /><Relationship Type="http://schemas.openxmlformats.org/officeDocument/2006/relationships/slide" Target="/ppt/slides/slide11.xml" Id="R6098ede9d93147f5" /><Relationship Type="http://schemas.openxmlformats.org/officeDocument/2006/relationships/slide" Target="/ppt/slides/slide12.xml" Id="R8f3cdde2c6104f07" /><Relationship Type="http://schemas.openxmlformats.org/officeDocument/2006/relationships/slide" Target="/ppt/slides/slide13.xml" Id="R408f493578b24b73" /><Relationship Type="http://schemas.openxmlformats.org/officeDocument/2006/relationships/slide" Target="/ppt/slides/slide14.xml" Id="R77249e98028d4b4a" /><Relationship Type="http://schemas.openxmlformats.org/officeDocument/2006/relationships/slide" Target="/ppt/slides/slide15.xml" Id="Re6645d3eeae84c61" /><Relationship Type="http://schemas.openxmlformats.org/officeDocument/2006/relationships/slide" Target="/ppt/slides/slide16.xml" Id="R9d4e747c924146d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518126419824ed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7c33b6a4b0d48ed" /><Relationship Type="http://schemas.openxmlformats.org/officeDocument/2006/relationships/notesMaster" Target="/ppt/notesMasters/notesMaster1.xml" Id="R8f7e06ffe497451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2bf1f39dc5f495e" /><Relationship Type="http://schemas.openxmlformats.org/officeDocument/2006/relationships/notesMaster" Target="/ppt/notesMasters/notesMaster1.xml" Id="R3d62911e3e47454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6383e0d83f2486e" /><Relationship Type="http://schemas.openxmlformats.org/officeDocument/2006/relationships/notesMaster" Target="/ppt/notesMasters/notesMaster1.xml" Id="R66239c4e56364d0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eca83f00b1341db" /><Relationship Type="http://schemas.openxmlformats.org/officeDocument/2006/relationships/notesMaster" Target="/ppt/notesMasters/notesMaster1.xml" Id="R2bbfc38b513f45f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e73507fd81748d6" /><Relationship Type="http://schemas.openxmlformats.org/officeDocument/2006/relationships/notesMaster" Target="/ppt/notesMasters/notesMaster1.xml" Id="R5848c21215a2496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5373ee26bb14e14" /><Relationship Type="http://schemas.openxmlformats.org/officeDocument/2006/relationships/notesMaster" Target="/ppt/notesMasters/notesMaster1.xml" Id="R69aea4190b1445d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0c2c95256174705" /><Relationship Type="http://schemas.openxmlformats.org/officeDocument/2006/relationships/notesMaster" Target="/ppt/notesMasters/notesMaster1.xml" Id="R374dfad21aee466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1c37e1e649d4e46" /><Relationship Type="http://schemas.openxmlformats.org/officeDocument/2006/relationships/notesMaster" Target="/ppt/notesMasters/notesMaster1.xml" Id="R330f1bd4bee344d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8cf89c1ded14f58" /><Relationship Type="http://schemas.openxmlformats.org/officeDocument/2006/relationships/notesMaster" Target="/ppt/notesMasters/notesMaster1.xml" Id="R0268c59231cb43b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f87fadd7da74b6f" /><Relationship Type="http://schemas.openxmlformats.org/officeDocument/2006/relationships/notesMaster" Target="/ppt/notesMasters/notesMaster1.xml" Id="Ra162ceb4bdcd459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37a7c7961194eee" /><Relationship Type="http://schemas.openxmlformats.org/officeDocument/2006/relationships/notesMaster" Target="/ppt/notesMasters/notesMaster1.xml" Id="R289793e8a5fd485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e4f33a640114fe1" /><Relationship Type="http://schemas.openxmlformats.org/officeDocument/2006/relationships/notesMaster" Target="/ppt/notesMasters/notesMaster1.xml" Id="Ra4a5187291d04b1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fcf0d0a173140a7" /><Relationship Type="http://schemas.openxmlformats.org/officeDocument/2006/relationships/notesMaster" Target="/ppt/notesMasters/notesMaster1.xml" Id="R8e3c0eb258b94f2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3a487fab9cf44d1" /><Relationship Type="http://schemas.openxmlformats.org/officeDocument/2006/relationships/notesMaster" Target="/ppt/notesMasters/notesMaster1.xml" Id="Rfd625c3413d5486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dd4a89e4bf84089" /><Relationship Type="http://schemas.openxmlformats.org/officeDocument/2006/relationships/notesMaster" Target="/ppt/notesMasters/notesMaster1.xml" Id="R77c19f015892494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ad63dabd2764dfe" /><Relationship Type="http://schemas.openxmlformats.org/officeDocument/2006/relationships/notesMaster" Target="/ppt/notesMasters/notesMaster1.xml" Id="Re44dc8dc02414ff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Visual: original OpenAI ImageGen scientific editorial illustration generated for this deck, 2026-08-26.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Copernicus Land Monitoring Service: https://land.copernicus.eu/</a:t>
            </a:r>
          </a:p>
          <a:p xmlns:a="http://schemas.openxmlformats.org/drawingml/2006/main">
            <a:r>
              <a:t>- Росреестр — национальные доклады: https://rosreestr.gov.ru/activity/gosudarstvennoe-upravlenie-v-sfere-ispolzovaniya-i-okhrany-zemel/gosudarstvennyy-natsionalnyy-doklad-o-sostoyanii-i-okhrany-zemel-rossiyskoy-federatsii/</a:t>
            </a:r>
          </a:p>
          <a:p xmlns:a="http://schemas.openxmlformats.org/drawingml/2006/main">
            <a:r>
              <a:t>- Project-specific semantic and evidence architecture.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FAO Soil Degradation &amp; Restoration: https://www.fao.org/soils-portal/soil-degradation-restoration/en/</a:t>
            </a:r>
          </a:p>
          <a:p xmlns:a="http://schemas.openxmlformats.org/drawingml/2006/main">
            <a:r>
              <a:t>- IPBES Land Degradation and Restoration Assessment: https://ict.ipbes.net/ipbes-ict-guide/data-and-knowledge-management/citations-of-ipbes-assessments/land-degradation-assessment</a:t>
            </a:r>
          </a:p>
          <a:p xmlns:a="http://schemas.openxmlformats.org/drawingml/2006/main">
            <a:r>
              <a:t>- Threat taxonomy is a project diagnostic framework.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UNCCD Land Degradation Neutrality overview: https://www.unccd.int/land-and-life/land-degradation-neutrality/overview</a:t>
            </a:r>
          </a:p>
          <a:p xmlns:a="http://schemas.openxmlformats.org/drawingml/2006/main">
            <a:r>
              <a:t>- UNCCD LDN conceptual framework: https://www.unccd.int/land-and-life/land-degradation-neutrality/ldn-conceptual-framework</a:t>
            </a:r>
          </a:p>
          <a:p xmlns:a="http://schemas.openxmlformats.org/drawingml/2006/main">
            <a:r>
              <a:t>- CBD Global Biodiversity Framework, Target 2: https://www.cbd.int/gbf/targets/2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Росреестр — государственный земельный надзор: https://rosreestr.gov.ru/activity/gosudarstvennyy-nadzor/gosudarstvennyy-zemelnyy-kontrol-nadzor/</a:t>
            </a:r>
          </a:p>
          <a:p xmlns:a="http://schemas.openxmlformats.org/drawingml/2006/main">
            <a:r>
              <a:t>- Project governance proposal; official powers remain with competent authorities.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pilot roadmap and assumptions; measures and duration require site-specific approval.</a:t>
            </a:r>
          </a:p>
          <a:p xmlns:a="http://schemas.openxmlformats.org/drawingml/2006/main">
            <a:r>
              <a:t>- FAO Voluntary Guidelines for Sustainable Soil Management: https://openknowledge.fao.org/server/api/core/bitstreams/9a5b9373-3558-43b3-b732-f69326a7314d/content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All KPI values shown are project targets for discussion, not externally validated outcomes.</a:t>
            </a:r>
          </a:p>
          <a:p xmlns:a="http://schemas.openxmlformats.org/drawingml/2006/main">
            <a:r>
              <a:t>- UNCCD LDN conceptual framework: https://www.unccd.int/land-and-life/land-degradation-neutrality/ldn-conceptual-framework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decision proposal; no external quantitative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Земельный кодекс РФ: https://pravo.gov.ru/proxy/ips/?docbody=&amp;nd=102073184</a:t>
            </a:r>
          </a:p>
          <a:p xmlns:a="http://schemas.openxmlformats.org/drawingml/2006/main">
            <a:r>
              <a:t>- FAO Sustainable Land Management: https://www.fao.org/land-water/land/sustainable-land-management/en/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FAO Voluntary Guidelines for Sustainable Soil Management: https://openknowledge.fao.org/server/api/core/bitstreams/9a5b9373-3558-43b3-b732-f69326a7314d/content</a:t>
            </a:r>
          </a:p>
          <a:p xmlns:a="http://schemas.openxmlformats.org/drawingml/2006/main">
            <a:r>
              <a:t>- IPBES Land Degradation and Restoration Assessment: https://ict.ipbes.net/ipbes-ict-guide/data-and-knowledge-management/citations-of-ipbes-assessments/land-degradation-assessment</a:t>
            </a:r>
          </a:p>
          <a:p xmlns:a="http://schemas.openxmlformats.org/drawingml/2006/main">
            <a:r>
              <a:t>- Project terminology; the umbrella term is explicitly distinguished from formal scientific concepts.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Земельный кодекс РФ: https://pravo.gov.ru/proxy/ips/?docbody=&amp;nd=102073184</a:t>
            </a:r>
          </a:p>
          <a:p xmlns:a="http://schemas.openxmlformats.org/drawingml/2006/main">
            <a:r>
              <a:t>- Росреестр — государственный земельный надзор: https://rosreestr.gov.ru/activity/gosudarstvennyy-nadzor/gosudarstvennyy-zemelnyy-kontrol-nadzor/</a:t>
            </a:r>
          </a:p>
          <a:p xmlns:a="http://schemas.openxmlformats.org/drawingml/2006/main">
            <a:r>
              <a:t>- UNCCD LDN conceptual framework: https://www.unccd.int/land-and-life/land-degradation-neutrality/ldn-conceptual-framework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operating model; no external quantitative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FAO Sustainable Land Management: https://www.fao.org/land-water/land/sustainable-land-management/en/</a:t>
            </a:r>
          </a:p>
          <a:p xmlns:a="http://schemas.openxmlformats.org/drawingml/2006/main">
            <a:r>
              <a:t>- Copernicus Land Monitoring Service: https://land.copernicus.eu/</a:t>
            </a:r>
          </a:p>
          <a:p xmlns:a="http://schemas.openxmlformats.org/drawingml/2006/main">
            <a:r>
              <a:t>- Project digital passport layer model.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UNCCD LDN conceptual framework: https://www.unccd.int/land-and-life/land-degradation-neutrality/ldn-conceptual-framework</a:t>
            </a:r>
          </a:p>
          <a:p xmlns:a="http://schemas.openxmlformats.org/drawingml/2006/main">
            <a:r>
              <a:t>- FAO Sustainable Land Management: https://www.fao.org/land-water/land/sustainable-land-management/en/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 SDG indicator 15.3.1 metadata: https://unstats.un.org/sdgs/metadata/?Goal=15&amp;Target=&amp;Text=</a:t>
            </a:r>
          </a:p>
          <a:p xmlns:a="http://schemas.openxmlformats.org/drawingml/2006/main">
            <a:r>
              <a:t>- FAO Global Soil Organic Carbon Map: https://www.fao.org/soils-portal/data-hub/soil-maps-and-databases/global-soil-organic-carbon-map-gsocmap/en/</a:t>
            </a:r>
          </a:p>
          <a:p xmlns:a="http://schemas.openxmlformats.org/drawingml/2006/main">
            <a:r>
              <a:t>- Local diagnostic panel is a project proposal.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Copernicus Land Monitoring Service: https://land.copernicus.eu/</a:t>
            </a:r>
          </a:p>
          <a:p xmlns:a="http://schemas.openxmlformats.org/drawingml/2006/main">
            <a:r>
              <a:t>- Copernicus CORINE Land Cover: https://land.copernicus.eu/en/products/corine-land-cover</a:t>
            </a:r>
          </a:p>
          <a:p xmlns:a="http://schemas.openxmlformats.org/drawingml/2006/main">
            <a:r>
              <a:t>- FAO Voluntary Guidelines for Sustainable Soil Management: https://openknowledge.fao.org/server/api/core/bitstreams/9a5b9373-3558-43b3-b732-f69326a7314d/content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bb1fd7187420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572ceca9f2e4676" /><Relationship Type="http://schemas.openxmlformats.org/officeDocument/2006/relationships/slideLayout" Target="/ppt/slideLayouts/slideLayout1.xml" Id="R855fc703b579458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fc703b579458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ef807df174173" /><Relationship Type="http://schemas.openxmlformats.org/officeDocument/2006/relationships/image" Target="/ppt/media/image.png" Id="R9dc3d39cb3834bf6" /><Relationship Type="http://schemas.openxmlformats.org/officeDocument/2006/relationships/notesSlide" Target="/ppt/notesSlides/notesSlide1.xml" Id="Rc824467b79ce4a7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422a5c986455d" /><Relationship Type="http://schemas.openxmlformats.org/officeDocument/2006/relationships/notesSlide" Target="/ppt/notesSlides/notesSlide10.xml" Id="Rd4c5ac86acaf4bf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5900a99b04aa6" /><Relationship Type="http://schemas.openxmlformats.org/officeDocument/2006/relationships/notesSlide" Target="/ppt/notesSlides/notesSlide11.xml" Id="Raeb52a6404134e8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7d65728446c8" /><Relationship Type="http://schemas.openxmlformats.org/officeDocument/2006/relationships/notesSlide" Target="/ppt/notesSlides/notesSlide12.xml" Id="R0432d472af494b5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44b73238f4dbb" /><Relationship Type="http://schemas.openxmlformats.org/officeDocument/2006/relationships/notesSlide" Target="/ppt/notesSlides/notesSlide13.xml" Id="R3ea210532bfe4e6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660feef914511" /><Relationship Type="http://schemas.openxmlformats.org/officeDocument/2006/relationships/notesSlide" Target="/ppt/notesSlides/notesSlide14.xml" Id="Re714647c98d44f2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c7ff74a6436d" /><Relationship Type="http://schemas.openxmlformats.org/officeDocument/2006/relationships/notesSlide" Target="/ppt/notesSlides/notesSlide15.xml" Id="Rd25a7669399f42a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b1f82aa64cab" /><Relationship Type="http://schemas.openxmlformats.org/officeDocument/2006/relationships/notesSlide" Target="/ppt/notesSlides/notesSlide16.xml" Id="R6ae580a397b0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8004ddb5442d2" /><Relationship Type="http://schemas.openxmlformats.org/officeDocument/2006/relationships/notesSlide" Target="/ppt/notesSlides/notesSlide2.xml" Id="R149b893a2703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436ae7524feb" /><Relationship Type="http://schemas.openxmlformats.org/officeDocument/2006/relationships/notesSlide" Target="/ppt/notesSlides/notesSlide3.xml" Id="Rf7741e7e9d3e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a404610e4bd7" /><Relationship Type="http://schemas.openxmlformats.org/officeDocument/2006/relationships/notesSlide" Target="/ppt/notesSlides/notesSlide4.xml" Id="R4f40401e3721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958eba02c4798" /><Relationship Type="http://schemas.openxmlformats.org/officeDocument/2006/relationships/notesSlide" Target="/ppt/notesSlides/notesSlide5.xml" Id="Rb24fcb3914cd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5cf520154e4d" /><Relationship Type="http://schemas.openxmlformats.org/officeDocument/2006/relationships/notesSlide" Target="/ppt/notesSlides/notesSlide6.xml" Id="Rb980195f9324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500a224924e71" /><Relationship Type="http://schemas.openxmlformats.org/officeDocument/2006/relationships/notesSlide" Target="/ppt/notesSlides/notesSlide7.xml" Id="R3814bebc6795407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647b02f14c14" /><Relationship Type="http://schemas.openxmlformats.org/officeDocument/2006/relationships/notesSlide" Target="/ppt/notesSlides/notesSlide8.xml" Id="R555a672b4efb450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6b5d95c3c47e0" /><Relationship Type="http://schemas.openxmlformats.org/officeDocument/2006/relationships/notesSlide" Target="/ppt/notesSlides/notesSlide9.xml" Id="Rc288931d38a9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c3d39cb3834bf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2C7B73-AD86-48FF-B027-91C163DD7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293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2ABEFB-2E0E-459D-8219-DB2C8246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CDB36D-5BE2-48DC-B8A9-26DA41CA3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064"/>
                </a:solidFill>
              </a:defRPr>
            </a:pPr>
            <a:r>
              <a:rPr sz="1050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23EA53-E4B9-41B4-AAC0-F06DA4358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56673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123044"/>
                </a:solidFill>
              </a:defRPr>
            </a:pPr>
            <a:r>
              <a:rPr sz="3600" b="1" i="0">
                <a:solidFill>
                  <a:srgbClr val="123044"/>
                </a:solidFill>
              </a:rPr>
              <a:t>БИОЦЕНОЗ</a:t>
            </a:r>
          </a:p>
          <a:p xmlns:a="http://schemas.openxmlformats.org/drawingml/2006/main">
            <a:pPr algn="l">
              <a:defRPr sz="3600" b="1" i="0">
                <a:solidFill>
                  <a:srgbClr val="123044"/>
                </a:solidFill>
              </a:defRPr>
            </a:pPr>
            <a:r>
              <a:rPr sz="3600" b="1" i="0">
                <a:solidFill>
                  <a:srgbClr val="123044"/>
                </a:solidFill>
              </a:rPr>
              <a:t>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F54DB4-D0A4-4126-95FA-5287ADC36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495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337B9B"/>
                </a:solidFill>
              </a:defRPr>
            </a:pPr>
            <a:r>
              <a:rPr sz="1725" b="1" i="0">
                <a:solidFill>
                  <a:srgbClr val="337B9B"/>
                </a:solidFill>
              </a:rPr>
              <a:t>Система диагностики, управления</a:t>
            </a:r>
          </a:p>
          <a:p xmlns:a="http://schemas.openxmlformats.org/drawingml/2006/main">
            <a:pPr algn="l">
              <a:defRPr sz="1725" b="1" i="0">
                <a:solidFill>
                  <a:srgbClr val="337B9B"/>
                </a:solidFill>
              </a:defRPr>
            </a:pPr>
            <a:r>
              <a:rPr sz="1725" b="1" i="0">
                <a:solidFill>
                  <a:srgbClr val="337B9B"/>
                </a:solidFill>
              </a:rPr>
              <a:t>и восстановления живой территории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C4E191-6C03-44D3-838E-DC04DFDAC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23044"/>
                </a:solidFill>
              </a:defRPr>
            </a:pPr>
            <a:r>
              <a:rPr sz="1275" b="1" i="0">
                <a:solidFill>
                  <a:srgbClr val="123044"/>
                </a:solidFill>
              </a:rPr>
              <a:t>ЭКВИЛИБРИУМ — ECO-PPA — СПЕЦЗАЩИТА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B2938C-332D-4F0D-AFFE-897AFB794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67300"/>
            <a:ext cx="485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07078"/>
                </a:solidFill>
              </a:defRPr>
            </a:pPr>
            <a:r>
              <a:rPr sz="1050" b="0" i="0">
                <a:solidFill>
                  <a:srgbClr val="607078"/>
                </a:solidFill>
              </a:rPr>
              <a:t>ОРИОН 22:22  |  Версия 1.0  |  26.08.2026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C8619A-078F-4927-B803-0615A1231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49720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16C838-CDCD-4D4A-A163-55310CA96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819775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3D8064"/>
                </a:solidFill>
              </a:defRPr>
            </a:pPr>
            <a:r>
              <a:rPr sz="1350" b="1" i="0">
                <a:solidFill>
                  <a:srgbClr val="3D8064"/>
                </a:solidFill>
              </a:rPr>
              <a:t>От площади и категории — к здоровью, функциям и доказанному эффекту</a:t>
            </a:r>
          </a:p>
        </p:txBody>
      </p:sp>
    </p:spTree>
    <p:extLst>
      <p:ext uri="{BB962C8B-B14F-4D97-AF65-F5344CB8AC3E}">
        <p14:creationId xmlns:p14="http://schemas.microsoft.com/office/powerpoint/2010/main" val="146970503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9D2D555-289B-42DD-A493-A2EE6B061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3B9FD492-A39F-4238-B44A-37F7F7078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ЭКВИЛИБРИУМ связывает участок, угрозу и результат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28CEF5-8159-43E7-86E8-75E7D9F31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61620B-B83E-49E5-AFF1-15220958E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381756-E20E-49DA-BA57-DC0944219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137C4D-FA39-450E-A206-1442FEC1A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8B9B0C-C4E6-476F-A94F-982BC3AC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1714500"/>
            <a:ext cx="96012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4BC7B5-4D08-4DE9-B115-6B0A3852C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838325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3D8064"/>
                </a:solidFill>
              </a:defRPr>
            </a:pPr>
            <a:r>
              <a:rPr sz="1200" b="1" i="0">
                <a:solidFill>
                  <a:srgbClr val="3D8064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B15E26-77E2-43B1-B192-20E41E258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8288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ПОЛУЧЕНИЕ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483158-7394-4508-93AC-0503DCC0C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8288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ДЗЗ • поле • лаборатория • реестры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86DC7D-0290-4D9D-9153-331C84BF6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314575"/>
            <a:ext cx="93726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24BC28-D3CF-4D98-9C37-CAD9700E3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4384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3D8064"/>
                </a:solidFill>
              </a:defRPr>
            </a:pPr>
            <a:r>
              <a:rPr sz="1200" b="1" i="0">
                <a:solidFill>
                  <a:srgbClr val="3D8064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189ABC-23FC-4083-8A5F-FBF5F65DC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4288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КАЧЕСТВО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B4891A-EA88-4B11-A823-5C56762A4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28875"/>
            <a:ext cx="5638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метод • дата • координата • погрешность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5D57AE-447E-48C1-896B-01D4F01DD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914650"/>
            <a:ext cx="91440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E6F3F4"/>
          </a:solidFill>
          <a:ln xmlns:a="http://schemas.openxmlformats.org/drawingml/2006/main" w="9525">
            <a:solidFill>
              <a:srgbClr val="7CC6C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6790E6-12C2-483D-ABA6-BC0F6B2DB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038475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3D8064"/>
                </a:solidFill>
              </a:defRPr>
            </a:pPr>
            <a:r>
              <a:rPr sz="1200" b="1" i="0">
                <a:solidFill>
                  <a:srgbClr val="3D8064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D5FA958-3359-4C35-89AD-8841DBD39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289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СВЯЗЫВАНИЕ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88937B-833C-487E-B14A-753C59714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028950"/>
            <a:ext cx="546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участок ↔ склон ↔ водосбор ↔ местообитание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A942D8-B678-458A-BFE2-592968ABF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514725"/>
            <a:ext cx="89154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9F83C3-80A2-461B-A9BE-8A3B75A11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638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3D8064"/>
                </a:solidFill>
              </a:defRPr>
            </a:pPr>
            <a:r>
              <a:rPr sz="1200" b="1" i="0">
                <a:solidFill>
                  <a:srgbClr val="3D8064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930C380-6813-4DBF-A1F8-10588117A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6290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ДИАГНОСТИКА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B404EC-A4F2-4716-8733-597AE9655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629025"/>
            <a:ext cx="5295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аномалия • причина • уверенность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657AD9-5640-4DA1-BCE6-2D83F036F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114800"/>
            <a:ext cx="86868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F2EEFFE-EDDB-4372-8A31-A1403B27C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238625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3D8064"/>
                </a:solidFill>
              </a:defRPr>
            </a:pPr>
            <a:r>
              <a:rPr sz="1200" b="1" i="0">
                <a:solidFill>
                  <a:srgbClr val="3D8064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84F725-3560-4B0B-A7D1-0A4ADA09C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2291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СЦЕНАРИЙ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B7D60B-64EF-4BE2-940C-C55ED4265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229100"/>
            <a:ext cx="5124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без действия • мера • остаточный риск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590F3C2-3BCC-471C-8D45-1904246BC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714875"/>
            <a:ext cx="84582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FCEC81E-1BB2-43C3-9B41-D8BC9BA96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8387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3D8064"/>
                </a:solidFill>
              </a:defRPr>
            </a:pPr>
            <a:r>
              <a:rPr sz="1200" b="1" i="0">
                <a:solidFill>
                  <a:srgbClr val="3D8064"/>
                </a:solidFill>
              </a:rPr>
              <a:t>06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5385C6-DB80-4858-91B0-03099F31E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8291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ECO-PPA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6516D4-39DA-4A80-9F73-ECC1B3A01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829175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проект • ресурсы • срок • исполнитель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47F97CD-246F-4C0A-9B9C-4D32E2403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5314950"/>
            <a:ext cx="82296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3814A08-C2F6-4506-9900-281784311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438775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3D8064"/>
                </a:solidFill>
              </a:defRPr>
            </a:pPr>
            <a:r>
              <a:rPr sz="1200" b="1" i="0">
                <a:solidFill>
                  <a:srgbClr val="3D8064"/>
                </a:solidFill>
              </a:rPr>
              <a:t>07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0F64398-B2DD-4E8A-9E32-7F5CFFF60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54292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ВЕРИФИКАЦИЯ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EDFCC66-F744-40C6-84FC-9685ACF98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429250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до / после / контроль • паспорт</a:t>
            </a:r>
          </a:p>
        </p:txBody>
      </p:sp>
    </p:spTree>
    <p:extLst>
      <p:ext uri="{BB962C8B-B14F-4D97-AF65-F5344CB8AC3E}">
        <p14:creationId xmlns:p14="http://schemas.microsoft.com/office/powerpoint/2010/main" val="173838818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6E55B3A-BA51-4FA2-B65A-A66B0E43B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763F486B-ED09-427E-B672-2C1916E1B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Атлас угроз превращает сигнал в гипотезу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AFBF35-87A0-4587-9BE7-0AFFD9211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D7F0A3-06CB-4E8D-BC12-E8E487E4E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994B48-18D4-4169-818A-A0E53EC34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57B620-BFB9-497B-BB22-4C25389F6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01D5BB-42D0-4572-AEAF-EEDBC5FE6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19275"/>
            <a:ext cx="762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8181C0-E999-498C-AE81-497E10E20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85737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ЭРОЗИЯ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C9CE70-E65D-45BF-B5B2-E38C15D51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857375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оголение • промоины • вынос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5DDCD6-8F84-4D8F-AA04-60CF7EFC0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47925"/>
            <a:ext cx="762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69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7D41F8-42D8-44D3-9858-252C6B8B5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8602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УПЛОТНЕНИЕ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BB10B0-26F4-4C56-A43A-4EB714833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86025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колея • плотность • инфильтрация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C75995-5B53-4226-BAB3-4D30C0DBB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76575"/>
            <a:ext cx="762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9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58A0A4-98DF-474D-91EE-07C7D8160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1467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ПОТЕРЯ ОРГАНИКИ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C240BE-3A9A-43A7-9E17-80E142692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114675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углерод • структура • биота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166143-63C1-4417-BAF4-54044ECDF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05225"/>
            <a:ext cx="762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3439B01-75B5-4AFA-9896-58E86521F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4332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ЗАСОЛЕНИЕ / ПЕРЕУВЛАЖНЕНИЕ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A1EF0E-90DE-4116-B119-E9B8BDC8C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743325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соли • вода • рельеф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4C6E5A-BCD6-44AE-8E75-6000BD525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33875"/>
            <a:ext cx="762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596ED4-25AB-4A60-8D48-474A284FA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37197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ЗАГРЯЗНЕНИЕ / ЗАПЕЧАТЫВАНИЕ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408907-FE84-449B-A0FE-7187CD021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371975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источник • площадь • рецептор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6157F5-BE64-4FFA-94E1-9B66A00D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962525"/>
            <a:ext cx="762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3E459D3-770F-4695-9B0A-0235FBCE2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00062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ФРАГМЕНТАЦИЯ / ИНВАЗИИ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A9F1608-C3B0-49A0-AA9F-1AF939907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000625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коридоры • виды • динамика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CBB75E7-FDA4-4DB8-A230-C65234877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924050"/>
            <a:ext cx="3276600" cy="3009900"/>
          </a:xfrm>
          <a:prstGeom xmlns:a="http://schemas.openxmlformats.org/drawingml/2006/main" prst="roundRect">
            <a:avLst>
              <a:gd name="adj" fmla="val 2532"/>
            </a:avLst>
          </a:prstGeom>
          <a:solidFill xmlns:a="http://schemas.openxmlformats.org/drawingml/2006/main">
            <a:srgbClr val="E6F3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48993A-B48D-4745-82CB-2B310E4EA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200275"/>
            <a:ext cx="2743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337B9B"/>
                </a:solidFill>
              </a:defRPr>
            </a:pPr>
            <a:r>
              <a:rPr sz="1425" b="1" i="0">
                <a:solidFill>
                  <a:srgbClr val="337B9B"/>
                </a:solidFill>
              </a:rPr>
              <a:t>СИГНАЛ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AFD2494-2259-445E-AC2B-F25D9EE24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505075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7CC6CD"/>
                </a:solidFill>
              </a:defRPr>
            </a:pPr>
            <a:r>
              <a:rPr sz="1875" b="1" i="0">
                <a:solidFill>
                  <a:srgbClr val="7CC6CD"/>
                </a:solidFill>
              </a:rPr>
              <a:t>↓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3787036-B908-4517-BA49-7A86EC427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57500"/>
            <a:ext cx="2743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23044"/>
                </a:solidFill>
              </a:defRPr>
            </a:pPr>
            <a:r>
              <a:rPr sz="1275" b="1" i="0">
                <a:solidFill>
                  <a:srgbClr val="123044"/>
                </a:solidFill>
              </a:rPr>
              <a:t>ПРИЧИННАЯ ГИПОТЕЗА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4DD3A43-E108-444B-ABE7-2FF3AE2FE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162300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7CC6CD"/>
                </a:solidFill>
              </a:defRPr>
            </a:pPr>
            <a:r>
              <a:rPr sz="1875" b="1" i="0">
                <a:solidFill>
                  <a:srgbClr val="7CC6CD"/>
                </a:solidFill>
              </a:rPr>
              <a:t>↓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9469588-BF86-42CA-981D-8303547A9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514725"/>
            <a:ext cx="2743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8B6949"/>
                </a:solidFill>
              </a:defRPr>
            </a:pPr>
            <a:r>
              <a:rPr sz="1425" b="1" i="0">
                <a:solidFill>
                  <a:srgbClr val="8B6949"/>
                </a:solidFill>
              </a:rPr>
              <a:t>ПОЛЕВАЯ ПРОВЕРКА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CD76078-8797-4FC8-917C-88EDE95A9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819525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7CC6CD"/>
                </a:solidFill>
              </a:defRPr>
            </a:pPr>
            <a:r>
              <a:rPr sz="1875" b="1" i="0">
                <a:solidFill>
                  <a:srgbClr val="7CC6CD"/>
                </a:solidFill>
              </a:rPr>
              <a:t>↓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A7F6F76-E6CE-4759-9CF8-594782E65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171950"/>
            <a:ext cx="2743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3D8064"/>
                </a:solidFill>
              </a:defRPr>
            </a:pPr>
            <a:r>
              <a:rPr sz="1425" b="1" i="0">
                <a:solidFill>
                  <a:srgbClr val="3D8064"/>
                </a:solidFill>
              </a:rPr>
              <a:t>ПРИОРИТЕТ МЕРЫ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4E089B9-7901-4CBF-8E7C-CB503EC24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295900"/>
            <a:ext cx="3733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54A42"/>
                </a:solidFill>
              </a:defRPr>
            </a:pPr>
            <a:r>
              <a:rPr sz="1275" b="1" i="0">
                <a:solidFill>
                  <a:srgbClr val="B54A42"/>
                </a:solidFill>
              </a:rPr>
              <a:t>Статусы: наблюдение → гипотеза → подтверждение</a:t>
            </a:r>
          </a:p>
        </p:txBody>
      </p:sp>
    </p:spTree>
    <p:extLst>
      <p:ext uri="{BB962C8B-B14F-4D97-AF65-F5344CB8AC3E}">
        <p14:creationId xmlns:p14="http://schemas.microsoft.com/office/powerpoint/2010/main" val="109844217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EEB76E0-6F82-43C5-824E-C8BDEB2E2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12">
            <a:extLst xmlns:a="http://schemas.openxmlformats.org/drawingml/2006/main">
              <a:ext uri="{FF2B5EF4-FFF2-40B4-BE49-F238E27FC236}">
                <a16:creationId xmlns:a16="http://schemas.microsoft.com/office/drawing/2014/main" id="{7B675EC5-A731-449D-AEEE-5EA50CDB5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Иерархия действий защищает от ложной компенсации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A48D1E-815F-462E-97B6-71CF057C5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7B99C8-0A9D-4AF1-B7C0-3A7C5A7ED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6EAB22-D777-41BF-B53F-D96576441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76157C-38D0-43A1-8089-6D36DB2D4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1C3DEF-D74C-4403-AB24-6E22701FF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943100"/>
            <a:ext cx="2381250" cy="339090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3D806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4AC2C5-DDEB-4A4C-9A94-8054E33FF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1336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3D8064"/>
                </a:solidFill>
              </a:defRPr>
            </a:pPr>
            <a:r>
              <a:rPr sz="1350" b="1" i="0">
                <a:solidFill>
                  <a:srgbClr val="3D8064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87ABBF-F20A-4A63-8A12-842E170AE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590800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ИЗБЕЖАТЬ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C3C361-7259-4A0D-9D0D-19EEC02B8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238500"/>
            <a:ext cx="1924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не создавать новую деградацию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536E5D-6899-4F40-B66A-A68357A90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381250"/>
            <a:ext cx="2381250" cy="29527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E6F3F4"/>
          </a:solidFill>
          <a:ln xmlns:a="http://schemas.openxmlformats.org/drawingml/2006/main" w="9525">
            <a:solidFill>
              <a:srgbClr val="337B9B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1F0132-D755-4304-958A-A4CA59663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5717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337B9B"/>
                </a:solidFill>
              </a:defRPr>
            </a:pPr>
            <a:r>
              <a:rPr sz="1350" b="1" i="0">
                <a:solidFill>
                  <a:srgbClr val="337B9B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11C879-5C2E-4780-93B3-C18106C1C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028950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СНИЗИТЬ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33BCF0-C01A-44FA-9D06-3A980C6B9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676650"/>
            <a:ext cx="1924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уменьшить текущее давление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00F54B-8F75-4AC9-B5E6-CC5298BBA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819400"/>
            <a:ext cx="2381250" cy="251460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3EBDD"/>
          </a:solidFill>
          <a:ln xmlns:a="http://schemas.openxmlformats.org/drawingml/2006/main" w="9525">
            <a:solidFill>
              <a:srgbClr val="8B694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CC9A87-F373-4B10-8B64-8AA7834A6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099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8B6949"/>
                </a:solidFill>
              </a:defRPr>
            </a:pPr>
            <a:r>
              <a:rPr sz="1350" b="1" i="0">
                <a:solidFill>
                  <a:srgbClr val="8B6949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436D05-00C4-4125-8166-A272243E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467100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ВОССТАНОВИТЬ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85C85C-99F2-44AB-87D6-95A79FBA0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14800"/>
            <a:ext cx="1924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вернуть функции на нарушенной земле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38BA4E-0446-4251-917B-3CE711C4F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257550"/>
            <a:ext cx="2381250" cy="2076450"/>
          </a:xfrm>
          <a:prstGeom xmlns:a="http://schemas.openxmlformats.org/drawingml/2006/main" prst="roundRect">
            <a:avLst>
              <a:gd name="adj" fmla="val 3670"/>
            </a:avLst>
          </a:prstGeom>
          <a:solidFill xmlns:a="http://schemas.openxmlformats.org/drawingml/2006/main">
            <a:srgbClr val="FCF3DB"/>
          </a:solidFill>
          <a:ln xmlns:a="http://schemas.openxmlformats.org/drawingml/2006/main" w="9525">
            <a:solidFill>
              <a:srgbClr val="B0893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DCD510-7AEB-4511-BEFF-7756C7E53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4480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B08938"/>
                </a:solidFill>
              </a:defRPr>
            </a:pPr>
            <a:r>
              <a:rPr sz="1350" b="1" i="0">
                <a:solidFill>
                  <a:srgbClr val="B08938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67F8E21-3843-43D8-9DCA-C18ADBB4C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9052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23044"/>
                </a:solidFill>
              </a:defRPr>
            </a:pPr>
            <a:r>
              <a:rPr sz="1275" b="1" i="0">
                <a:solidFill>
                  <a:srgbClr val="123044"/>
                </a:solidFill>
              </a:rPr>
              <a:t>КОМПЕНСИРОВАТЬ ОСТАТОК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9B16259-CB96-4C20-81C7-14A384C4C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781550"/>
            <a:ext cx="1924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только доказанный остаточный ущерб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FBB483-85FC-445F-9753-D5C88EE12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886450"/>
            <a:ext cx="643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54A42"/>
                </a:solidFill>
              </a:defRPr>
            </a:pPr>
            <a:r>
              <a:rPr sz="1425" b="1" i="0">
                <a:solidFill>
                  <a:srgbClr val="B54A42"/>
                </a:solidFill>
              </a:rPr>
              <a:t>Компенсация не должна оправдывать предотвратимый ущерб.</a:t>
            </a:r>
          </a:p>
        </p:txBody>
      </p:sp>
    </p:spTree>
    <p:extLst>
      <p:ext uri="{BB962C8B-B14F-4D97-AF65-F5344CB8AC3E}">
        <p14:creationId xmlns:p14="http://schemas.microsoft.com/office/powerpoint/2010/main" val="29070731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605E5A-8236-4AD6-B8D1-4B4DA0488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13">
            <a:extLst xmlns:a="http://schemas.openxmlformats.org/drawingml/2006/main">
              <a:ext uri="{FF2B5EF4-FFF2-40B4-BE49-F238E27FC236}">
                <a16:creationId xmlns:a16="http://schemas.microsoft.com/office/drawing/2014/main" id="{B746C692-2AFD-49FF-A6ED-B647CCE90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Роли разделены — доказательство независимо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C5840A-8E79-4942-B9AC-D1B5E71A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C12B66-638B-4E7B-AD78-9FF445A21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FBA2C1-0F3E-479E-8DCC-956BF19D8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F898AC-E52D-4EB6-A960-A3122A59C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FD2716-DE56-49C3-BA7E-996859950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752600"/>
            <a:ext cx="99822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6F3F4"/>
          </a:solidFill>
          <a:ln xmlns:a="http://schemas.openxmlformats.org/drawingml/2006/main" w="9525">
            <a:solidFill>
              <a:srgbClr val="7CC6C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551A19-8664-441C-8176-B111A67AE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19431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044"/>
                </a:solidFill>
              </a:defRPr>
            </a:pPr>
            <a:r>
              <a:rPr sz="1500" b="1" i="0">
                <a:solidFill>
                  <a:srgbClr val="123044"/>
                </a:solidFill>
              </a:rPr>
              <a:t>ЭКВИЛИБРИУМ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66D4E4-4AD9-497C-9DBA-F456037CE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1943100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данные • гиперграф • диагностика • сценарии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2CC14A-70FB-4ABA-8C1D-8DD3474D0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552700"/>
            <a:ext cx="96393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3D806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20E77A-AE53-4845-A519-4413A0EED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7432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044"/>
                </a:solidFill>
              </a:defRPr>
            </a:pPr>
            <a:r>
              <a:rPr sz="1500" b="1" i="0">
                <a:solidFill>
                  <a:srgbClr val="123044"/>
                </a:solidFill>
              </a:rPr>
              <a:t>ECO-PPA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FBD40D-9336-4EDB-81E2-52FFFE2F6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743200"/>
            <a:ext cx="5086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портфель мер • ресурсы • KPI • верификация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45FAF6-D7C4-440D-88F9-5CA44DC13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352800"/>
            <a:ext cx="92964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8B694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8904A0-3B37-4750-A004-6E179BE08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35433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044"/>
                </a:solidFill>
              </a:defRPr>
            </a:pPr>
            <a:r>
              <a:rPr sz="1500" b="1" i="0">
                <a:solidFill>
                  <a:srgbClr val="123044"/>
                </a:solidFill>
              </a:rPr>
              <a:t>СПЕЦЗАЩИТА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998DE3-A9EB-4CF5-AD86-F76CC2477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543300"/>
            <a:ext cx="4838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обследование • полевые работы • исполнение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500C31-BFEF-4168-B8C9-4F691260F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152900"/>
            <a:ext cx="89535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337B9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2C0C15-6088-42B9-BA00-EF1D7904A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3434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ГОСУДАРСТВО / ПРАВООБЛАДАТЕЛЬ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F7CBCDE-876D-423E-B874-280D9499A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343400"/>
            <a:ext cx="4591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официальные решения в пределах полномочий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9D501D1-95E1-4C1E-BC2A-8463E8B4F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953000"/>
            <a:ext cx="86106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0F5F2"/>
          </a:solidFill>
          <a:ln xmlns:a="http://schemas.openxmlformats.org/drawingml/2006/main" w="9525">
            <a:solidFill>
              <a:srgbClr val="73A66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CD6649C-6749-4020-ADB5-82933C922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1435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044"/>
                </a:solidFill>
              </a:defRPr>
            </a:pPr>
            <a:r>
              <a:rPr sz="1500" b="1" i="0">
                <a:solidFill>
                  <a:srgbClr val="123044"/>
                </a:solidFill>
              </a:rPr>
              <a:t>НАУКА + ЛАБОРАТОРИИ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822808-D22D-49A1-8C7E-0E5BC986E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5143500"/>
            <a:ext cx="4343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методики • анализ • независимый контроль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0FA55A-631B-46A3-941B-C58E3DC6C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5905500"/>
            <a:ext cx="689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54A42"/>
                </a:solidFill>
              </a:defRPr>
            </a:pPr>
            <a:r>
              <a:rPr sz="1350" b="1" i="0">
                <a:solidFill>
                  <a:srgbClr val="B54A42"/>
                </a:solidFill>
              </a:rPr>
              <a:t>Исполнитель меры не подменяет независимую проверку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105707516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363CC0C-A0A9-4557-B2AE-D1845B1A2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14">
            <a:extLst xmlns:a="http://schemas.openxmlformats.org/drawingml/2006/main">
              <a:ext uri="{FF2B5EF4-FFF2-40B4-BE49-F238E27FC236}">
                <a16:creationId xmlns:a16="http://schemas.microsoft.com/office/drawing/2014/main" id="{B50F5E84-339D-4131-9146-B05005949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Пилот за 12 месяцев проверяет систему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7E27F4-3D11-4B4C-9F95-A8D1895E6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E18F18-0D6C-4D22-836E-EAF651400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3091E8-AF60-4B91-8E88-D607ABBF7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61CDC4-57C7-4EB0-BA65-11CA4711B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8B2E88-A33F-4000-82F0-475288D53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71850"/>
            <a:ext cx="100774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3DEDC7-EA71-489E-BFC5-087FA91C2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E3FD11-F5A7-4D5F-ABB0-66AB12208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1–2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445902-75B6-43BA-9401-B91E18A65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09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23044"/>
                </a:solidFill>
              </a:defRPr>
            </a:pPr>
            <a:r>
              <a:rPr sz="1275" b="1" i="0">
                <a:solidFill>
                  <a:srgbClr val="123044"/>
                </a:solidFill>
              </a:rPr>
              <a:t>РАМКА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74C6D3-5082-4CA4-B9D4-9C09EA444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962400"/>
            <a:ext cx="1466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границы • вопросы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84EAB6-6537-4DC0-AA51-1607F6CEB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A26F35-9D6D-4CC4-9BD7-7783A78DA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3–4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16AF21-91B5-4B32-95C0-7DE703311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209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23044"/>
                </a:solidFill>
              </a:defRPr>
            </a:pPr>
            <a:r>
              <a:rPr sz="1275" b="1" i="0">
                <a:solidFill>
                  <a:srgbClr val="123044"/>
                </a:solidFill>
              </a:rPr>
              <a:t>БАЗОВАЯ ЛИНИЯ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7AAAFF-DA24-48DB-B256-7FFE83D08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76475" y="3962400"/>
            <a:ext cx="1466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ДЗЗ • поле • реестры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06F568-D15A-40CB-8AA5-0328592CE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334F91-39A1-40F8-989B-37E22FAAC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5–6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5F108C-FB75-40A8-ADA9-1A6A77C35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209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23044"/>
                </a:solidFill>
              </a:defRPr>
            </a:pPr>
            <a:r>
              <a:rPr sz="1275" b="1" i="0">
                <a:solidFill>
                  <a:srgbClr val="123044"/>
                </a:solidFill>
              </a:rPr>
              <a:t>ДИАГНОЗ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A7B9F0-0078-4853-8242-CE1999860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3962400"/>
            <a:ext cx="1466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угрозы • причины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D00C8D-ED89-4EFB-889D-119931A37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2AAF670-F788-49CA-9B6A-4D566710C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7–8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787575-3656-44F3-A305-FB4B7E8CC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209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23044"/>
                </a:solidFill>
              </a:defRPr>
            </a:pPr>
            <a:r>
              <a:rPr sz="1275" b="1" i="0">
                <a:solidFill>
                  <a:srgbClr val="123044"/>
                </a:solidFill>
              </a:rPr>
              <a:t>ПРОЕКТ МЕР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730ACC4-A9D0-461B-8963-D34BE6712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1675" y="3962400"/>
            <a:ext cx="1466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ECO-PPA • ресурсы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3430AED-9215-4740-A27C-BE2FFA3D6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8F35C9C-3B26-4ABE-8F18-7C47AFEF0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9–10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1C86C63-64D8-4A1E-9EA4-F422F5D19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209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23044"/>
                </a:solidFill>
              </a:defRPr>
            </a:pPr>
            <a:r>
              <a:rPr sz="1275" b="1" i="0">
                <a:solidFill>
                  <a:srgbClr val="123044"/>
                </a:solidFill>
              </a:rPr>
              <a:t>ВНЕДРЕНИЕ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B0AE4F0-E4BD-4FA2-91E4-98FED260B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34275" y="3962400"/>
            <a:ext cx="1466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2–3 ведущие меры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D162BE6-04E5-44F0-B662-02AB5255A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9908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49605C4-5C81-489A-8F8B-1DB7290E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209925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11–12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1E01F22-3089-459B-A44D-215C49CA8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209800"/>
            <a:ext cx="144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23044"/>
                </a:solidFill>
              </a:defRPr>
            </a:pPr>
            <a:r>
              <a:rPr sz="1275" b="1" i="0">
                <a:solidFill>
                  <a:srgbClr val="123044"/>
                </a:solidFill>
              </a:rPr>
              <a:t>ПРОВЕРКА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0FCAEBF-5D70-4627-9460-9D907F1B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962400"/>
            <a:ext cx="1466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до / после • аудит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9BF741A-48DB-4DFE-9454-44D8F7FA0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953000"/>
            <a:ext cx="90678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6F3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F52C043-F783-438A-8CC4-4610DF914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625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337B9B"/>
                </a:solidFill>
              </a:defRPr>
            </a:pPr>
            <a:r>
              <a:rPr sz="1350" b="1" i="0">
                <a:solidFill>
                  <a:srgbClr val="337B9B"/>
                </a:solidFill>
              </a:rPr>
              <a:t>Пакет результата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AB46595-3C32-4FA8-B285-169087016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095875"/>
            <a:ext cx="670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базовая линия • атлас угроз • цифровой паспорт • проверенные меры • план 24–36 месяцев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BC05232-7E3D-4477-823B-8DF3A029A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886450"/>
            <a:ext cx="8839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54A42"/>
                </a:solidFill>
              </a:defRPr>
            </a:pPr>
            <a:r>
              <a:rPr sz="1200" b="1" i="0">
                <a:solidFill>
                  <a:srgbClr val="B54A42"/>
                </a:solidFill>
              </a:rPr>
              <a:t>Годовой пилот не доказывает долговременное восстановление почвы и углеродный эффект.</a:t>
            </a:r>
          </a:p>
        </p:txBody>
      </p:sp>
    </p:spTree>
    <p:extLst>
      <p:ext uri="{BB962C8B-B14F-4D97-AF65-F5344CB8AC3E}">
        <p14:creationId xmlns:p14="http://schemas.microsoft.com/office/powerpoint/2010/main" val="153301655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3EB3A67-7921-43AD-A15D-9407CE4C6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15">
            <a:extLst xmlns:a="http://schemas.openxmlformats.org/drawingml/2006/main">
              <a:ext uri="{FF2B5EF4-FFF2-40B4-BE49-F238E27FC236}">
                <a16:creationId xmlns:a16="http://schemas.microsoft.com/office/drawing/2014/main" id="{53DE7E8C-E438-4A3B-806D-A137D43E3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Успех — это качество данных и доказанный эффект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5289DE-2BBE-46FD-B588-363B574E0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15458C-1EA9-47E1-AF50-5AE5AE7BE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B02ED9-705F-49EA-B840-2E36E5F34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524FBA-B013-47ED-B1E1-329A7EC69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AFA526-DA15-4E99-98CF-F6E25CE64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335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54A42"/>
                </a:solidFill>
              </a:defRPr>
            </a:pPr>
            <a:r>
              <a:rPr sz="1050" b="1" i="0">
                <a:solidFill>
                  <a:srgbClr val="B54A42"/>
                </a:solidFill>
              </a:rPr>
              <a:t>ПРОЕКТНЫЕ ЦЕЛИ ДЛЯ ОБСУЖДЕНИЯ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99EBD2-C3A0-4697-9D85-BAEB4FBB1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09800"/>
            <a:ext cx="3257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525" b="1" i="0">
                <a:solidFill>
                  <a:srgbClr val="337B9B"/>
                </a:solidFill>
              </a:defRPr>
            </a:pPr>
            <a:r>
              <a:rPr sz="3525" b="1" i="0">
                <a:solidFill>
                  <a:srgbClr val="337B9B"/>
                </a:solidFill>
              </a:rPr>
              <a:t>≥90%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DB8C30-B1E0-4DEB-BC9A-ECA785E5F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00375"/>
            <a:ext cx="2609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валидных записей</a:t>
            </a:r>
          </a:p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опорного контура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1F55D6-4442-40D8-BB6F-989B89046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47900"/>
            <a:ext cx="190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424055-9157-407D-A393-9B89DA097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209800"/>
            <a:ext cx="3257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525" b="1" i="0">
                <a:solidFill>
                  <a:srgbClr val="3D8064"/>
                </a:solidFill>
              </a:defRPr>
            </a:pPr>
            <a:r>
              <a:rPr sz="3525" b="1" i="0">
                <a:solidFill>
                  <a:srgbClr val="3D8064"/>
                </a:solidFill>
              </a:rPr>
              <a:t>≥80%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CA06BA-1230-4017-A930-5BD580DB6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000375"/>
            <a:ext cx="2609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приоритетных угроз</a:t>
            </a:r>
          </a:p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прошли проверку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3B28F5-6223-46ED-944D-B3E12E843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247900"/>
            <a:ext cx="190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AFF4C2-66DE-463D-B881-143350B25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209800"/>
            <a:ext cx="3257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525" b="1" i="0">
                <a:solidFill>
                  <a:srgbClr val="8B6949"/>
                </a:solidFill>
              </a:defRPr>
            </a:pPr>
            <a:r>
              <a:rPr sz="3525" b="1" i="0">
                <a:solidFill>
                  <a:srgbClr val="8B6949"/>
                </a:solidFill>
              </a:rPr>
              <a:t>100%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2B44B8-6B0C-48C7-B617-918D8E6F6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000375"/>
            <a:ext cx="2609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мер имеют дизайн</a:t>
            </a:r>
          </a:p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до / после / контроль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B0272F-630D-4F1A-B1FF-326B6310C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57650"/>
            <a:ext cx="10210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F32A8A-FA59-4B5F-B248-C49CBAAFF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A6BA99-4CA7-454E-8924-258D9CD35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025" y="4457700"/>
            <a:ext cx="45434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E2B32"/>
                </a:solidFill>
              </a:defRPr>
            </a:pPr>
            <a:r>
              <a:rPr sz="1350" b="0" i="0">
                <a:solidFill>
                  <a:srgbClr val="1E2B32"/>
                </a:solidFill>
              </a:rPr>
              <a:t>исходные сигналы и неопределённость доступны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68F9C3-3C22-48E0-98B9-4D1FC4B90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673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BF4063-06C7-4434-A0A3-6C8520154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025" y="4991100"/>
            <a:ext cx="47339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E2B32"/>
                </a:solidFill>
              </a:defRPr>
            </a:pPr>
            <a:r>
              <a:rPr sz="1350" b="0" i="0">
                <a:solidFill>
                  <a:srgbClr val="1E2B32"/>
                </a:solidFill>
              </a:rPr>
              <a:t>каждая угроза имеет причину и статус доказательности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90F240-1B4E-41FB-9BDA-21FBF5E77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7F193B-4FE3-4801-84A4-03D369516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457700"/>
            <a:ext cx="45434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E2B32"/>
                </a:solidFill>
              </a:defRPr>
            </a:pPr>
            <a:r>
              <a:rPr sz="1350" b="0" i="0">
                <a:solidFill>
                  <a:srgbClr val="1E2B32"/>
                </a:solidFill>
              </a:rPr>
              <a:t>эффект сравнивается с базовой линией и контролем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D4FE04-9482-4237-96EB-213866535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0673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0165942-A179-431F-BC0F-9EEA753FC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991100"/>
            <a:ext cx="47339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E2B32"/>
                </a:solidFill>
              </a:defRPr>
            </a:pPr>
            <a:r>
              <a:rPr sz="1350" b="0" i="0">
                <a:solidFill>
                  <a:srgbClr val="1E2B32"/>
                </a:solidFill>
              </a:rPr>
              <a:t>долгосрочные тренды вынесены в мониторинг 24–36 месяцев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A951E86-A350-44DA-BF9F-3AA3D2D0F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5905500"/>
            <a:ext cx="6210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54A42"/>
                </a:solidFill>
              </a:defRPr>
            </a:pPr>
            <a:r>
              <a:rPr sz="1200" b="1" i="0">
                <a:solidFill>
                  <a:srgbClr val="B54A42"/>
                </a:solidFill>
              </a:rPr>
              <a:t>Значения — цели пилота, а не уже достигнутые результаты.</a:t>
            </a:r>
          </a:p>
        </p:txBody>
      </p:sp>
    </p:spTree>
    <p:extLst>
      <p:ext uri="{BB962C8B-B14F-4D97-AF65-F5344CB8AC3E}">
        <p14:creationId xmlns:p14="http://schemas.microsoft.com/office/powerpoint/2010/main" val="202284933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E6F3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2D0FF5C-B4F8-4A34-9C45-0C5D39DBD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064"/>
                </a:solidFill>
              </a:defRPr>
            </a:pPr>
            <a:r>
              <a:rPr sz="1050" b="1" i="0">
                <a:solidFill>
                  <a:srgbClr val="3D8064"/>
                </a:solidFill>
              </a:rPr>
              <a:t>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C8AF46-4F81-4006-AFC8-095E9943C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52500"/>
            <a:ext cx="7239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123044"/>
                </a:solidFill>
              </a:defRPr>
            </a:pPr>
            <a:r>
              <a:rPr sz="3225" b="1" i="0">
                <a:solidFill>
                  <a:srgbClr val="123044"/>
                </a:solidFill>
              </a:rPr>
              <a:t>Запустить предпроектный этап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6F9600-258C-4576-AEC2-734CE1458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704850"/>
            <a:ext cx="2724150" cy="2724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9C445B-7703-433A-B193-C071A2594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133475"/>
            <a:ext cx="2381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5250" b="1" i="0">
                <a:solidFill>
                  <a:srgbClr val="3D8064"/>
                </a:solidFill>
              </a:defRPr>
            </a:pPr>
            <a:r>
              <a:rPr sz="5250" b="1" i="0">
                <a:solidFill>
                  <a:srgbClr val="3D8064"/>
                </a:solidFill>
              </a:rPr>
              <a:t>60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9C786E-CA8A-40D7-962E-E747C17FC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0383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23044"/>
                </a:solidFill>
              </a:defRPr>
            </a:pPr>
            <a:r>
              <a:rPr sz="1650" b="1" i="0">
                <a:solidFill>
                  <a:srgbClr val="123044"/>
                </a:solidFill>
              </a:rPr>
              <a:t>ДНЕЙ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A4052A-6AD0-45AD-9CF9-38589FAE6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3D8064"/>
                </a:solidFill>
              </a:defRPr>
            </a:pPr>
            <a:r>
              <a:rPr sz="1875" b="1" i="0">
                <a:solidFill>
                  <a:srgbClr val="3D8064"/>
                </a:solidFill>
              </a:rPr>
              <a:t>Результаты этапа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7682EF-2A31-437D-9F18-ED7C37202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38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676001-AEA1-4A42-A5C4-360D6CB1E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762250"/>
            <a:ext cx="58769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E2B32"/>
                </a:solidFill>
              </a:defRPr>
            </a:pPr>
            <a:r>
              <a:rPr sz="1500" b="0" i="0">
                <a:solidFill>
                  <a:srgbClr val="1E2B32"/>
                </a:solidFill>
              </a:rPr>
              <a:t>пилотная территория и экологический контур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842D5A-93A4-4231-836F-617E5BED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528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567281-607D-4FCA-B3AA-D1E187705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276600"/>
            <a:ext cx="58769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E2B32"/>
                </a:solidFill>
              </a:defRPr>
            </a:pPr>
            <a:r>
              <a:rPr sz="1500" b="0" i="0">
                <a:solidFill>
                  <a:srgbClr val="1E2B32"/>
                </a:solidFill>
              </a:rPr>
              <a:t>реестр данных, пробелов и правообладателей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273063-E6C6-4615-9213-4BB0C33BE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67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83F75A-3A5C-4823-9486-3C21640DA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790950"/>
            <a:ext cx="56864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E2B32"/>
                </a:solidFill>
              </a:defRPr>
            </a:pPr>
            <a:r>
              <a:rPr sz="1500" b="0" i="0">
                <a:solidFill>
                  <a:srgbClr val="1E2B32"/>
                </a:solidFill>
              </a:rPr>
              <a:t>научный протокол и план качества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39A5D1-7B19-4B26-A5A6-BF6D6CB5B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81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CD0893-C10D-4C84-ABC3-7E2518E83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305300"/>
            <a:ext cx="58769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E2B32"/>
                </a:solidFill>
              </a:defRPr>
            </a:pPr>
            <a:r>
              <a:rPr sz="1500" b="0" i="0">
                <a:solidFill>
                  <a:srgbClr val="1E2B32"/>
                </a:solidFill>
              </a:rPr>
              <a:t>схема наблюдений, ролей и верификации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8E9E6C-F3D0-420D-822D-1122ACD6D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95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C0959C-4482-4B59-A400-2C3D893FC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19650"/>
            <a:ext cx="56864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E2B32"/>
                </a:solidFill>
              </a:defRPr>
            </a:pPr>
            <a:r>
              <a:rPr sz="1500" b="0" i="0">
                <a:solidFill>
                  <a:srgbClr val="1E2B32"/>
                </a:solidFill>
              </a:rPr>
              <a:t>паспорт 12-месячного пилота ECO-PPA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74C14A-A408-4FE9-9375-2647E8CBE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581400"/>
            <a:ext cx="398145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1230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124378-E34B-4457-B215-0271DE331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886200"/>
            <a:ext cx="3371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БИОЦЕНОЗ</a:t>
            </a:r>
          </a:p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ЗЕМЛЕПОЛЬЗОВАНИЯ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475D54A-6B46-4B3C-9E52-9E885A1CF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686300"/>
            <a:ext cx="3295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7CC6CD"/>
                </a:solidFill>
              </a:defRPr>
            </a:pPr>
            <a:r>
              <a:rPr sz="1350" b="1" i="0">
                <a:solidFill>
                  <a:srgbClr val="7CC6CD"/>
                </a:solidFill>
              </a:rPr>
              <a:t>измерить → понять → изменить → доказать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09D731-75D0-41BC-9E25-2D327305B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72200"/>
            <a:ext cx="10439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607FEC5-FFA1-44ED-95AA-E310AE5A6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246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ЭКВИЛИБРИУМ — ECO-PPA — СПЕЦЗАЩИТА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4D640C9-1CE1-4C89-8738-57A738221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6324600"/>
            <a:ext cx="1657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3D8064"/>
                </a:solidFill>
              </a:defRPr>
            </a:pPr>
            <a:r>
              <a:rPr sz="1200" b="1" i="0">
                <a:solidFill>
                  <a:srgbClr val="3D8064"/>
                </a:solidFill>
              </a:rPr>
              <a:t>ОРИОН 22:22</a:t>
            </a:r>
          </a:p>
        </p:txBody>
      </p:sp>
    </p:spTree>
    <p:extLst>
      <p:ext uri="{BB962C8B-B14F-4D97-AF65-F5344CB8AC3E}">
        <p14:creationId xmlns:p14="http://schemas.microsoft.com/office/powerpoint/2010/main" val="80098301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1F0ED1-0E5D-44AC-82D5-CC07DD150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B2CDF495-A5CE-4E6E-8A30-2079D0B0A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Учёт участка не показывает здоровье территории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7B8C1B-77EF-40FA-BBDF-FBC761B00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6214BA-92D3-438B-AA56-6DF986792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A26423-FE86-44A8-BDF5-D3C900263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79BA53-A053-4FA2-BA88-48A61D158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C60AF0-B28B-402E-BE88-5F60D7B3B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81200"/>
            <a:ext cx="4095750" cy="289560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764D22-0EAB-4202-8848-4B7215940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81200"/>
            <a:ext cx="66675" cy="289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D2EFA3-C1F2-4241-AE85-E91A98553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526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044"/>
                </a:solidFill>
              </a:defRPr>
            </a:pPr>
            <a:r>
              <a:rPr sz="1650" b="1" i="0">
                <a:solidFill>
                  <a:srgbClr val="123044"/>
                </a:solidFill>
              </a:rPr>
              <a:t>ЧТО ВИДИТ УЧЁТ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BF547D-97E2-4E52-BA70-DFB58D0A9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28900"/>
            <a:ext cx="37147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границы и площадь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категория земель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вид разрешённого использования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правообладатель и ограничения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8B4EFF-E162-4162-BBB3-AB492DD00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981200"/>
            <a:ext cx="4095750" cy="289560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92B4EF-D138-445E-999B-1AD94896D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981200"/>
            <a:ext cx="66675" cy="289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CF020C-F94B-4555-9000-9F392F186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1526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044"/>
                </a:solidFill>
              </a:defRPr>
            </a:pPr>
            <a:r>
              <a:rPr sz="1650" b="1" i="0">
                <a:solidFill>
                  <a:srgbClr val="123044"/>
                </a:solidFill>
              </a:rPr>
              <a:t>ЧТО НУЖНО ДЛЯ УПРАВЛЕНИЯ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23E8A3-BD55-41BC-8F1B-98B53B6FD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628900"/>
            <a:ext cx="37147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эрозия и уплотнение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вода и органическое вещество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растительность и местообитания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нагрузка, риск и результат мер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BEBF0A-0315-44C5-ADA8-647580207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724150"/>
            <a:ext cx="1619250" cy="1619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BECE9"/>
          </a:solidFill>
          <a:ln xmlns:a="http://schemas.openxmlformats.org/drawingml/2006/main" w="9525">
            <a:solidFill>
              <a:srgbClr val="B54A4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AFB34C-5A83-4188-A590-773DE0AD0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181350"/>
            <a:ext cx="1390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54A42"/>
                </a:solidFill>
              </a:defRPr>
            </a:pPr>
            <a:r>
              <a:rPr sz="1500" b="1" i="0">
                <a:solidFill>
                  <a:srgbClr val="B54A42"/>
                </a:solidFill>
              </a:rPr>
              <a:t>НЕТ</a:t>
            </a:r>
          </a:p>
          <a:p xmlns:a="http://schemas.openxmlformats.org/drawingml/2006/main">
            <a:pPr algn="ctr">
              <a:defRPr sz="1500" b="1" i="0">
                <a:solidFill>
                  <a:srgbClr val="B54A42"/>
                </a:solidFill>
              </a:defRPr>
            </a:pPr>
            <a:r>
              <a:rPr sz="1500" b="1" i="0">
                <a:solidFill>
                  <a:srgbClr val="B54A42"/>
                </a:solidFill>
              </a:rPr>
              <a:t>ДИАГНОЗА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C15F41-BC54-42C6-9F54-B830F04ED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23044"/>
                </a:solidFill>
              </a:defRPr>
            </a:pPr>
            <a:r>
              <a:rPr sz="1650" b="1" i="0">
                <a:solidFill>
                  <a:srgbClr val="123044"/>
                </a:solidFill>
              </a:rPr>
              <a:t>Кадастровые сведения необходимы, но экологическое состояние требует отдельного доказательного контура.</a:t>
            </a:r>
          </a:p>
        </p:txBody>
      </p:sp>
    </p:spTree>
    <p:extLst>
      <p:ext uri="{BB962C8B-B14F-4D97-AF65-F5344CB8AC3E}">
        <p14:creationId xmlns:p14="http://schemas.microsoft.com/office/powerpoint/2010/main" val="193911079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6259F99-A7D0-4F0F-B531-B24A217BE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034B14C8-6E26-444E-9FA2-954312E84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Проектное имя объединяет научные термины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522BD4-65B6-419F-A005-48AAEE38C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B28B76-7B51-4DDA-B94B-2123B3730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ACF80F-16C8-422F-A121-88E868286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DC2AF1-0D48-453B-9F3C-4BBAEFFF1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1943D2-19CA-4462-9CCF-5B9108449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43100"/>
            <a:ext cx="4000500" cy="333375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E6F3F4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14A619-685B-49F7-B390-7BFFB57D8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43100"/>
            <a:ext cx="666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7BD57B-CBB5-44DE-B53F-EAADDA12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14550"/>
            <a:ext cx="361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«БИОЦЕНОЗ ЗЕМЛЕПОЛЬЗОВАНИЯ»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209072-2305-4D57-BC0D-3EA7D2808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43200"/>
            <a:ext cx="361950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Зонтичное проектное понятие: связывает природные процессы, хозяйственное использование, право и управление.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38CB26-553D-457F-8C6D-A4A2BF0A0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219450"/>
            <a:ext cx="571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00" b="1" i="0">
                <a:solidFill>
                  <a:srgbClr val="3D8064"/>
                </a:solidFill>
              </a:defRPr>
            </a:pPr>
            <a:r>
              <a:rPr sz="3000" b="1" i="0">
                <a:solidFill>
                  <a:srgbClr val="3D8064"/>
                </a:solidFill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6C6DC8-9FE9-4266-96AF-40953117F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1866900"/>
            <a:ext cx="5810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38CF04-A0A8-49D6-B6E5-11A14BD45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038350"/>
            <a:ext cx="542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ПОЧВЕННЫЙ БИОЦЕНОЗ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679195-0601-49AA-9AF3-F73750A99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343150"/>
            <a:ext cx="542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организмы и связи в почве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1D9D14-8B2F-403A-B6CE-BD5694B98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800350"/>
            <a:ext cx="5810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76C163-B945-48BA-851E-6117B4BE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971800"/>
            <a:ext cx="542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ЭКОСИСТЕМА / ЛАНДШАФТ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0107E2-DCE3-4610-8815-A73E5F019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276600"/>
            <a:ext cx="542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функции и пространственные потоки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CE0F34-2766-44C5-B330-E747E1A3E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733800"/>
            <a:ext cx="5810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62B11A-E6F3-4A10-BF46-6FA29FBCC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905250"/>
            <a:ext cx="542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АГРОЦЕНОЗ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C04746-B528-4291-ACFF-E4A59051C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4210050"/>
            <a:ext cx="542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управляемое сельскохозяйственное сообщество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72433A-34ED-4566-9960-1A1EADB31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667250"/>
            <a:ext cx="58102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71094C-27FD-4506-82A2-8FCD01E67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4838700"/>
            <a:ext cx="542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СОЦИО-ЭКОЛОГИЧЕСКАЯ СИСТЕМА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DDB828A-47B0-45A7-9BDC-6FE8A5D91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5143500"/>
            <a:ext cx="542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люди, институты и природа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3FC9AE4-AF86-46D8-8558-8B670C68B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581650"/>
            <a:ext cx="95631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CF3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DF34CA2-2849-473C-ACA2-9E7B52AA0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715000"/>
            <a:ext cx="906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8B6949"/>
                </a:solidFill>
              </a:defRPr>
            </a:pPr>
            <a:r>
              <a:rPr sz="1350" b="1" i="0">
                <a:solidFill>
                  <a:srgbClr val="8B6949"/>
                </a:solidFill>
              </a:rPr>
              <a:t>«Живая земля» — управленческая метафора, а не подмена научных и юридических определений.</a:t>
            </a:r>
          </a:p>
        </p:txBody>
      </p:sp>
    </p:spTree>
    <p:extLst>
      <p:ext uri="{BB962C8B-B14F-4D97-AF65-F5344CB8AC3E}">
        <p14:creationId xmlns:p14="http://schemas.microsoft.com/office/powerpoint/2010/main" val="201984683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149400-8E79-44C5-A729-9E6555B66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179916F7-A159-43E7-B50B-632F6B983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Территория живёт сразу в двух контурах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3B5886-4B49-499D-8BF7-565E82644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6B3FB4-4B6B-4EC7-8AC2-47600A3CF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63497C-8EA1-4331-B050-A86451ADC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9543E0-AD72-4DD8-906C-7348AD180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1A8B74-050A-46A4-B230-57682ACFD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62150"/>
            <a:ext cx="4305300" cy="3238500"/>
          </a:xfrm>
          <a:prstGeom xmlns:a="http://schemas.openxmlformats.org/drawingml/2006/main" prst="roundRect">
            <a:avLst>
              <a:gd name="adj" fmla="val 23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BB4FDA-28D2-44C0-976C-D8DCD67C7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62150"/>
            <a:ext cx="66675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FC4053-BE79-4ABB-AB69-E1A22456D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33600"/>
            <a:ext cx="3924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044"/>
                </a:solidFill>
              </a:defRPr>
            </a:pPr>
            <a:r>
              <a:rPr sz="1650" b="1" i="0">
                <a:solidFill>
                  <a:srgbClr val="123044"/>
                </a:solidFill>
              </a:rPr>
              <a:t>КАДАСТРОВЫЙ И ПРАВОВОЙ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5E6F5B-CD1D-4962-AC40-24139B528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67000"/>
            <a:ext cx="392430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участок и право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категория и ВРИ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ограничения и обременения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надзор и официальные процедуры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9F1856-8CED-4B95-B4CA-E9948C6E7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1962150"/>
            <a:ext cx="4305300" cy="3238500"/>
          </a:xfrm>
          <a:prstGeom xmlns:a="http://schemas.openxmlformats.org/drawingml/2006/main" prst="roundRect">
            <a:avLst>
              <a:gd name="adj" fmla="val 2353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D57266-626F-44DE-94A5-CACBC285D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1962150"/>
            <a:ext cx="66675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83B53A-9423-48A5-844F-43F32466C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133600"/>
            <a:ext cx="3924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ЭКОЛОГИЧЕСКИЙ И ЛАНДШАФТНЫЙ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A638F6-1ABE-431E-9D71-D2A8A50DD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667000"/>
            <a:ext cx="392430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склон и водосбор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почвенно-водные потоки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местообитания и коридоры</a:t>
            </a:r>
          </a:p>
          <a:p xmlns:a="http://schemas.openxmlformats.org/drawingml/2006/main">
            <a:pPr algn="l">
              <a:defRPr sz="1425" b="0" i="0">
                <a:solidFill>
                  <a:srgbClr val="607078"/>
                </a:solidFill>
              </a:defRPr>
            </a:pPr>
            <a:r>
              <a:rPr sz="1425" b="0" i="0">
                <a:solidFill>
                  <a:srgbClr val="607078"/>
                </a:solidFill>
              </a:rPr>
              <a:t>воздействия за границей участка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5EAC75-EED8-48AB-81E2-FCA5FC850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705100"/>
            <a:ext cx="2057400" cy="2057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0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A8D720-C942-4FD0-A61C-78B3221CE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267075"/>
            <a:ext cx="1676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ЦИФРОВОЙ</a:t>
            </a:r>
          </a:p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ПАСПОРТ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66BE5F-AB97-44A4-A64F-E2646F787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4057650"/>
            <a:ext cx="1676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7CC6CD"/>
                </a:solidFill>
              </a:defRPr>
            </a:pPr>
            <a:r>
              <a:rPr sz="1200" b="1" i="0">
                <a:solidFill>
                  <a:srgbClr val="7CC6CD"/>
                </a:solidFill>
              </a:rPr>
              <a:t>связывает контуры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00BF91-B14F-4F6D-BC57-6AD5FA209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657850"/>
            <a:ext cx="674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54A42"/>
                </a:solidFill>
              </a:defRPr>
            </a:pPr>
            <a:r>
              <a:rPr sz="1350" b="1" i="0">
                <a:solidFill>
                  <a:srgbClr val="B54A42"/>
                </a:solidFill>
              </a:rPr>
              <a:t>Паспорт не заменяет ЕГРН и юридически значимые процедуры.</a:t>
            </a:r>
          </a:p>
        </p:txBody>
      </p:sp>
    </p:spTree>
    <p:extLst>
      <p:ext uri="{BB962C8B-B14F-4D97-AF65-F5344CB8AC3E}">
        <p14:creationId xmlns:p14="http://schemas.microsoft.com/office/powerpoint/2010/main" val="137999505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F65CBFA-4096-4C13-B6D4-107DA143C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C8FB5B62-5B01-4B0E-A726-39E2DFE89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Наблюдение замыкается в управленческий цикл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90A633-66D2-4EE9-A0F8-5D77153DB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A66EE4-D8EE-4B26-9497-B60CDB116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FD4B7A-91CC-461C-95A6-E660355FF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C3A1F9-A210-4842-945F-0D9806836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CF22AA-BD34-4C45-B36B-15DB8B640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876550"/>
            <a:ext cx="7524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11D30A-7F33-4FAF-B688-C71CFD4BF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838700"/>
            <a:ext cx="7524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E0B063-8E68-4B5B-9B84-A8CB7B299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352800"/>
            <a:ext cx="381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17A8FA-A455-40E5-AD5B-22FDD445E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352800"/>
            <a:ext cx="381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EA43D3-27F5-471B-9A3B-02CE6A4E1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38375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F36BC9-C880-4575-B16D-4C63237C2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29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3D8064"/>
                </a:solidFill>
              </a:defRPr>
            </a:pPr>
            <a:r>
              <a:rPr sz="1800" b="1" i="0">
                <a:solidFill>
                  <a:srgbClr val="3D8064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FDAD6B-AEF7-4824-BD19-362B8D120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05125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ОПИСАНИЕ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007D0A-9E1D-4321-9C42-FBD691CF9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238375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53CD5C-8675-46D0-B73C-3D3D142CF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438400"/>
            <a:ext cx="129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3D8064"/>
                </a:solidFill>
              </a:defRPr>
            </a:pPr>
            <a:r>
              <a:rPr sz="1800" b="1" i="0">
                <a:solidFill>
                  <a:srgbClr val="3D8064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3A6C84-F20A-45D9-A29A-35B0CBEF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905125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ДИАГНОЗ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57757A-5BCA-4691-9564-E663228DE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238375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65090C-4FF6-4132-B6C7-63656A85F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38400"/>
            <a:ext cx="129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3D8064"/>
                </a:solidFill>
              </a:defRPr>
            </a:pPr>
            <a:r>
              <a:rPr sz="1800" b="1" i="0">
                <a:solidFill>
                  <a:srgbClr val="3D8064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8D5E20-E9C9-466B-8E66-5E9456A62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905125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ПРИОРИТЕТ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7C157D-1BA6-4D46-9754-9EEC51B12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238375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991F94-A574-48A9-A38E-FC008295B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438400"/>
            <a:ext cx="129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3D8064"/>
                </a:solidFill>
              </a:defRPr>
            </a:pPr>
            <a:r>
              <a:rPr sz="1800" b="1" i="0">
                <a:solidFill>
                  <a:srgbClr val="3D8064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8AD356-6274-4A96-94E0-120E76D7E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905125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МЕРА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C98809A-F32E-4AA1-A5BD-BEC313AC4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10050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788B55-C61E-4461-87F5-A2393348F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10075"/>
            <a:ext cx="129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3D8064"/>
                </a:solidFill>
              </a:defRPr>
            </a:pPr>
            <a:r>
              <a:rPr sz="1800" b="1" i="0">
                <a:solidFill>
                  <a:srgbClr val="3D8064"/>
                </a:solidFill>
              </a:rPr>
              <a:t>08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38316E2-B00A-4A6E-A80D-32DF3C1F9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768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ОБУЧЕНИЕ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4FCF026-8570-478A-8CDD-0A5B610A8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210050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6FAF75B-8AFC-4DFA-9F45-2FE0A22AB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410075"/>
            <a:ext cx="129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3D8064"/>
                </a:solidFill>
              </a:defRPr>
            </a:pPr>
            <a:r>
              <a:rPr sz="1800" b="1" i="0">
                <a:solidFill>
                  <a:srgbClr val="3D8064"/>
                </a:solidFill>
              </a:rPr>
              <a:t>07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84CFCB0-14B8-4531-A852-73540C972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8768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ПАСПОРТ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DFE055B-E8C7-44E2-B008-636E8EB36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210050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BF23179-7907-445A-9429-0A89769C7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410075"/>
            <a:ext cx="129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3D8064"/>
                </a:solidFill>
              </a:defRPr>
            </a:pPr>
            <a:r>
              <a:rPr sz="1800" b="1" i="0">
                <a:solidFill>
                  <a:srgbClr val="3D8064"/>
                </a:solidFill>
              </a:rPr>
              <a:t>06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BB496D6-A100-4CD1-9243-4BF5819E0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8768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ПРОВЕРКА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8526D71-CB34-436B-8F09-157AE41EA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210050"/>
            <a:ext cx="1295400" cy="1295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2AC459C-38C2-4383-A5FB-9662E7413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410075"/>
            <a:ext cx="129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3D8064"/>
                </a:solidFill>
              </a:defRPr>
            </a:pPr>
            <a:r>
              <a:rPr sz="1800" b="1" i="0">
                <a:solidFill>
                  <a:srgbClr val="3D8064"/>
                </a:solidFill>
              </a:rPr>
              <a:t>05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BCC4FD8-E15F-4B66-9F7D-3749F259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8768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ДЕЙСТВИЕ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2F07A4D-80EC-4EB0-A597-9928E5070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848350"/>
            <a:ext cx="880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Каждая мера заканчивается проверкой эффекта и обновлением знания о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val="11821961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2485C0A-D4EF-4C0C-BE91-D88E90383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05F78D50-8720-4738-96B5-8A5394F70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Девять слоёв формируют паспорт территории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152E3B-09AC-46E0-BFB0-4DC1795F5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723747-1E7E-43B8-87B4-52B2F4956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9602CA-09FF-47E2-8373-D0E0E7E5B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A36128-3F71-47FA-9700-D286DFB26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2D6DF6-F02C-4665-804D-9A9B9B8D0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90700"/>
            <a:ext cx="33337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F70C26-1FBC-4D5F-9665-29F9A0E8D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90700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F7B841-94BF-4CEF-8880-B8B927D08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621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ПРАВО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6739A6-2020-4094-ADAA-F78974948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241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границы • ВРИ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D53325-F249-4713-984F-C36C05B16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62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3D8064"/>
                </a:solidFill>
              </a:defRPr>
            </a:pPr>
            <a:r>
              <a:rPr sz="1125" b="1" i="0">
                <a:solidFill>
                  <a:srgbClr val="3D8064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81A882-C9D7-467F-A7A4-71AD8D7E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790700"/>
            <a:ext cx="33337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5C3EE7-6A4B-4B13-98A4-60C63175F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790700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A97CC9-4CF5-4061-92EF-133AD652B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9621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ПОКРОВ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87D951-308B-4BB4-AD3B-279E089C9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3241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угодья • застройка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8F6CA6-08AC-46A5-A479-D2DBA3BD6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1962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3D8064"/>
                </a:solidFill>
              </a:defRPr>
            </a:pPr>
            <a:r>
              <a:rPr sz="1125" b="1" i="0">
                <a:solidFill>
                  <a:srgbClr val="3D8064"/>
                </a:solidFill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445D56-7185-4317-8F70-57A5A5178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90700"/>
            <a:ext cx="33337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6F3F4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AC8DA81-F03C-408C-BA61-B97CF1533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90700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B5CD79-167B-4AF0-A1EC-0D5C86271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621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РЕЛЬЕФ + ВОДА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A40433-B3BB-422E-A21C-C894BC29C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241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склоны • сток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F148450-87F9-40E1-B019-F2AEC9446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1962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3D8064"/>
                </a:solidFill>
              </a:defRPr>
            </a:pPr>
            <a:r>
              <a:rPr sz="1125" b="1" i="0">
                <a:solidFill>
                  <a:srgbClr val="3D8064"/>
                </a:solidFill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1A75755-461D-482E-91C8-36EC3A55F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95625"/>
            <a:ext cx="33337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3720BE4-C087-4EDC-892F-4070A9998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95625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8290A0C-B36D-4377-B03E-02871943C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67075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ПОЧВА: ФИЗИКА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666454-86DD-4167-813C-D113FEC5C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29025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структура • плотность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375DBDE-D690-477F-BEBC-9FA1EA124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2670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3D8064"/>
                </a:solidFill>
              </a:defRPr>
            </a:pPr>
            <a:r>
              <a:rPr sz="1125" b="1" i="0">
                <a:solidFill>
                  <a:srgbClr val="3D8064"/>
                </a:solidFill>
              </a:rPr>
              <a:t>04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9F6F5A0-ADB9-409A-AAB8-E4E9C1DBB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095625"/>
            <a:ext cx="33337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1B24794-930E-4C51-95AC-F9C0F9E59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095625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1C62BFE-54DF-430E-AA57-C2A99FF30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267075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ПОЧВА: ХИМИЯ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D4D5976-FFE6-41A1-8FE8-D2C43B73D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629025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pH • соли • загрязнение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A95EEE3-4FAF-4892-A520-576A44BE9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2670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3D8064"/>
                </a:solidFill>
              </a:defRPr>
            </a:pPr>
            <a:r>
              <a:rPr sz="1125" b="1" i="0">
                <a:solidFill>
                  <a:srgbClr val="3D8064"/>
                </a:solidFill>
              </a:rPr>
              <a:t>05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E63AC4E-0C12-409D-96A0-AA2E6AD21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95625"/>
            <a:ext cx="33337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619D26A-2CAB-4D6A-B9F9-482AEA5FE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95625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4DBD186-F090-4451-BB19-2DE641F65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267075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ПОЧВА: БИОЛОГИЯ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4EF1EFF-00CE-48E1-9DDE-602D85EFD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29025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дыхание • биота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F3C81D0-EA93-49AA-9361-3162648ED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2670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3D8064"/>
                </a:solidFill>
              </a:defRPr>
            </a:pPr>
            <a:r>
              <a:rPr sz="1125" b="1" i="0">
                <a:solidFill>
                  <a:srgbClr val="3D8064"/>
                </a:solidFill>
              </a:rPr>
              <a:t>06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7FCF68F-4A48-4792-B354-926AE55D2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00550"/>
            <a:ext cx="33337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8608E52-A517-4422-900F-5C66244D1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00550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846DEEE-AB52-4419-8868-552BBF45D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720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РАСТИТЕЛЬНОСТЬ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290F057-0B52-4CA4-8F4E-04C59F31B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339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состояние • фенология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E2F9612-1F94-467E-B265-240B9A10C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5720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3D8064"/>
                </a:solidFill>
              </a:defRPr>
            </a:pPr>
            <a:r>
              <a:rPr sz="1125" b="1" i="0">
                <a:solidFill>
                  <a:srgbClr val="3D8064"/>
                </a:solidFill>
              </a:rPr>
              <a:t>07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5A29927-9C2E-40EF-8FAD-70F04C3DF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400550"/>
            <a:ext cx="33337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EA57A39-F8A8-4A0C-AFA3-1026C172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400550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30948ED-3962-4EE8-936E-136851D1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5720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МЕСТООБИТАНИЯ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F3070AD-D8E4-4651-8133-9ACB9451F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9339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связность • виды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59E1261-82D9-42E8-8C28-D3AAA1BF7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5720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3D8064"/>
                </a:solidFill>
              </a:defRPr>
            </a:pPr>
            <a:r>
              <a:rPr sz="1125" b="1" i="0">
                <a:solidFill>
                  <a:srgbClr val="3D8064"/>
                </a:solidFill>
              </a:rPr>
              <a:t>08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837784D-BCA5-4B4C-8D83-B7BA12635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00550"/>
            <a:ext cx="33337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887CF56-205B-42B9-A0F2-6D3B1E42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00550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C9CFD24-7DCD-400B-AD33-94E8CFD76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5720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НАГРУЗКА + МЕРЫ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BFF5D3E-494D-4E3E-A0E5-2D1231AC7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339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07078"/>
                </a:solidFill>
              </a:defRPr>
            </a:pPr>
            <a:r>
              <a:rPr sz="1200" b="0" i="0">
                <a:solidFill>
                  <a:srgbClr val="607078"/>
                </a:solidFill>
              </a:rPr>
              <a:t>операции • затраты • эффект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38A05CE-E887-4E30-9B00-7B3B4F414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5720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3D8064"/>
                </a:solidFill>
              </a:defRPr>
            </a:pPr>
            <a:r>
              <a:rPr sz="1125" b="1" i="0">
                <a:solidFill>
                  <a:srgbClr val="3D8064"/>
                </a:solidFill>
              </a:rPr>
              <a:t>09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16787BD-8EFB-4355-B549-9326FFE3D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29300"/>
            <a:ext cx="704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23044"/>
                </a:solidFill>
              </a:defRPr>
            </a:pPr>
            <a:r>
              <a:rPr sz="1425" b="1" i="0">
                <a:solidFill>
                  <a:srgbClr val="123044"/>
                </a:solidFill>
              </a:rPr>
              <a:t>Слой хранит источник, дату, метод, точность и статус доказательности.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45179661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FF64292-0B32-49D9-A05B-B0DB00227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38E31AF4-F85D-413D-AB87-D7E64C78E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Процессы выходят за границы участка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AA6235-E9C3-4E50-9EFF-97FCF50D0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264D14-8F39-434F-8863-0F1558907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000E0D-C2BF-429D-B04E-7F51A2968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FD35D6-FD22-4E02-9504-89DF25466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4A0B0A-C495-40C1-A073-16EEE50C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038350"/>
            <a:ext cx="57150" cy="3676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95098F-8557-4F0A-A0D2-A51C6FBE6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18859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32A936-C910-4E14-8EC9-4311BA93D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057400"/>
            <a:ext cx="628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9B1583-D976-42EC-8A29-244532FBE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9240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УЧАСТОК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FD4343-18BD-4AED-84AC-0DE7492AC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9335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07078"/>
                </a:solidFill>
              </a:defRPr>
            </a:pPr>
            <a:r>
              <a:rPr sz="1350" b="0" i="0">
                <a:solidFill>
                  <a:srgbClr val="607078"/>
                </a:solidFill>
              </a:rPr>
              <a:t>право • операции • локальная проба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F963D6-963C-4489-95CB-FDC680D22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7241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E3B480-6DB5-4866-B973-F35C2CE71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895600"/>
            <a:ext cx="628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2C1D68-9619-4366-B047-2FEE680E5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7622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ПОЛЕ / КВАРТАЛ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1979BC-B622-4DAA-8A4B-19F992458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7717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07078"/>
                </a:solidFill>
              </a:defRPr>
            </a:pPr>
            <a:r>
              <a:rPr sz="1350" b="0" i="0">
                <a:solidFill>
                  <a:srgbClr val="607078"/>
                </a:solidFill>
              </a:rPr>
              <a:t>однородная зона управления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AD9C1E-2372-48BF-8CBA-C6F172FFA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5623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898637-1D87-4AD8-8623-215579F3D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33800"/>
            <a:ext cx="628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DFBB15-0CB6-417D-A288-D201927E0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6004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СКЛОН / ВОДОСБОР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D8948B-C0A2-41E8-85AE-51B18427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6099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07078"/>
                </a:solidFill>
              </a:defRPr>
            </a:pPr>
            <a:r>
              <a:rPr sz="1350" b="0" i="0">
                <a:solidFill>
                  <a:srgbClr val="607078"/>
                </a:solidFill>
              </a:rPr>
              <a:t>сток • эрозия • перенос вещества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89DD05-E98A-4191-9E44-F89C1172C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005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D25370-37ED-4BAE-8E8F-010E2F305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572000"/>
            <a:ext cx="628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AB6400-2D82-40B1-A81A-AC43D442E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4386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КОРИДОР МЕСТООБИТАНИЙ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1D89E57-B476-4DA5-A4D9-1BCBDC4CF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4481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07078"/>
                </a:solidFill>
              </a:defRPr>
            </a:pPr>
            <a:r>
              <a:rPr sz="1350" b="0" i="0">
                <a:solidFill>
                  <a:srgbClr val="607078"/>
                </a:solidFill>
              </a:rPr>
              <a:t>связность и миграция видов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A830199-4073-4F3D-8930-8D4321351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2387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354F942-956A-4433-9A3F-5F3D44ECF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410200"/>
            <a:ext cx="628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13CF3B8-C41C-4E90-A427-3CD69B4C4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52768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044"/>
                </a:solidFill>
              </a:defRPr>
            </a:pPr>
            <a:r>
              <a:rPr sz="1575" b="1" i="0">
                <a:solidFill>
                  <a:srgbClr val="123044"/>
                </a:solidFill>
              </a:rPr>
              <a:t>МУНИЦИПАЛИТЕТ / РЕГИОН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2C68258-9622-4B99-8172-FA2240C68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2863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07078"/>
                </a:solidFill>
              </a:defRPr>
            </a:pPr>
            <a:r>
              <a:rPr sz="1350" b="0" i="0">
                <a:solidFill>
                  <a:srgbClr val="607078"/>
                </a:solidFill>
              </a:rPr>
              <a:t>баланс землепользования и сценарии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6D16385-3CD5-40FD-B465-CFE2A92CF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829300"/>
            <a:ext cx="30861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CF3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3DEBDE0-88BD-4AC6-BF2B-820912BCD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9245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8B6949"/>
                </a:solidFill>
              </a:defRPr>
            </a:pPr>
            <a:r>
              <a:rPr sz="1200" b="1" i="0">
                <a:solidFill>
                  <a:srgbClr val="8B6949"/>
                </a:solidFill>
              </a:rPr>
              <a:t>Единица решения ≠ единица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188848659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201C863-8B8C-4CBA-AC4F-843695AF3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4B8E0A67-E10D-47F6-A7F2-FF70A58C4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Панель показателей не скрывает риски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71D185-8614-4181-A5F9-B7D7D50FF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62D025-6111-42A8-B0C0-A09B02F8A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5A4A18-C776-4366-A2A6-063BAED0A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7FF144-484F-44F9-B53E-790F80306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1BB96B-7774-4667-BE00-14CEE61DF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81175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064"/>
                </a:solidFill>
              </a:defRPr>
            </a:pPr>
            <a:r>
              <a:rPr sz="1050" b="1" i="0">
                <a:solidFill>
                  <a:srgbClr val="3D8064"/>
                </a:solidFill>
              </a:rPr>
              <a:t>БАЗОВОЕ ЯДРО SDG 15.3.1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28E0C4-01D1-436C-9CFF-AB5EBC044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52650"/>
            <a:ext cx="33337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5B4758-E1B2-4B8B-8231-DB5660F23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526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2BEEC4-50CC-4280-8937-A92F278D4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241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ПОКРОВ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492A4C-F714-42EE-8874-7402D8F35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19400"/>
            <a:ext cx="2952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изменение классов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27B1D6-E01E-4ED8-A76F-A39BA3E64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152650"/>
            <a:ext cx="33337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159D4E-2D88-4BE7-9563-AE075C797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1526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B87863-EDC3-48F6-A2DA-8A226F2E6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3241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ПРОДУКТИВНОСТЬ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0B2800-FAEB-4BAB-977C-E5515BDFE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819400"/>
            <a:ext cx="2952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динамика растительности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227D50-AEBD-4DA7-AFBA-5DFEB3D13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33337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3EBDD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4B23C3-AC18-4CC9-9A79-0FD1B7137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69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62059F-97C5-404A-BF36-9A7FB2F5B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3241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ОРГАНИЧЕСКИЙ УГЛЕРОД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63C1F5-07DE-4EBE-B4F1-F1E40E337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819400"/>
            <a:ext cx="2952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запасы в почве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5DF40A-3917-4549-9A4C-90A03724F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6715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37B9B"/>
                </a:solidFill>
              </a:defRPr>
            </a:pPr>
            <a:r>
              <a:rPr sz="1050" b="1" i="0">
                <a:solidFill>
                  <a:srgbClr val="337B9B"/>
                </a:solidFill>
              </a:rPr>
              <a:t>+ ЛОКАЛЬНАЯ ДИАГНОСТИКА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DD0F7F-BC9F-4377-AAE9-B1673DB61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48150"/>
            <a:ext cx="3333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292594-8D10-4B98-A168-19BE82930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419600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727ECD-5C13-4060-8E57-6447266EB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35292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эрозия и уплотнение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72A7F38-E751-4F3C-85C1-10C3BC46D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48150"/>
            <a:ext cx="3333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392C9F-4C30-4F3D-AD3A-F2411559F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419600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E6065C-D187-4375-93C5-E83BB8CCF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35292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вода и засоление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9A40CFA-A854-4DF0-B90E-E7EFC1EBE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248150"/>
            <a:ext cx="3333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2F6B3D4-12E6-4EFB-8A76-9D4B4EFF4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19600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381E11A-C086-49B2-ACD8-599FDBA79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35292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почвенная биота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6C8FB49-CC11-4575-AEAF-4F2304F5D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57750"/>
            <a:ext cx="3333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24882F9-EEFA-42CF-AA6F-7C8E63F36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029200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CF51A18-FE5B-4DB2-8BA1-3983608C6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96252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связность местообитаний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1C9BC1F-2CAD-4551-9A7A-24C121E09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857750"/>
            <a:ext cx="3333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F5F8CC4-5E53-48D6-8729-4C3E0DE30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5029200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AD17351-AEEE-404C-99CE-ED4F70F71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6252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загрязнение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A525F39-49A1-48C2-A82C-4C2AF7140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857750"/>
            <a:ext cx="3333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C133EA8-E875-45E6-9902-E7BE91CA9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029200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AF5E4E7-356D-4564-A475-528B3FAC6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96252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23044"/>
                </a:solidFill>
              </a:defRPr>
            </a:pPr>
            <a:r>
              <a:rPr sz="1200" b="1" i="0">
                <a:solidFill>
                  <a:srgbClr val="123044"/>
                </a:solidFill>
              </a:rPr>
              <a:t>правовой статус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8350EBF-0B05-4E65-A136-1551211D5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5734050"/>
            <a:ext cx="8267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54A42"/>
                </a:solidFill>
              </a:defRPr>
            </a:pPr>
            <a:r>
              <a:rPr sz="1425" b="1" i="0">
                <a:solidFill>
                  <a:srgbClr val="B54A42"/>
                </a:solidFill>
              </a:rPr>
              <a:t>Интегральный индекс не заменяет исходные сигналы, пороги и неопределённость.</a:t>
            </a:r>
          </a:p>
        </p:txBody>
      </p:sp>
    </p:spTree>
    <p:extLst>
      <p:ext uri="{BB962C8B-B14F-4D97-AF65-F5344CB8AC3E}">
        <p14:creationId xmlns:p14="http://schemas.microsoft.com/office/powerpoint/2010/main" val="191936964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C46BD85-2980-464B-AD37-A48F94ED7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НАУЧНО-ПРИКЛАДНАЯ КОНЦЕПЦИЯ</a:t>
            </a:r>
          </a:p>
        </p:txBody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E79E0054-BA7A-4F2E-A827-0F1F12EA4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044"/>
                </a:solidFill>
              </a:defRPr>
            </a:pPr>
            <a:r>
              <a:rPr sz="2625" b="1" i="0">
                <a:solidFill>
                  <a:srgbClr val="123044"/>
                </a:solidFill>
              </a:rPr>
              <a:t>Спутник даёт обзор — поле подтверждает диагноз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7A1EED-C4A7-4429-8BB0-A9FD84467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3827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C6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080F33-75FD-48B7-AFBB-624A1D886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90456F-7A52-40F6-81E2-A9B2A11F6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07078"/>
                </a:solidFill>
              </a:defRPr>
            </a:pPr>
            <a:r>
              <a:rPr sz="900" b="1" i="0">
                <a:solidFill>
                  <a:srgbClr val="607078"/>
                </a:solidFill>
              </a:rPr>
              <a:t>БИОЦЕНОЗ ЗЕМЛЕПОЛЬЗОВАНИЯ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99844E-EBEC-4805-A791-472FE97AD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505575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3D8064"/>
                </a:solidFill>
              </a:defRPr>
            </a:pPr>
            <a:r>
              <a:rPr sz="975" b="1" i="0">
                <a:solidFill>
                  <a:srgbClr val="3D8064"/>
                </a:solidFill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7CE12B-FDA1-4EEA-9601-4FB02938B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333750"/>
            <a:ext cx="72009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B90D59-8C2D-4E78-AA32-F57B3BEBA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362200"/>
            <a:ext cx="3810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866109-DDB7-4B7F-A7C5-7D1F2E7EB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571750"/>
            <a:ext cx="2324100" cy="2324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0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463E26-6663-4A64-9AD5-EAD14DC6D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143250"/>
            <a:ext cx="17526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ЕДИНАЯ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МОДЕЛЬ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ТЕРРИТОРИИ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24DCE8-ED54-4198-86C8-B45F257EA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43100"/>
            <a:ext cx="2857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E6F3F4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B80F1F-1A5B-45CF-B3E1-5DA06E4E3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43100"/>
            <a:ext cx="666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EC1165-785E-403A-8019-115F82AE5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1455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044"/>
                </a:solidFill>
              </a:defRPr>
            </a:pPr>
            <a:r>
              <a:rPr sz="1650" b="1" i="0">
                <a:solidFill>
                  <a:srgbClr val="123044"/>
                </a:solidFill>
              </a:rPr>
              <a:t>ДЗЗ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4D0144-9D54-4909-9636-2E0CFE262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533650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покров • влажность • динамика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47B8AE-5832-414F-9178-16879427E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76700"/>
            <a:ext cx="2857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DC3928-AF81-413F-A6A6-17D101497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76700"/>
            <a:ext cx="666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7B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1A2BF3-AE1E-448A-BC37-AFCA14641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4815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ДРОН / МОБИЛЬНЫЙ КОНТУР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B70856-13BC-4330-9C2A-DFAD48B88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67250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детализация • маршруты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3A1D3A-3333-4160-BC24-0B3650DCC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943100"/>
            <a:ext cx="2857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E8F3EA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38871D-7B52-4902-8C69-EBC69375D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943100"/>
            <a:ext cx="666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99A6372-A6FF-4206-AF68-1F0A387C7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11455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044"/>
                </a:solidFill>
              </a:defRPr>
            </a:pPr>
            <a:r>
              <a:rPr sz="1650" b="1" i="0">
                <a:solidFill>
                  <a:srgbClr val="123044"/>
                </a:solidFill>
              </a:rPr>
              <a:t>ПОЛЕ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74956CA-4F7B-4885-95A5-2F1D72F6F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533650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разрез • проба • биоиндикация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DBB788-4062-4426-B035-EF5338D6C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76700"/>
            <a:ext cx="2857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AD4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788310-5A3F-4A27-BAB9-4FB4F4287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76700"/>
            <a:ext cx="6667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69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092EB2-D3ED-4C02-A9A1-071A53A95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24815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044"/>
                </a:solidFill>
              </a:defRPr>
            </a:pPr>
            <a:r>
              <a:rPr sz="1350" b="1" i="0">
                <a:solidFill>
                  <a:srgbClr val="123044"/>
                </a:solidFill>
              </a:rPr>
              <a:t>ЛАБОРАТОРИЯ + РЕЕСТРЫ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5F5FD51-2E70-4816-A737-1C8B308B0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667250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07078"/>
                </a:solidFill>
              </a:defRPr>
            </a:pPr>
            <a:r>
              <a:rPr sz="1275" b="0" i="0">
                <a:solidFill>
                  <a:srgbClr val="607078"/>
                </a:solidFill>
              </a:rPr>
              <a:t>подтверждение • право • история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52EAE82-0777-4907-9D3E-B7B634C12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791200"/>
            <a:ext cx="845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54A42"/>
                </a:solidFill>
              </a:defRPr>
            </a:pPr>
            <a:r>
              <a:rPr sz="1425" b="1" i="0">
                <a:solidFill>
                  <a:srgbClr val="B54A42"/>
                </a:solidFill>
              </a:rPr>
              <a:t>ДЗЗ выявляет зоны внимания, но не заменяет полевые и лабораторные измерения.</a:t>
            </a:r>
          </a:p>
        </p:txBody>
      </p:sp>
    </p:spTree>
    <p:extLst>
      <p:ext uri="{BB962C8B-B14F-4D97-AF65-F5344CB8AC3E}">
        <p14:creationId xmlns:p14="http://schemas.microsoft.com/office/powerpoint/2010/main" val="204159102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2026-08-26T11:29:38.3940000Z</dcterms:created>
  <dcterms:modified xsi:type="dcterms:W3CDTF">2026-08-26T11:29:38.3940000Z</dcterms:modified>
</coreProperties>
</file>