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c1f1e057dd943ca" /><Relationship Type="http://schemas.openxmlformats.org/officeDocument/2006/relationships/extended-properties" Target="/docProps/app.xml" Id="Rc17e956188204bf7" /><Relationship Type="http://schemas.openxmlformats.org/officeDocument/2006/relationships/officeDocument" Target="/ppt/presentation.xml" Id="R3e617f6dcdff4c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c943af1d334bff"/>
  </p:sldMasterIdLst>
  <p:notesMasterIdLst>
    <p:notesMasterId xmlns:r="http://schemas.openxmlformats.org/officeDocument/2006/relationships" r:id="R2c5f9144a88a45ab"/>
  </p:notesMasterIdLst>
  <p:sldIdLst>
    <p:sldId xmlns:r="http://schemas.openxmlformats.org/officeDocument/2006/relationships" id="256" r:id="R4eb585ce25a3424b"/>
    <p:sldId xmlns:r="http://schemas.openxmlformats.org/officeDocument/2006/relationships" id="257" r:id="R9ab2a25d6f434704"/>
    <p:sldId xmlns:r="http://schemas.openxmlformats.org/officeDocument/2006/relationships" id="258" r:id="Rd51beec372d94935"/>
    <p:sldId xmlns:r="http://schemas.openxmlformats.org/officeDocument/2006/relationships" id="259" r:id="R2d05bbe318704805"/>
    <p:sldId xmlns:r="http://schemas.openxmlformats.org/officeDocument/2006/relationships" id="260" r:id="R6d83232050b74c5e"/>
    <p:sldId xmlns:r="http://schemas.openxmlformats.org/officeDocument/2006/relationships" id="261" r:id="R33e652821a554798"/>
    <p:sldId xmlns:r="http://schemas.openxmlformats.org/officeDocument/2006/relationships" id="262" r:id="R8cbad59801d744ff"/>
    <p:sldId xmlns:r="http://schemas.openxmlformats.org/officeDocument/2006/relationships" id="263" r:id="Rcc5f5449624d4416"/>
    <p:sldId xmlns:r="http://schemas.openxmlformats.org/officeDocument/2006/relationships" id="264" r:id="R40502517f1714ec1"/>
    <p:sldId xmlns:r="http://schemas.openxmlformats.org/officeDocument/2006/relationships" id="265" r:id="R5a7077582b014c18"/>
    <p:sldId xmlns:r="http://schemas.openxmlformats.org/officeDocument/2006/relationships" id="266" r:id="Ra197a6804f3e432a"/>
    <p:sldId xmlns:r="http://schemas.openxmlformats.org/officeDocument/2006/relationships" id="267" r:id="Rf80e71fbdbbd4996"/>
    <p:sldId xmlns:r="http://schemas.openxmlformats.org/officeDocument/2006/relationships" id="268" r:id="Ra4fba6c76bfc4f34"/>
    <p:sldId xmlns:r="http://schemas.openxmlformats.org/officeDocument/2006/relationships" id="269" r:id="R5074b4fd5cd046ab"/>
    <p:sldId xmlns:r="http://schemas.openxmlformats.org/officeDocument/2006/relationships" id="270" r:id="R51ef15d47f41439e"/>
    <p:sldId xmlns:r="http://schemas.openxmlformats.org/officeDocument/2006/relationships" id="271" r:id="R52539e255eaf414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e7335b2718d400d" /><Relationship Type="http://schemas.openxmlformats.org/officeDocument/2006/relationships/slideMaster" Target="/ppt/slideMasters/slideMaster1.xml" Id="Radc943af1d334bff" /><Relationship Type="http://schemas.openxmlformats.org/officeDocument/2006/relationships/notesMaster" Target="/ppt/notesMasters/notesMaster1.xml" Id="R2c5f9144a88a45ab" /><Relationship Type="http://schemas.openxmlformats.org/officeDocument/2006/relationships/presProps" Target="/ppt/presProps.xml" Id="Rd3790fd7de164507" /><Relationship Type="http://schemas.openxmlformats.org/officeDocument/2006/relationships/tableStyles" Target="/ppt/tableStyles.xml" Id="Rc27d6ac7eef84517" /><Relationship Type="http://schemas.openxmlformats.org/officeDocument/2006/relationships/slide" Target="/ppt/slides/slide1.xml" Id="R4eb585ce25a3424b" /><Relationship Type="http://schemas.openxmlformats.org/officeDocument/2006/relationships/slide" Target="/ppt/slides/slide2.xml" Id="R9ab2a25d6f434704" /><Relationship Type="http://schemas.openxmlformats.org/officeDocument/2006/relationships/slide" Target="/ppt/slides/slide3.xml" Id="Rd51beec372d94935" /><Relationship Type="http://schemas.openxmlformats.org/officeDocument/2006/relationships/slide" Target="/ppt/slides/slide4.xml" Id="R2d05bbe318704805" /><Relationship Type="http://schemas.openxmlformats.org/officeDocument/2006/relationships/slide" Target="/ppt/slides/slide5.xml" Id="R6d83232050b74c5e" /><Relationship Type="http://schemas.openxmlformats.org/officeDocument/2006/relationships/slide" Target="/ppt/slides/slide6.xml" Id="R33e652821a554798" /><Relationship Type="http://schemas.openxmlformats.org/officeDocument/2006/relationships/slide" Target="/ppt/slides/slide7.xml" Id="R8cbad59801d744ff" /><Relationship Type="http://schemas.openxmlformats.org/officeDocument/2006/relationships/slide" Target="/ppt/slides/slide8.xml" Id="Rcc5f5449624d4416" /><Relationship Type="http://schemas.openxmlformats.org/officeDocument/2006/relationships/slide" Target="/ppt/slides/slide9.xml" Id="R40502517f1714ec1" /><Relationship Type="http://schemas.openxmlformats.org/officeDocument/2006/relationships/slide" Target="/ppt/slides/slide10.xml" Id="R5a7077582b014c18" /><Relationship Type="http://schemas.openxmlformats.org/officeDocument/2006/relationships/slide" Target="/ppt/slides/slide11.xml" Id="Ra197a6804f3e432a" /><Relationship Type="http://schemas.openxmlformats.org/officeDocument/2006/relationships/slide" Target="/ppt/slides/slide12.xml" Id="Rf80e71fbdbbd4996" /><Relationship Type="http://schemas.openxmlformats.org/officeDocument/2006/relationships/slide" Target="/ppt/slides/slide13.xml" Id="Ra4fba6c76bfc4f34" /><Relationship Type="http://schemas.openxmlformats.org/officeDocument/2006/relationships/slide" Target="/ppt/slides/slide14.xml" Id="R5074b4fd5cd046ab" /><Relationship Type="http://schemas.openxmlformats.org/officeDocument/2006/relationships/slide" Target="/ppt/slides/slide15.xml" Id="R51ef15d47f41439e" /><Relationship Type="http://schemas.openxmlformats.org/officeDocument/2006/relationships/slide" Target="/ppt/slides/slide16.xml" Id="R52539e255eaf414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b7cbf4aa27b425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d14857295bc4f0e" /><Relationship Type="http://schemas.openxmlformats.org/officeDocument/2006/relationships/notesMaster" Target="/ppt/notesMasters/notesMaster1.xml" Id="R2ee19740c4cb40d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28e9eb4f1894470" /><Relationship Type="http://schemas.openxmlformats.org/officeDocument/2006/relationships/notesMaster" Target="/ppt/notesMasters/notesMaster1.xml" Id="Rd005076c22a442f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84bcd0710274214" /><Relationship Type="http://schemas.openxmlformats.org/officeDocument/2006/relationships/notesMaster" Target="/ppt/notesMasters/notesMaster1.xml" Id="R9af00a6dff9e41c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bb600453d2e412d" /><Relationship Type="http://schemas.openxmlformats.org/officeDocument/2006/relationships/notesMaster" Target="/ppt/notesMasters/notesMaster1.xml" Id="Rbf09c1dddf7e4d8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950f3f7de85146b2" /><Relationship Type="http://schemas.openxmlformats.org/officeDocument/2006/relationships/notesMaster" Target="/ppt/notesMasters/notesMaster1.xml" Id="Ra2fae0a63030449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0ee1187348c4239" /><Relationship Type="http://schemas.openxmlformats.org/officeDocument/2006/relationships/notesMaster" Target="/ppt/notesMasters/notesMaster1.xml" Id="Rbf35cfd895484314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370846bf6e442a0" /><Relationship Type="http://schemas.openxmlformats.org/officeDocument/2006/relationships/notesMaster" Target="/ppt/notesMasters/notesMaster1.xml" Id="R4531dc691a594ab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27389c4d34a40a0" /><Relationship Type="http://schemas.openxmlformats.org/officeDocument/2006/relationships/notesMaster" Target="/ppt/notesMasters/notesMaster1.xml" Id="Rb593f7233c494e5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1be5b5fa6604a7c" /><Relationship Type="http://schemas.openxmlformats.org/officeDocument/2006/relationships/notesMaster" Target="/ppt/notesMasters/notesMaster1.xml" Id="R6b09b1c3ca894fb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6a2a37f8d9047a6" /><Relationship Type="http://schemas.openxmlformats.org/officeDocument/2006/relationships/notesMaster" Target="/ppt/notesMasters/notesMaster1.xml" Id="R75e76660f416483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071b71337f94653" /><Relationship Type="http://schemas.openxmlformats.org/officeDocument/2006/relationships/notesMaster" Target="/ppt/notesMasters/notesMaster1.xml" Id="R3563b0f3241448c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db7c025c88f4900" /><Relationship Type="http://schemas.openxmlformats.org/officeDocument/2006/relationships/notesMaster" Target="/ppt/notesMasters/notesMaster1.xml" Id="Rd1cf25a74e754e1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f149478d04643e6" /><Relationship Type="http://schemas.openxmlformats.org/officeDocument/2006/relationships/notesMaster" Target="/ppt/notesMasters/notesMaster1.xml" Id="R71eed3a565004e1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f54ef2ccbea4db8" /><Relationship Type="http://schemas.openxmlformats.org/officeDocument/2006/relationships/notesMaster" Target="/ppt/notesMasters/notesMaster1.xml" Id="R23308c19ab3a4a8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650710cb6a149a2" /><Relationship Type="http://schemas.openxmlformats.org/officeDocument/2006/relationships/notesMaster" Target="/ppt/notesMasters/notesMaster1.xml" Id="R14145892c0ea4d2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3f05509d0ca4ee1" /><Relationship Type="http://schemas.openxmlformats.org/officeDocument/2006/relationships/notesMaster" Target="/ppt/notesMasters/notesMaster1.xml" Id="R9eea4686087f466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Visual: original OpenAI ImageGen scientific editorial illustration generated for this deck, 2026-08-26.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WMO Global Atmosphere Watch: https://community.wmo.int/site/knowledge-hub/programmes-and-initiatives/global-atmosphere-watch-gaw-programme</a:t>
            </a:r>
          </a:p>
          <a:p xmlns:a="http://schemas.openxmlformats.org/drawingml/2006/main">
            <a:r>
              <a:t>- CAMS global forecasts: https://ads.atmosphere.copernicus.eu/datasets/cams-global-atmospheric-composition-forecasts</a:t>
            </a:r>
          </a:p>
          <a:p xmlns:a="http://schemas.openxmlformats.org/drawingml/2006/main">
            <a:r>
              <a:t>- Project-specific semantic hypergraph and evidence architecture.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WHO Global Air Quality Guidelines: https://www.who.int/publications/i/item/9789240034228</a:t>
            </a:r>
          </a:p>
          <a:p xmlns:a="http://schemas.openxmlformats.org/drawingml/2006/main">
            <a:r>
              <a:t>- European Air Quality Index: https://airindex.eea.europa.eu/AQI/index.html</a:t>
            </a:r>
          </a:p>
          <a:p xmlns:a="http://schemas.openxmlformats.org/drawingml/2006/main">
            <a:r>
              <a:t>- Threat taxonomy is a project scenario framework.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Project response protocol synthesized from environmental monitoring, quality assurance and One Health principles.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Project governance proposal; official powers remain with competent public authorities.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Project pilot roadmap and design assumptions; duration and node mix require site-specific approval.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All KPI values shown are project targets for discussion, not externally validated outcomes.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Project decision proposal; no external quantitative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WMO Global Atmosphere Watch: https://community.wmo.int/site/knowledge-hub/programmes-and-initiatives/global-atmosphere-watch-gaw-programme</a:t>
            </a:r>
          </a:p>
          <a:p xmlns:a="http://schemas.openxmlformats.org/drawingml/2006/main">
            <a:r>
              <a:t>- Mayol et al., Nature Communications 2017: https://doi.org/10.1038/s41467-017-00110-9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Gusareva et al., PNAS 2019: https://doi.org/10.1073/pnas.1908493116</a:t>
            </a:r>
          </a:p>
          <a:p xmlns:a="http://schemas.openxmlformats.org/drawingml/2006/main">
            <a:r>
              <a:t>- Gusareva et al., Scientific Reports 2020: https://doi.org/10.1038/s41598-020-78604-8</a:t>
            </a:r>
          </a:p>
          <a:p xmlns:a="http://schemas.openxmlformats.org/drawingml/2006/main">
            <a:r>
              <a:t>- Vaïtilingom et al., PNAS 2013: https://doi.org/10.1073/pnas.1205743110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UNEP GEMS/Air: https://www.unep.org/topics/environment-under-review/gems-air</a:t>
            </a:r>
          </a:p>
          <a:p xmlns:a="http://schemas.openxmlformats.org/drawingml/2006/main">
            <a:r>
              <a:t>- CAMS global forecasts: https://ads.atmosphere.copernicus.eu/datasets/cams-global-atmospheric-composition-forecasts</a:t>
            </a:r>
          </a:p>
          <a:p xmlns:a="http://schemas.openxmlformats.org/drawingml/2006/main">
            <a:r>
              <a:t>- Concept synthesis from the project architecture.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Project operating model; no external quantitative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WHO Global Air Quality Guidelines: https://www.who.int/publications/i/item/9789240034228</a:t>
            </a:r>
          </a:p>
          <a:p xmlns:a="http://schemas.openxmlformats.org/drawingml/2006/main">
            <a:r>
              <a:t>- WHO/FAO/UNEP/WOAH One Health Joint Plan: https://www.who.int/publications/i/item/9789240059139</a:t>
            </a:r>
          </a:p>
          <a:p xmlns:a="http://schemas.openxmlformats.org/drawingml/2006/main">
            <a:r>
              <a:t>- Project layer model synthesized from official monitoring and aerobiome research.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WMO Global Atmosphere Watch network framework: https://community.wmo.int/site/knowledge-hub/programmes-and-initiatives/global-atmosphere-watch-gaw-programme</a:t>
            </a:r>
          </a:p>
          <a:p xmlns:a="http://schemas.openxmlformats.org/drawingml/2006/main">
            <a:r>
              <a:t>- European Air Quality Index station typology: https://airindex.eea.europa.eu/AQI/index.html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WHO Global Air Quality Guidelines (2021): https://www.who.int/publications/i/item/9789240034228</a:t>
            </a:r>
          </a:p>
          <a:p xmlns:a="http://schemas.openxmlformats.org/drawingml/2006/main">
            <a:r>
              <a:t>- CAMS pollen forecasts: https://atmosphere.copernicus.eu/european-air-quality-forecast-plots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UNEP GEMS/Air: https://www.unep.org/topics/environment-under-review/gems-air</a:t>
            </a:r>
          </a:p>
          <a:p xmlns:a="http://schemas.openxmlformats.org/drawingml/2006/main">
            <a:r>
              <a:t>- European Air Quality Index: https://airindex.eea.europa.eu/AQI/index.html</a:t>
            </a:r>
          </a:p>
          <a:p xmlns:a="http://schemas.openxmlformats.org/drawingml/2006/main">
            <a:r>
              <a:t>- Proposed node counts are project design targets requiring site survey and calibration.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1344c1882467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8f8e9f710444818" /><Relationship Type="http://schemas.openxmlformats.org/officeDocument/2006/relationships/slideLayout" Target="/ppt/slideLayouts/slideLayout1.xml" Id="R360cb8ba580a41a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0cb8ba580a41a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ca4b731f644a4" /><Relationship Type="http://schemas.openxmlformats.org/officeDocument/2006/relationships/image" Target="/ppt/media/image.png" Id="Rf8bfca7a28cf4fd1" /><Relationship Type="http://schemas.openxmlformats.org/officeDocument/2006/relationships/notesSlide" Target="/ppt/notesSlides/notesSlide1.xml" Id="R10d5a7b68b52444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38af223174179" /><Relationship Type="http://schemas.openxmlformats.org/officeDocument/2006/relationships/notesSlide" Target="/ppt/notesSlides/notesSlide10.xml" Id="R515f04291bba486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e24c6b66c43d7" /><Relationship Type="http://schemas.openxmlformats.org/officeDocument/2006/relationships/notesSlide" Target="/ppt/notesSlides/notesSlide11.xml" Id="R106b5cf6ad1c42d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d4a364d394d88" /><Relationship Type="http://schemas.openxmlformats.org/officeDocument/2006/relationships/notesSlide" Target="/ppt/notesSlides/notesSlide12.xml" Id="Re0d6a62c3ecc450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a419fa5914cd6" /><Relationship Type="http://schemas.openxmlformats.org/officeDocument/2006/relationships/notesSlide" Target="/ppt/notesSlides/notesSlide13.xml" Id="R40928b482aa042d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6c40090074502" /><Relationship Type="http://schemas.openxmlformats.org/officeDocument/2006/relationships/notesSlide" Target="/ppt/notesSlides/notesSlide14.xml" Id="Ra7ff85f7b037456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5273e5ac44df2" /><Relationship Type="http://schemas.openxmlformats.org/officeDocument/2006/relationships/notesSlide" Target="/ppt/notesSlides/notesSlide15.xml" Id="Rf5ccf541042a4d6e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b59143c4f42b1" /><Relationship Type="http://schemas.openxmlformats.org/officeDocument/2006/relationships/notesSlide" Target="/ppt/notesSlides/notesSlide16.xml" Id="R33c97e1167424b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9a9a185c2479d" /><Relationship Type="http://schemas.openxmlformats.org/officeDocument/2006/relationships/notesSlide" Target="/ppt/notesSlides/notesSlide2.xml" Id="Ra0a6c735d9ce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eef24170e437a" /><Relationship Type="http://schemas.openxmlformats.org/officeDocument/2006/relationships/notesSlide" Target="/ppt/notesSlides/notesSlide3.xml" Id="R06a75780edb146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887794ae843ba" /><Relationship Type="http://schemas.openxmlformats.org/officeDocument/2006/relationships/notesSlide" Target="/ppt/notesSlides/notesSlide4.xml" Id="R3c0790e92ab048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9632a44144f7a" /><Relationship Type="http://schemas.openxmlformats.org/officeDocument/2006/relationships/notesSlide" Target="/ppt/notesSlides/notesSlide5.xml" Id="R7bc52af157d54c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30ad464dc4952" /><Relationship Type="http://schemas.openxmlformats.org/officeDocument/2006/relationships/notesSlide" Target="/ppt/notesSlides/notesSlide6.xml" Id="R180e49f7b6c048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19de878d34b61" /><Relationship Type="http://schemas.openxmlformats.org/officeDocument/2006/relationships/notesSlide" Target="/ppt/notesSlides/notesSlide7.xml" Id="R1384c816f4e143d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371c0905a43d0" /><Relationship Type="http://schemas.openxmlformats.org/officeDocument/2006/relationships/notesSlide" Target="/ppt/notesSlides/notesSlide8.xml" Id="R4c2e48089efe4b1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30a40b0f5443b" /><Relationship Type="http://schemas.openxmlformats.org/officeDocument/2006/relationships/notesSlide" Target="/ppt/notesSlides/notesSlide9.xml" Id="Rf05bf76df7ec48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bfca7a28cf4fd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cover-panel">
            <a:extLst xmlns:a="http://schemas.openxmlformats.org/drawingml/2006/main">
              <a:ext uri="{FF2B5EF4-FFF2-40B4-BE49-F238E27FC236}">
                <a16:creationId xmlns:a16="http://schemas.microsoft.com/office/drawing/2014/main" id="{39B2AB01-4449-4984-90B4-BBB7B016E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096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cover-rule">
            <a:extLst xmlns:a="http://schemas.openxmlformats.org/drawingml/2006/main">
              <a:ext uri="{FF2B5EF4-FFF2-40B4-BE49-F238E27FC236}">
                <a16:creationId xmlns:a16="http://schemas.microsoft.com/office/drawing/2014/main" id="{B99DD540-D436-4350-B911-59AC5C6CA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528F794-C9D0-44BD-854F-93F3211FF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191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НАУЧНО-ПРИКЛАДНАЯ КОНЦЕПЦИЯ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EB02D94-D29B-4E55-81DB-058580599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4953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 i="0">
                <a:solidFill>
                  <a:srgbClr val="0B2545"/>
                </a:solidFill>
              </a:defRPr>
            </a:pPr>
            <a:r>
              <a:rPr sz="4350" b="1" i="0">
                <a:solidFill>
                  <a:srgbClr val="0B2545"/>
                </a:solidFill>
              </a:rPr>
              <a:t>БИОЦЕНОЗ</a:t>
            </a:r>
          </a:p>
          <a:p xmlns:a="http://schemas.openxmlformats.org/drawingml/2006/main">
            <a:pPr algn="l">
              <a:defRPr sz="4350" b="1" i="0">
                <a:solidFill>
                  <a:srgbClr val="0B2545"/>
                </a:solidFill>
              </a:defRPr>
            </a:pPr>
            <a:r>
              <a:rPr sz="4350" b="1" i="0">
                <a:solidFill>
                  <a:srgbClr val="0B2545"/>
                </a:solidFill>
              </a:rPr>
              <a:t>ВОЗДУХ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DB66EA9-C358-4939-99EF-81925FC12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19450"/>
            <a:ext cx="476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2E74B5"/>
                </a:solidFill>
              </a:defRPr>
            </a:pPr>
            <a:r>
              <a:rPr sz="1650" b="0" i="0">
                <a:solidFill>
                  <a:srgbClr val="2E74B5"/>
                </a:solidFill>
              </a:rPr>
              <a:t>Аэробиом • качество среды • раннее предупреждение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4365DC3-D5E0-45B0-A286-2952606B3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3390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</a:defRPr>
            </a:pPr>
            <a:r>
              <a:rPr sz="1350" b="1" i="0">
                <a:solidFill>
                  <a:srgbClr val="0B2545"/>
                </a:solidFill>
              </a:rPr>
              <a:t>ЭКВИЛИБРИУМ — ECO-PPA — СПЕЦЗАЩИТА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8EE772F-43FD-4548-8EDE-8D1536B03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76825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5D6B78"/>
                </a:solidFill>
              </a:defRPr>
            </a:pPr>
            <a:r>
              <a:rPr sz="1050" b="0" i="0">
                <a:solidFill>
                  <a:srgbClr val="5D6B78"/>
                </a:solidFill>
              </a:rPr>
              <a:t>ОРИОН 22:22  |  Версия 1.0  |  26.08.2026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44A60FA-0FB4-4817-964B-6CE4D8877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715000"/>
            <a:ext cx="4857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4E8B73"/>
                </a:solidFill>
              </a:defRPr>
            </a:pPr>
            <a:r>
              <a:rPr sz="1350" b="1" i="0">
                <a:solidFill>
                  <a:srgbClr val="4E8B73"/>
                </a:solidFill>
              </a:rPr>
              <a:t>От измерения загрязнения — к управлению жизнеспособностью территории</a:t>
            </a:r>
          </a:p>
        </p:txBody>
      </p:sp>
    </p:spTree>
    <p:extLst>
      <p:ext uri="{BB962C8B-B14F-4D97-AF65-F5344CB8AC3E}">
        <p14:creationId xmlns:p14="http://schemas.microsoft.com/office/powerpoint/2010/main" val="106609094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B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eyebrow-10">
            <a:extLst xmlns:a="http://schemas.openxmlformats.org/drawingml/2006/main">
              <a:ext uri="{FF2B5EF4-FFF2-40B4-BE49-F238E27FC236}">
                <a16:creationId xmlns:a16="http://schemas.microsoft.com/office/drawing/2014/main" id="{D7AFF8C5-4DA6-4B48-9A6D-D3449C4F1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НАУЧНО-ПРИКЛАДНАЯ КОНЦЕПЦИЯ</a:t>
            </a:r>
          </a:p>
        </p:txBody>
      </p:sp>
      <p:sp>
        <p:nvSpPr>
          <p:cNvPr id="2" name="title-10">
            <a:extLst xmlns:a="http://schemas.openxmlformats.org/drawingml/2006/main">
              <a:ext uri="{FF2B5EF4-FFF2-40B4-BE49-F238E27FC236}">
                <a16:creationId xmlns:a16="http://schemas.microsoft.com/office/drawing/2014/main" id="{8A549318-CB5E-4398-8AE9-F87B74426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B2545"/>
                </a:solidFill>
              </a:defRPr>
            </a:pPr>
            <a:r>
              <a:rPr sz="2550" b="1" i="0">
                <a:solidFill>
                  <a:srgbClr val="0B2545"/>
                </a:solidFill>
              </a:rPr>
              <a:t>ЭКВИЛИБРИУМ связывает измерение с источником и решением</a:t>
            </a:r>
          </a:p>
        </p:txBody>
      </p:sp>
      <p:sp>
        <p:nvSpPr>
          <p:cNvPr id="3" name="title-rule-10">
            <a:extLst xmlns:a="http://schemas.openxmlformats.org/drawingml/2006/main">
              <a:ext uri="{FF2B5EF4-FFF2-40B4-BE49-F238E27FC236}">
                <a16:creationId xmlns:a16="http://schemas.microsoft.com/office/drawing/2014/main" id="{1ADF9317-7874-490A-AD10-5610632F4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line-10">
            <a:extLst xmlns:a="http://schemas.openxmlformats.org/drawingml/2006/main">
              <a:ext uri="{FF2B5EF4-FFF2-40B4-BE49-F238E27FC236}">
                <a16:creationId xmlns:a16="http://schemas.microsoft.com/office/drawing/2014/main" id="{B1806737-9009-423A-B633-81A583D3E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label-10">
            <a:extLst xmlns:a="http://schemas.openxmlformats.org/drawingml/2006/main">
              <a:ext uri="{FF2B5EF4-FFF2-40B4-BE49-F238E27FC236}">
                <a16:creationId xmlns:a16="http://schemas.microsoft.com/office/drawing/2014/main" id="{4423B520-72E0-44B7-84C5-28BA5E604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6B78"/>
                </a:solidFill>
              </a:defRPr>
            </a:pPr>
            <a:r>
              <a:rPr sz="900" b="1" i="0">
                <a:solidFill>
                  <a:srgbClr val="5D6B78"/>
                </a:solidFill>
              </a:rPr>
              <a:t>БИОЦЕНОЗ: ВОЗДУХ</a:t>
            </a:r>
          </a:p>
        </p:txBody>
      </p:sp>
      <p:sp>
        <p:nvSpPr>
          <p:cNvPr id="6" name="footer-page-10">
            <a:extLst xmlns:a="http://schemas.openxmlformats.org/drawingml/2006/main">
              <a:ext uri="{FF2B5EF4-FFF2-40B4-BE49-F238E27FC236}">
                <a16:creationId xmlns:a16="http://schemas.microsoft.com/office/drawing/2014/main" id="{B38E7FB8-F55B-4282-B934-2B0BAB225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15100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E07C63A-E710-416B-A5BB-284A9D5C9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733550"/>
            <a:ext cx="93345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8E96DC8-7644-4765-96DD-545CDE10B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478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0A0AEAD-A593-4D9B-A659-72D0429DA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1838325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B2545"/>
                </a:solidFill>
              </a:defRPr>
            </a:pPr>
            <a:r>
              <a:rPr sz="1425" b="1" i="0">
                <a:solidFill>
                  <a:srgbClr val="0B2545"/>
                </a:solidFill>
              </a:rPr>
              <a:t>ПОЛУЧЕНИЕ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EB85357-E669-4858-ADDE-76A859697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838325"/>
            <a:ext cx="533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D6B78"/>
                </a:solidFill>
              </a:defRPr>
            </a:pPr>
            <a:r>
              <a:rPr sz="1275" b="0" i="0">
                <a:solidFill>
                  <a:srgbClr val="5D6B78"/>
                </a:solidFill>
              </a:rPr>
              <a:t>датчики • лаборатории • ДЗЗ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B1A713F-23FC-4FD9-8693-C2CF1F6CC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324100"/>
            <a:ext cx="91059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E74C12F-74BE-4F16-ADDC-E2EB9F6B4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4384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ACB6145-871B-446A-A072-3A3CB632D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428875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B2545"/>
                </a:solidFill>
              </a:defRPr>
            </a:pPr>
            <a:r>
              <a:rPr sz="1425" b="1" i="0">
                <a:solidFill>
                  <a:srgbClr val="0B2545"/>
                </a:solidFill>
              </a:rPr>
              <a:t>КАЧЕСТВО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4EDC3CF-DD6D-48F8-8BD0-E0FE5764D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428875"/>
            <a:ext cx="5162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D6B78"/>
                </a:solidFill>
              </a:defRPr>
            </a:pPr>
            <a:r>
              <a:rPr sz="1275" b="0" i="0">
                <a:solidFill>
                  <a:srgbClr val="5D6B78"/>
                </a:solidFill>
              </a:rPr>
              <a:t>калибровка • диапазон • время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BCED0DA-4A09-4B2E-AA40-CFD3645FA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914650"/>
            <a:ext cx="88773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AA17A96-9A17-4A2A-A3BD-D477E6955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30289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6DF4A52-3A1E-4E54-8D9D-E9BB99EF8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019425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B2545"/>
                </a:solidFill>
              </a:defRPr>
            </a:pPr>
            <a:r>
              <a:rPr sz="1425" b="1" i="0">
                <a:solidFill>
                  <a:srgbClr val="0B2545"/>
                </a:solidFill>
              </a:rPr>
              <a:t>ИНТЕГРАЦИЯ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2609E5A-6D08-414A-84A2-EF9E30FB1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019425"/>
            <a:ext cx="4991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D6B78"/>
                </a:solidFill>
              </a:defRPr>
            </a:pPr>
            <a:r>
              <a:rPr sz="1275" b="0" i="0">
                <a:solidFill>
                  <a:srgbClr val="5D6B78"/>
                </a:solidFill>
              </a:rPr>
              <a:t>единицы • справочники • геоданные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18AD484-8A64-43D5-8173-8503167E1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3505200"/>
            <a:ext cx="86487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DDEFF8"/>
          </a:solidFill>
          <a:ln xmlns:a="http://schemas.openxmlformats.org/drawingml/2006/main" w="9525">
            <a:solidFill>
              <a:srgbClr val="6EC6E8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88A52D5-6DCD-4138-8A20-D01671495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36195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A46F0CC-7710-41E8-B437-AFD2C1014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609975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B2545"/>
                </a:solidFill>
              </a:defRPr>
            </a:pPr>
            <a:r>
              <a:rPr sz="1425" b="1" i="0">
                <a:solidFill>
                  <a:srgbClr val="0B2545"/>
                </a:solidFill>
              </a:rPr>
              <a:t>ГИПЕРГРАФ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81BFF4E-BA3F-4F84-9649-BEF359AC0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609975"/>
            <a:ext cx="4819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D6B78"/>
                </a:solidFill>
              </a:defRPr>
            </a:pPr>
            <a:r>
              <a:rPr sz="1275" b="0" i="0">
                <a:solidFill>
                  <a:srgbClr val="5D6B78"/>
                </a:solidFill>
              </a:rPr>
              <a:t>проба ↔ источник ↔ рецептор ↔ событие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CA3D304-CBCE-4AE6-BE4F-2607B4C1B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095750"/>
            <a:ext cx="84201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9C12EA5-7CEA-4D65-9BC5-B2FEF74CC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42100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5D87CDD-A2E9-4A04-8DA6-D09D4D38A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4200525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B2545"/>
                </a:solidFill>
              </a:defRPr>
            </a:pPr>
            <a:r>
              <a:rPr sz="1425" b="1" i="0">
                <a:solidFill>
                  <a:srgbClr val="0B2545"/>
                </a:solidFill>
              </a:rPr>
              <a:t>АНАЛИТИКА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5FC7D4E-3088-490F-BF0A-25187C305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4200525"/>
            <a:ext cx="4648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D6B78"/>
                </a:solidFill>
              </a:defRPr>
            </a:pPr>
            <a:r>
              <a:rPr sz="1275" b="0" i="0">
                <a:solidFill>
                  <a:srgbClr val="5D6B78"/>
                </a:solidFill>
              </a:rPr>
              <a:t>аномалия • траектория • экспозиция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AC49822-CB19-4DF4-B7E1-1BAB9B219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686300"/>
            <a:ext cx="81915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2CE2E51-7443-478B-A2EF-55EA32527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48006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06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9458513-A016-4A1C-8C32-76A604FD9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791075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B2545"/>
                </a:solidFill>
              </a:defRPr>
            </a:pPr>
            <a:r>
              <a:rPr sz="1425" b="1" i="0">
                <a:solidFill>
                  <a:srgbClr val="0B2545"/>
                </a:solidFill>
              </a:rPr>
              <a:t>ПРОГНОЗ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15C27B6-11DE-4B92-9AEC-D8A0C9875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791075"/>
            <a:ext cx="4476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D6B78"/>
                </a:solidFill>
              </a:defRPr>
            </a:pPr>
            <a:r>
              <a:rPr sz="1275" b="0" i="0">
                <a:solidFill>
                  <a:srgbClr val="5D6B78"/>
                </a:solidFill>
              </a:rPr>
              <a:t>6 • 24 • 72 часа + доверие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82BD8F9-35EB-4C17-8649-D63E65842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5276850"/>
            <a:ext cx="79629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EAF4E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D299004-45C5-434F-9FEE-EEF7FC94C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53911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07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0454DD1-EC71-4E7D-85AB-DA408B9C4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5381625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B2545"/>
                </a:solidFill>
              </a:defRPr>
            </a:pPr>
            <a:r>
              <a:rPr sz="1425" b="1" i="0">
                <a:solidFill>
                  <a:srgbClr val="0B2545"/>
                </a:solidFill>
              </a:rPr>
              <a:t>УПРАВЛЕНИЕ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D6036CE-8047-443D-9141-8D72378A3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5381625"/>
            <a:ext cx="430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D6B78"/>
                </a:solidFill>
              </a:defRPr>
            </a:pPr>
            <a:r>
              <a:rPr sz="1275" b="0" i="0">
                <a:solidFill>
                  <a:srgbClr val="5D6B78"/>
                </a:solidFill>
              </a:rPr>
              <a:t>уведомление • мера • эффект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89C4833-4B6D-4365-9228-62B197265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" y="18859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ИЗМЕРЕНИЕ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64745E4-52C8-4EDB-93FC-ECD2CDED1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06050" y="552450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4E8B73"/>
                </a:solidFill>
              </a:defRPr>
            </a:pPr>
            <a:r>
              <a:rPr sz="1050" b="1" i="0">
                <a:solidFill>
                  <a:srgbClr val="4E8B73"/>
                </a:solidFill>
              </a:rPr>
              <a:t>РЕШЕНИЕ</a:t>
            </a:r>
          </a:p>
        </p:txBody>
      </p:sp>
    </p:spTree>
    <p:extLst>
      <p:ext uri="{BB962C8B-B14F-4D97-AF65-F5344CB8AC3E}">
        <p14:creationId xmlns:p14="http://schemas.microsoft.com/office/powerpoint/2010/main" val="116892855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B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eyebrow-11">
            <a:extLst xmlns:a="http://schemas.openxmlformats.org/drawingml/2006/main">
              <a:ext uri="{FF2B5EF4-FFF2-40B4-BE49-F238E27FC236}">
                <a16:creationId xmlns:a16="http://schemas.microsoft.com/office/drawing/2014/main" id="{1C8DBEFC-3465-4842-A685-3C8DE3717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НАУЧНО-ПРИКЛАДНАЯ КОНЦЕПЦИЯ</a:t>
            </a:r>
          </a:p>
        </p:txBody>
      </p:sp>
      <p:sp>
        <p:nvSpPr>
          <p:cNvPr id="2" name="title-11">
            <a:extLst xmlns:a="http://schemas.openxmlformats.org/drawingml/2006/main">
              <a:ext uri="{FF2B5EF4-FFF2-40B4-BE49-F238E27FC236}">
                <a16:creationId xmlns:a16="http://schemas.microsoft.com/office/drawing/2014/main" id="{C3ED2064-514A-4896-8CFA-6E660DB1F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B2545"/>
                </a:solidFill>
              </a:defRPr>
            </a:pPr>
            <a:r>
              <a:rPr sz="2550" b="1" i="0">
                <a:solidFill>
                  <a:srgbClr val="0B2545"/>
                </a:solidFill>
              </a:rPr>
              <a:t>Атлас угроз превращает эпизод в проверяемый сценарий</a:t>
            </a:r>
          </a:p>
        </p:txBody>
      </p:sp>
      <p:sp>
        <p:nvSpPr>
          <p:cNvPr id="3" name="title-rule-11">
            <a:extLst xmlns:a="http://schemas.openxmlformats.org/drawingml/2006/main">
              <a:ext uri="{FF2B5EF4-FFF2-40B4-BE49-F238E27FC236}">
                <a16:creationId xmlns:a16="http://schemas.microsoft.com/office/drawing/2014/main" id="{C2B6F728-B85F-4602-966C-D21F9951B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line-11">
            <a:extLst xmlns:a="http://schemas.openxmlformats.org/drawingml/2006/main">
              <a:ext uri="{FF2B5EF4-FFF2-40B4-BE49-F238E27FC236}">
                <a16:creationId xmlns:a16="http://schemas.microsoft.com/office/drawing/2014/main" id="{63912783-CF1F-4614-85C5-3BCC46463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label-11">
            <a:extLst xmlns:a="http://schemas.openxmlformats.org/drawingml/2006/main">
              <a:ext uri="{FF2B5EF4-FFF2-40B4-BE49-F238E27FC236}">
                <a16:creationId xmlns:a16="http://schemas.microsoft.com/office/drawing/2014/main" id="{ADA757BF-B756-470E-BCA7-53203BA75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6B78"/>
                </a:solidFill>
              </a:defRPr>
            </a:pPr>
            <a:r>
              <a:rPr sz="900" b="1" i="0">
                <a:solidFill>
                  <a:srgbClr val="5D6B78"/>
                </a:solidFill>
              </a:rPr>
              <a:t>БИОЦЕНОЗ: ВОЗДУХ</a:t>
            </a:r>
          </a:p>
        </p:txBody>
      </p:sp>
      <p:sp>
        <p:nvSpPr>
          <p:cNvPr id="6" name="footer-page-11">
            <a:extLst xmlns:a="http://schemas.openxmlformats.org/drawingml/2006/main">
              <a:ext uri="{FF2B5EF4-FFF2-40B4-BE49-F238E27FC236}">
                <a16:creationId xmlns:a16="http://schemas.microsoft.com/office/drawing/2014/main" id="{6BE2FE47-FE5D-4E44-AC3B-CB5B3B49F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15100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2660DC0-4D04-499B-B391-8CA10425F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885950"/>
            <a:ext cx="762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42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FF791D-9EB5-468A-B69C-F3277C14D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9431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B2545"/>
                </a:solidFill>
              </a:defRPr>
            </a:pPr>
            <a:r>
              <a:rPr sz="1500" b="1" i="0">
                <a:solidFill>
                  <a:srgbClr val="0B2545"/>
                </a:solidFill>
              </a:rPr>
              <a:t>ВЫБРОС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EBA514B-9415-4526-B518-C678C3BB2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19431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D6B78"/>
                </a:solidFill>
              </a:defRPr>
            </a:pPr>
            <a:r>
              <a:rPr sz="1350" b="0" i="0">
                <a:solidFill>
                  <a:srgbClr val="5D6B78"/>
                </a:solidFill>
              </a:rPr>
              <a:t>специфические газы + ветер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62245CB-DA28-40BF-9A12-3E22AE3D4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533650"/>
            <a:ext cx="762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F02F243-AA73-49CE-9C5D-4A83BF004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5908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B2545"/>
                </a:solidFill>
              </a:defRPr>
            </a:pPr>
            <a:r>
              <a:rPr sz="1500" b="1" i="0">
                <a:solidFill>
                  <a:srgbClr val="0B2545"/>
                </a:solidFill>
              </a:rPr>
              <a:t>ДЫМ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4260687-B2D3-42EE-B9A7-12016B244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5908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D6B78"/>
                </a:solidFill>
              </a:defRPr>
            </a:pPr>
            <a:r>
              <a:rPr sz="1350" b="0" i="0">
                <a:solidFill>
                  <a:srgbClr val="5D6B78"/>
                </a:solidFill>
              </a:rPr>
              <a:t>PM2.5 + CO + спутниковый очаг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8E0678D-B2F2-4394-945A-C173D8298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81350"/>
            <a:ext cx="762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B5376E2-D80F-4DD7-8B78-27AE5A701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2385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B2545"/>
                </a:solidFill>
              </a:defRPr>
            </a:pPr>
            <a:r>
              <a:rPr sz="1500" b="1" i="0">
                <a:solidFill>
                  <a:srgbClr val="0B2545"/>
                </a:solidFill>
              </a:rPr>
              <a:t>ПЫЛЬ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ED47D2-67DB-449D-BFB6-54BC1429A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2385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D6B78"/>
                </a:solidFill>
              </a:defRPr>
            </a:pPr>
            <a:r>
              <a:rPr sz="1350" b="0" i="0">
                <a:solidFill>
                  <a:srgbClr val="5D6B78"/>
                </a:solidFill>
              </a:rPr>
              <a:t>PM10 + минеральный профиль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304AD40-E0B5-4E3C-A61E-ACF20ACEA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29050"/>
            <a:ext cx="762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375B3DA-EF68-4101-9C34-A25F3D411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8862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B2545"/>
                </a:solidFill>
              </a:defRPr>
            </a:pPr>
            <a:r>
              <a:rPr sz="1500" b="1" i="0">
                <a:solidFill>
                  <a:srgbClr val="0B2545"/>
                </a:solidFill>
              </a:rPr>
              <a:t>ИНВЕРСИЯ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E7BD49F-6973-4ADD-A5FC-BDA035943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8862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D6B78"/>
                </a:solidFill>
              </a:defRPr>
            </a:pPr>
            <a:r>
              <a:rPr sz="1350" b="0" i="0">
                <a:solidFill>
                  <a:srgbClr val="5D6B78"/>
                </a:solidFill>
              </a:rPr>
              <a:t>слабый ветер + накопление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B28F5A0-6E91-4BBB-8F8A-E5533BA7C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476750"/>
            <a:ext cx="762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E8B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2BAA280-92E6-4324-9A7E-46D3908AF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339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B2545"/>
                </a:solidFill>
              </a:defRPr>
            </a:pPr>
            <a:r>
              <a:rPr sz="1500" b="1" i="0">
                <a:solidFill>
                  <a:srgbClr val="0B2545"/>
                </a:solidFill>
              </a:rPr>
              <a:t>ПЫЛЬЦА / СПОРЫ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2D7FDEC-ECC9-4D75-B84F-2259569CB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45339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D6B78"/>
                </a:solidFill>
              </a:defRPr>
            </a:pPr>
            <a:r>
              <a:rPr sz="1350" b="0" i="0">
                <a:solidFill>
                  <a:srgbClr val="5D6B78"/>
                </a:solidFill>
              </a:rPr>
              <a:t>таксоны + фенология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809BB1-58DA-40FA-B6A2-2E61DC4B2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24450"/>
            <a:ext cx="762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42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97DF461-BF1C-434E-B0B2-C9E027E77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1816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B2545"/>
                </a:solidFill>
              </a:defRPr>
            </a:pPr>
            <a:r>
              <a:rPr sz="1500" b="1" i="0">
                <a:solidFill>
                  <a:srgbClr val="0B2545"/>
                </a:solidFill>
              </a:rPr>
              <a:t>БИОСИГНАЛ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F2FA949-8E18-49D4-A96A-A6930D71B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51816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D6B78"/>
                </a:solidFill>
              </a:defRPr>
            </a:pPr>
            <a:r>
              <a:rPr sz="1350" b="0" i="0">
                <a:solidFill>
                  <a:srgbClr val="5D6B78"/>
                </a:solidFill>
              </a:rPr>
              <a:t>кластер целевых маркеров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C9C2184-901C-41A3-897C-D8D1412F2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2038350"/>
            <a:ext cx="342900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DDEF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A0C1FF2-CD50-416A-B7B9-1926CA87E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343150"/>
            <a:ext cx="2628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2E74B5"/>
                </a:solidFill>
              </a:defRPr>
            </a:pPr>
            <a:r>
              <a:rPr sz="1650" b="1" i="0">
                <a:solidFill>
                  <a:srgbClr val="2E74B5"/>
                </a:solidFill>
              </a:rPr>
              <a:t>СИГНАЛ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BB09799-A959-4E3A-BAFD-2FFCA8227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695575"/>
            <a:ext cx="1104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2E74B5"/>
                </a:solidFill>
              </a:defRPr>
            </a:pPr>
            <a:r>
              <a:rPr sz="2250" b="1" i="0">
                <a:solidFill>
                  <a:srgbClr val="2E74B5"/>
                </a:solidFill>
              </a:rPr>
              <a:t>↓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942D077-C1F2-4CBA-88B5-AC2CD26C6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105150"/>
            <a:ext cx="2628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B2545"/>
                </a:solidFill>
              </a:defRPr>
            </a:pPr>
            <a:r>
              <a:rPr sz="1650" b="1" i="0">
                <a:solidFill>
                  <a:srgbClr val="0B2545"/>
                </a:solidFill>
              </a:rPr>
              <a:t>ПРОВЕРКА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DBC3123-EB85-4793-AF59-0B8337E3A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457575"/>
            <a:ext cx="1104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2E74B5"/>
                </a:solidFill>
              </a:defRPr>
            </a:pPr>
            <a:r>
              <a:rPr sz="2250" b="1" i="0">
                <a:solidFill>
                  <a:srgbClr val="2E74B5"/>
                </a:solidFill>
              </a:rPr>
              <a:t>↓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DA5426C-FB43-4DB1-8EEF-BB88ECA24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867150"/>
            <a:ext cx="2628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4E8B73"/>
                </a:solidFill>
              </a:defRPr>
            </a:pPr>
            <a:r>
              <a:rPr sz="1650" b="1" i="0">
                <a:solidFill>
                  <a:srgbClr val="4E8B73"/>
                </a:solidFill>
              </a:rPr>
              <a:t>ДЕЙСТВИЕ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81AA105-4F47-4F8A-9E18-879A6F37E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5124450"/>
            <a:ext cx="3162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B64242"/>
                </a:solidFill>
              </a:defRPr>
            </a:pPr>
            <a:r>
              <a:rPr sz="1350" b="1" i="0">
                <a:solidFill>
                  <a:srgbClr val="B64242"/>
                </a:solidFill>
              </a:rPr>
              <a:t>Предварительный и подтверждённый сигнал показываются раздельно.</a:t>
            </a:r>
          </a:p>
        </p:txBody>
      </p:sp>
    </p:spTree>
    <p:extLst>
      <p:ext uri="{BB962C8B-B14F-4D97-AF65-F5344CB8AC3E}">
        <p14:creationId xmlns:p14="http://schemas.microsoft.com/office/powerpoint/2010/main" val="31606166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B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eyebrow-12">
            <a:extLst xmlns:a="http://schemas.openxmlformats.org/drawingml/2006/main">
              <a:ext uri="{FF2B5EF4-FFF2-40B4-BE49-F238E27FC236}">
                <a16:creationId xmlns:a16="http://schemas.microsoft.com/office/drawing/2014/main" id="{9BF83F46-C735-411C-B926-0ED649007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НАУЧНО-ПРИКЛАДНАЯ КОНЦЕПЦИЯ</a:t>
            </a:r>
          </a:p>
        </p:txBody>
      </p:sp>
      <p:sp>
        <p:nvSpPr>
          <p:cNvPr id="2" name="title-12">
            <a:extLst xmlns:a="http://schemas.openxmlformats.org/drawingml/2006/main">
              <a:ext uri="{FF2B5EF4-FFF2-40B4-BE49-F238E27FC236}">
                <a16:creationId xmlns:a16="http://schemas.microsoft.com/office/drawing/2014/main" id="{3F9D14AC-686A-466D-B0D7-6A68F2577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0B2545"/>
                </a:solidFill>
              </a:defRPr>
            </a:pPr>
            <a:r>
              <a:rPr sz="2925" b="1" i="0">
                <a:solidFill>
                  <a:srgbClr val="0B2545"/>
                </a:solidFill>
              </a:rPr>
              <a:t>Реакция проходит девять проверяемых шагов</a:t>
            </a:r>
          </a:p>
        </p:txBody>
      </p:sp>
      <p:sp>
        <p:nvSpPr>
          <p:cNvPr id="3" name="title-rule-12">
            <a:extLst xmlns:a="http://schemas.openxmlformats.org/drawingml/2006/main">
              <a:ext uri="{FF2B5EF4-FFF2-40B4-BE49-F238E27FC236}">
                <a16:creationId xmlns:a16="http://schemas.microsoft.com/office/drawing/2014/main" id="{48DE16A4-4750-4FEB-9EC7-C1DCE2DAC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line-12">
            <a:extLst xmlns:a="http://schemas.openxmlformats.org/drawingml/2006/main">
              <a:ext uri="{FF2B5EF4-FFF2-40B4-BE49-F238E27FC236}">
                <a16:creationId xmlns:a16="http://schemas.microsoft.com/office/drawing/2014/main" id="{4216E221-B285-4DF0-875B-26D4707DC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label-12">
            <a:extLst xmlns:a="http://schemas.openxmlformats.org/drawingml/2006/main">
              <a:ext uri="{FF2B5EF4-FFF2-40B4-BE49-F238E27FC236}">
                <a16:creationId xmlns:a16="http://schemas.microsoft.com/office/drawing/2014/main" id="{80F551A9-99D7-4835-89A0-11B168BD0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6B78"/>
                </a:solidFill>
              </a:defRPr>
            </a:pPr>
            <a:r>
              <a:rPr sz="900" b="1" i="0">
                <a:solidFill>
                  <a:srgbClr val="5D6B78"/>
                </a:solidFill>
              </a:rPr>
              <a:t>БИОЦЕНОЗ: ВОЗДУХ</a:t>
            </a:r>
          </a:p>
        </p:txBody>
      </p:sp>
      <p:sp>
        <p:nvSpPr>
          <p:cNvPr id="6" name="footer-page-12">
            <a:extLst xmlns:a="http://schemas.openxmlformats.org/drawingml/2006/main">
              <a:ext uri="{FF2B5EF4-FFF2-40B4-BE49-F238E27FC236}">
                <a16:creationId xmlns:a16="http://schemas.microsoft.com/office/drawing/2014/main" id="{EEDE316A-E942-4E67-903C-B40033FDB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15100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4249D4-90F2-4596-BC13-DB1CD299E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94310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AD8BB1-A308-4048-AD53-4D8209B8B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33600"/>
            <a:ext cx="723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204671-8D33-40BC-8929-7A587A759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057400"/>
            <a:ext cx="23431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0B2545"/>
                </a:solidFill>
              </a:defRPr>
            </a:pPr>
            <a:r>
              <a:rPr sz="1575" b="1" i="0">
                <a:solidFill>
                  <a:srgbClr val="0B2545"/>
                </a:solidFill>
              </a:rPr>
              <a:t>Обнаружить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461057-4F6E-44A1-A2DD-E7474FFA3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07645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EC6E8"/>
                </a:solidFill>
              </a:defRPr>
            </a:pPr>
            <a:r>
              <a:rPr sz="2100" b="1" i="0">
                <a:solidFill>
                  <a:srgbClr val="6EC6E8"/>
                </a:solidFill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BA638F7-7BA0-470B-BA0A-CA30918B5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194310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091D93-3407-481B-98C4-6E63A7DFF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133600"/>
            <a:ext cx="723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45E7170-F8AA-4C95-9A12-03CCB84A1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2057400"/>
            <a:ext cx="23431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0B2545"/>
                </a:solidFill>
              </a:defRPr>
            </a:pPr>
            <a:r>
              <a:rPr sz="1575" b="1" i="0">
                <a:solidFill>
                  <a:srgbClr val="0B2545"/>
                </a:solidFill>
              </a:rPr>
              <a:t>Проверить</a:t>
            </a:r>
          </a:p>
          <a:p xmlns:a="http://schemas.openxmlformats.org/drawingml/2006/main">
            <a:pPr algn="l">
              <a:defRPr sz="1575" b="1" i="0">
                <a:solidFill>
                  <a:srgbClr val="0B2545"/>
                </a:solidFill>
              </a:defRPr>
            </a:pPr>
            <a:r>
              <a:rPr sz="1575" b="1" i="0">
                <a:solidFill>
                  <a:srgbClr val="0B2545"/>
                </a:solidFill>
              </a:rPr>
              <a:t>качество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A3C7D0-EF80-458E-9513-F9DAB8A09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207645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EC6E8"/>
                </a:solidFill>
              </a:defRPr>
            </a:pPr>
            <a:r>
              <a:rPr sz="2100" b="1" i="0">
                <a:solidFill>
                  <a:srgbClr val="6EC6E8"/>
                </a:solidFill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B3CF798-A7F0-46CD-9378-5CAA75895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94310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FB9905-2705-46FA-948D-DF0E8520F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133600"/>
            <a:ext cx="723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221C405-05B4-4ACE-9F78-2B8599E8B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2057400"/>
            <a:ext cx="23431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0B2545"/>
                </a:solidFill>
              </a:defRPr>
            </a:pPr>
            <a:r>
              <a:rPr sz="1575" b="1" i="0">
                <a:solidFill>
                  <a:srgbClr val="0B2545"/>
                </a:solidFill>
              </a:rPr>
              <a:t>Подтвердить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EFFD1A6-899B-40BF-B17A-EEC1FA00A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2575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BC93746-53FB-4E4B-952A-CE572EA40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448050"/>
            <a:ext cx="723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E0AF674-48AB-49F4-8B4B-A7C6ED43E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371850"/>
            <a:ext cx="23431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0B2545"/>
                </a:solidFill>
              </a:defRPr>
            </a:pPr>
            <a:r>
              <a:rPr sz="1575" b="1" i="0">
                <a:solidFill>
                  <a:srgbClr val="0B2545"/>
                </a:solidFill>
              </a:rPr>
              <a:t>Оценить</a:t>
            </a:r>
          </a:p>
          <a:p xmlns:a="http://schemas.openxmlformats.org/drawingml/2006/main">
            <a:pPr algn="l">
              <a:defRPr sz="1575" b="1" i="0">
                <a:solidFill>
                  <a:srgbClr val="0B2545"/>
                </a:solidFill>
              </a:defRPr>
            </a:pPr>
            <a:r>
              <a:rPr sz="1575" b="1" i="0">
                <a:solidFill>
                  <a:srgbClr val="0B2545"/>
                </a:solidFill>
              </a:rPr>
              <a:t>риск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55C3C2E-7914-4A6B-AF42-B23EFEF36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3909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EC6E8"/>
                </a:solidFill>
              </a:defRPr>
            </a:pPr>
            <a:r>
              <a:rPr sz="2100" b="1" i="0">
                <a:solidFill>
                  <a:srgbClr val="6EC6E8"/>
                </a:solidFill>
              </a:rPr>
              <a:t>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92FDE98-18F5-4D1D-B200-92066D528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2575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2EF934D-815D-4F85-A6C0-82BBE2281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448050"/>
            <a:ext cx="723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05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95828E3-DF6D-49DF-953D-8F95991DC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3371850"/>
            <a:ext cx="23431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0B2545"/>
                </a:solidFill>
              </a:defRPr>
            </a:pPr>
            <a:r>
              <a:rPr sz="1575" b="1" i="0">
                <a:solidFill>
                  <a:srgbClr val="0B2545"/>
                </a:solidFill>
              </a:rPr>
              <a:t>Установить</a:t>
            </a:r>
          </a:p>
          <a:p xmlns:a="http://schemas.openxmlformats.org/drawingml/2006/main">
            <a:pPr algn="l">
              <a:defRPr sz="1575" b="1" i="0">
                <a:solidFill>
                  <a:srgbClr val="0B2545"/>
                </a:solidFill>
              </a:defRPr>
            </a:pPr>
            <a:r>
              <a:rPr sz="1575" b="1" i="0">
                <a:solidFill>
                  <a:srgbClr val="0B2545"/>
                </a:solidFill>
              </a:rPr>
              <a:t>источник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DB758E2-C1FC-40BB-9240-5AE83D99C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33909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EC6E8"/>
                </a:solidFill>
              </a:defRPr>
            </a:pPr>
            <a:r>
              <a:rPr sz="2100" b="1" i="0">
                <a:solidFill>
                  <a:srgbClr val="6EC6E8"/>
                </a:solidFill>
              </a:rPr>
              <a:t>→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3B5923C-9D42-4873-9E0A-3AEA5FFB1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2575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5AB4156-2F54-4CAC-AE6A-26682CAC9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448050"/>
            <a:ext cx="723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06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75238F2-1A03-4E6B-BFF5-4278BE92D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3371850"/>
            <a:ext cx="23431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0B2545"/>
                </a:solidFill>
              </a:defRPr>
            </a:pPr>
            <a:r>
              <a:rPr sz="1575" b="1" i="0">
                <a:solidFill>
                  <a:srgbClr val="0B2545"/>
                </a:solidFill>
              </a:rPr>
              <a:t>Спрогнозировать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A66A058-300A-43E1-9C6E-B794545A7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57200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E8B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5148FBA-F387-4EA8-A2BD-E2A57F2F2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762500"/>
            <a:ext cx="723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07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2D2AA55-3FD0-456A-800C-F2BB496AE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686300"/>
            <a:ext cx="23431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0B2545"/>
                </a:solidFill>
              </a:defRPr>
            </a:pPr>
            <a:r>
              <a:rPr sz="1575" b="1" i="0">
                <a:solidFill>
                  <a:srgbClr val="0B2545"/>
                </a:solidFill>
              </a:rPr>
              <a:t>Принять</a:t>
            </a:r>
          </a:p>
          <a:p xmlns:a="http://schemas.openxmlformats.org/drawingml/2006/main">
            <a:pPr algn="l">
              <a:defRPr sz="1575" b="1" i="0">
                <a:solidFill>
                  <a:srgbClr val="0B2545"/>
                </a:solidFill>
              </a:defRPr>
            </a:pPr>
            <a:r>
              <a:rPr sz="1575" b="1" i="0">
                <a:solidFill>
                  <a:srgbClr val="0B2545"/>
                </a:solidFill>
              </a:rPr>
              <a:t>решение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A514D6B-8A64-428E-8A76-D9E8B772B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470535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EC6E8"/>
                </a:solidFill>
              </a:defRPr>
            </a:pPr>
            <a:r>
              <a:rPr sz="2100" b="1" i="0">
                <a:solidFill>
                  <a:srgbClr val="6EC6E8"/>
                </a:solidFill>
              </a:rPr>
              <a:t>→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9192DF3-34EE-4940-B296-DBDD84CA5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57200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E8B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898123F-0C5D-4D32-A069-09639A651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762500"/>
            <a:ext cx="723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08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D235C6F-A5D0-43BD-9D63-3F71D4816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4686300"/>
            <a:ext cx="23431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0B2545"/>
                </a:solidFill>
              </a:defRPr>
            </a:pPr>
            <a:r>
              <a:rPr sz="1575" b="1" i="0">
                <a:solidFill>
                  <a:srgbClr val="0B2545"/>
                </a:solidFill>
              </a:rPr>
              <a:t>Проверить</a:t>
            </a:r>
          </a:p>
          <a:p xmlns:a="http://schemas.openxmlformats.org/drawingml/2006/main">
            <a:pPr algn="l">
              <a:defRPr sz="1575" b="1" i="0">
                <a:solidFill>
                  <a:srgbClr val="0B2545"/>
                </a:solidFill>
              </a:defRPr>
            </a:pPr>
            <a:r>
              <a:rPr sz="1575" b="1" i="0">
                <a:solidFill>
                  <a:srgbClr val="0B2545"/>
                </a:solidFill>
              </a:rPr>
              <a:t>эффект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4DD50E0-9710-430B-97AA-F34CA6FE6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470535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EC6E8"/>
                </a:solidFill>
              </a:defRPr>
            </a:pPr>
            <a:r>
              <a:rPr sz="2100" b="1" i="0">
                <a:solidFill>
                  <a:srgbClr val="6EC6E8"/>
                </a:solidFill>
              </a:rPr>
              <a:t>→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BC6426A-FE8A-4F95-A332-C1642A387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57200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E8B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75B41FE-8512-43D8-85B4-4F5D75A1F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762500"/>
            <a:ext cx="723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09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1086445-EEED-4CA2-96E4-234B7514C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4686300"/>
            <a:ext cx="23431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0B2545"/>
                </a:solidFill>
              </a:defRPr>
            </a:pPr>
            <a:r>
              <a:rPr sz="1575" b="1" i="0">
                <a:solidFill>
                  <a:srgbClr val="0B2545"/>
                </a:solidFill>
              </a:rPr>
              <a:t>Закрыть и</a:t>
            </a:r>
          </a:p>
          <a:p xmlns:a="http://schemas.openxmlformats.org/drawingml/2006/main">
            <a:pPr algn="l">
              <a:defRPr sz="1575" b="1" i="0">
                <a:solidFill>
                  <a:srgbClr val="0B2545"/>
                </a:solidFill>
              </a:defRPr>
            </a:pPr>
            <a:r>
              <a:rPr sz="1575" b="1" i="0">
                <a:solidFill>
                  <a:srgbClr val="0B2545"/>
                </a:solidFill>
              </a:rPr>
              <a:t>обучиться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E12107B-AA87-4E66-843B-FA8B5DCB6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5886450"/>
            <a:ext cx="80391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6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17ADDDF-66EC-47C3-8B8A-F4AB1B9D4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5981700"/>
            <a:ext cx="7658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B58B2A"/>
                </a:solidFill>
              </a:defRPr>
            </a:pPr>
            <a:r>
              <a:rPr sz="1275" b="1" i="0">
                <a:solidFill>
                  <a:srgbClr val="B58B2A"/>
                </a:solidFill>
              </a:rPr>
              <a:t>R = опасность × экспозиция × уязвимость  |  доверие и срочность указываются отдельно</a:t>
            </a:r>
          </a:p>
        </p:txBody>
      </p:sp>
    </p:spTree>
    <p:extLst>
      <p:ext uri="{BB962C8B-B14F-4D97-AF65-F5344CB8AC3E}">
        <p14:creationId xmlns:p14="http://schemas.microsoft.com/office/powerpoint/2010/main" val="114190365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B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eyebrow-13">
            <a:extLst xmlns:a="http://schemas.openxmlformats.org/drawingml/2006/main">
              <a:ext uri="{FF2B5EF4-FFF2-40B4-BE49-F238E27FC236}">
                <a16:creationId xmlns:a16="http://schemas.microsoft.com/office/drawing/2014/main" id="{0D6A3FE0-A477-4800-98DE-CD07082D2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НАУЧНО-ПРИКЛАДНАЯ КОНЦЕПЦИЯ</a:t>
            </a:r>
          </a:p>
        </p:txBody>
      </p:sp>
      <p:sp>
        <p:nvSpPr>
          <p:cNvPr id="2" name="title-13">
            <a:extLst xmlns:a="http://schemas.openxmlformats.org/drawingml/2006/main">
              <a:ext uri="{FF2B5EF4-FFF2-40B4-BE49-F238E27FC236}">
                <a16:creationId xmlns:a16="http://schemas.microsoft.com/office/drawing/2014/main" id="{6CEE003F-E3D4-48E3-B882-D7BE669CE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0B2545"/>
                </a:solidFill>
              </a:defRPr>
            </a:pPr>
            <a:r>
              <a:rPr sz="2925" b="1" i="0">
                <a:solidFill>
                  <a:srgbClr val="0B2545"/>
                </a:solidFill>
              </a:rPr>
              <a:t>Роли разделены — ответственность не размыта</a:t>
            </a:r>
          </a:p>
        </p:txBody>
      </p:sp>
      <p:sp>
        <p:nvSpPr>
          <p:cNvPr id="3" name="title-rule-13">
            <a:extLst xmlns:a="http://schemas.openxmlformats.org/drawingml/2006/main">
              <a:ext uri="{FF2B5EF4-FFF2-40B4-BE49-F238E27FC236}">
                <a16:creationId xmlns:a16="http://schemas.microsoft.com/office/drawing/2014/main" id="{C25DDD0E-477A-419C-830E-1DB25AFA2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line-13">
            <a:extLst xmlns:a="http://schemas.openxmlformats.org/drawingml/2006/main">
              <a:ext uri="{FF2B5EF4-FFF2-40B4-BE49-F238E27FC236}">
                <a16:creationId xmlns:a16="http://schemas.microsoft.com/office/drawing/2014/main" id="{70416EE3-A27A-4ABA-93DC-F8724F813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label-13">
            <a:extLst xmlns:a="http://schemas.openxmlformats.org/drawingml/2006/main">
              <a:ext uri="{FF2B5EF4-FFF2-40B4-BE49-F238E27FC236}">
                <a16:creationId xmlns:a16="http://schemas.microsoft.com/office/drawing/2014/main" id="{D0B41B08-0D77-4745-8BA6-30F7EDE01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6B78"/>
                </a:solidFill>
              </a:defRPr>
            </a:pPr>
            <a:r>
              <a:rPr sz="900" b="1" i="0">
                <a:solidFill>
                  <a:srgbClr val="5D6B78"/>
                </a:solidFill>
              </a:rPr>
              <a:t>БИОЦЕНОЗ: ВОЗДУХ</a:t>
            </a:r>
          </a:p>
        </p:txBody>
      </p:sp>
      <p:sp>
        <p:nvSpPr>
          <p:cNvPr id="6" name="footer-page-13">
            <a:extLst xmlns:a="http://schemas.openxmlformats.org/drawingml/2006/main">
              <a:ext uri="{FF2B5EF4-FFF2-40B4-BE49-F238E27FC236}">
                <a16:creationId xmlns:a16="http://schemas.microsoft.com/office/drawing/2014/main" id="{8713694E-7FB7-4D38-BEE6-B823E2262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15100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BD586F-193C-4103-9207-EF026A2B0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809750"/>
            <a:ext cx="97155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DDEFF8"/>
          </a:solidFill>
          <a:ln xmlns:a="http://schemas.openxmlformats.org/drawingml/2006/main" w="9525">
            <a:solidFill>
              <a:srgbClr val="6EC6E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278044-BB97-4879-8304-D3071F449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1990725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B2545"/>
                </a:solidFill>
              </a:defRPr>
            </a:pPr>
            <a:r>
              <a:rPr sz="1500" b="1" i="0">
                <a:solidFill>
                  <a:srgbClr val="0B2545"/>
                </a:solidFill>
              </a:rPr>
              <a:t>ЭКВИЛИБРИУМ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2C08637-7730-4370-9FAA-0DCEDCC20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1990725"/>
            <a:ext cx="581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0" i="0">
                <a:solidFill>
                  <a:srgbClr val="5D6B78"/>
                </a:solidFill>
              </a:defRPr>
            </a:pPr>
            <a:r>
              <a:rPr sz="1275" b="0" i="0">
                <a:solidFill>
                  <a:srgbClr val="5D6B78"/>
                </a:solidFill>
              </a:rPr>
              <a:t>данные • гиперграф • прогноз • доказательства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A931B54-1E9F-448C-80BF-1082CB3FC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590800"/>
            <a:ext cx="93345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EAF4EF"/>
          </a:solidFill>
          <a:ln xmlns:a="http://schemas.openxmlformats.org/drawingml/2006/main" w="9525">
            <a:solidFill>
              <a:srgbClr val="6EC6E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40653D7-3D8D-4071-AD15-38DD31F13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2771775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B2545"/>
                </a:solidFill>
              </a:defRPr>
            </a:pPr>
            <a:r>
              <a:rPr sz="1500" b="1" i="0">
                <a:solidFill>
                  <a:srgbClr val="0B2545"/>
                </a:solidFill>
              </a:rPr>
              <a:t>ECO-PPA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A84E6C-98CD-4719-A296-6B123422E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2771775"/>
            <a:ext cx="5486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0" i="0">
                <a:solidFill>
                  <a:srgbClr val="5D6B78"/>
                </a:solidFill>
              </a:defRPr>
            </a:pPr>
            <a:r>
              <a:rPr sz="1275" b="0" i="0">
                <a:solidFill>
                  <a:srgbClr val="5D6B78"/>
                </a:solidFill>
              </a:rPr>
              <a:t>проекты • ресурсы • KPI • верификация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89F076-BD81-4A95-831A-CD96DB01E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371850"/>
            <a:ext cx="89535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6965DE-0FAB-4F96-9D43-F1F930E80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552825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B2545"/>
                </a:solidFill>
              </a:defRPr>
            </a:pPr>
            <a:r>
              <a:rPr sz="1500" b="1" i="0">
                <a:solidFill>
                  <a:srgbClr val="0B2545"/>
                </a:solidFill>
              </a:rPr>
              <a:t>СПЕЦЗАЩИТА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29A845-B1C8-499A-8894-4F1F4F034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3552825"/>
            <a:ext cx="5162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0" i="0">
                <a:solidFill>
                  <a:srgbClr val="5D6B78"/>
                </a:solidFill>
              </a:defRPr>
            </a:pPr>
            <a:r>
              <a:rPr sz="1275" b="0" i="0">
                <a:solidFill>
                  <a:srgbClr val="5D6B78"/>
                </a:solidFill>
              </a:rPr>
              <a:t>обследование • сеть • исполнение • мобильные группы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1774EB4-830A-429A-A5C3-64B317D03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152900"/>
            <a:ext cx="85725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DD25937-E59D-451E-97BD-B50B78A7D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4333875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B2545"/>
                </a:solidFill>
              </a:defRPr>
            </a:pPr>
            <a:r>
              <a:rPr sz="1500" b="1" i="0">
                <a:solidFill>
                  <a:srgbClr val="0B2545"/>
                </a:solidFill>
              </a:rPr>
              <a:t>ГОСУДАРСТВО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E7D1D5E-D177-43BA-B869-CE4B483DF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4333875"/>
            <a:ext cx="4838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0" i="0">
                <a:solidFill>
                  <a:srgbClr val="5D6B78"/>
                </a:solidFill>
              </a:defRPr>
            </a:pPr>
            <a:r>
              <a:rPr sz="1275" b="0" i="0">
                <a:solidFill>
                  <a:srgbClr val="5D6B78"/>
                </a:solidFill>
              </a:rPr>
              <a:t>официальные решения в пределах компетенции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52BED0A-3EE0-479F-9FEE-9269FEFB1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933950"/>
            <a:ext cx="81915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EEF6FA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0E2F147-E573-4AF7-84D2-1A017FD18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5114925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B2545"/>
                </a:solidFill>
              </a:defRPr>
            </a:pPr>
            <a:r>
              <a:rPr sz="1500" b="1" i="0">
                <a:solidFill>
                  <a:srgbClr val="0B2545"/>
                </a:solidFill>
              </a:rPr>
              <a:t>НАУКА + ЛАБОРАТОРИИ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3B41528-BEC2-4595-BEC2-21DC5E810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5114925"/>
            <a:ext cx="4514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0" i="0">
                <a:solidFill>
                  <a:srgbClr val="5D6B78"/>
                </a:solidFill>
              </a:defRPr>
            </a:pPr>
            <a:r>
              <a:rPr sz="1275" b="0" i="0">
                <a:solidFill>
                  <a:srgbClr val="5D6B78"/>
                </a:solidFill>
              </a:rPr>
              <a:t>методики • подтверждение • контроль качества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17DE974-F16D-40B5-A4C4-72A95FDA8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5905500"/>
            <a:ext cx="9829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E74B5"/>
                </a:solidFill>
              </a:defRPr>
            </a:pPr>
            <a:r>
              <a:rPr sz="1350" b="1" i="0">
                <a:solidFill>
                  <a:srgbClr val="2E74B5"/>
                </a:solidFill>
              </a:rPr>
              <a:t>Единая методология  •  распределённое наблюдение  •  ответственное исполнение  •  независимая проверка</a:t>
            </a:r>
          </a:p>
        </p:txBody>
      </p:sp>
    </p:spTree>
    <p:extLst>
      <p:ext uri="{BB962C8B-B14F-4D97-AF65-F5344CB8AC3E}">
        <p14:creationId xmlns:p14="http://schemas.microsoft.com/office/powerpoint/2010/main" val="138902835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B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eyebrow-14">
            <a:extLst xmlns:a="http://schemas.openxmlformats.org/drawingml/2006/main">
              <a:ext uri="{FF2B5EF4-FFF2-40B4-BE49-F238E27FC236}">
                <a16:creationId xmlns:a16="http://schemas.microsoft.com/office/drawing/2014/main" id="{7FD620A9-92D9-4633-BD3B-C082CFCF7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НАУЧНО-ПРИКЛАДНАЯ КОНЦЕПЦИЯ</a:t>
            </a:r>
          </a:p>
        </p:txBody>
      </p:sp>
      <p:sp>
        <p:nvSpPr>
          <p:cNvPr id="2" name="title-14">
            <a:extLst xmlns:a="http://schemas.openxmlformats.org/drawingml/2006/main">
              <a:ext uri="{FF2B5EF4-FFF2-40B4-BE49-F238E27FC236}">
                <a16:creationId xmlns:a16="http://schemas.microsoft.com/office/drawing/2014/main" id="{E75399C5-3884-48D2-9083-F0046DFED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0B2545"/>
                </a:solidFill>
              </a:defRPr>
            </a:pPr>
            <a:r>
              <a:rPr sz="2925" b="1" i="0">
                <a:solidFill>
                  <a:srgbClr val="0B2545"/>
                </a:solidFill>
              </a:rPr>
              <a:t>Пилот за 12 месяцев даёт первый сезонный цикл</a:t>
            </a:r>
          </a:p>
        </p:txBody>
      </p:sp>
      <p:sp>
        <p:nvSpPr>
          <p:cNvPr id="3" name="title-rule-14">
            <a:extLst xmlns:a="http://schemas.openxmlformats.org/drawingml/2006/main">
              <a:ext uri="{FF2B5EF4-FFF2-40B4-BE49-F238E27FC236}">
                <a16:creationId xmlns:a16="http://schemas.microsoft.com/office/drawing/2014/main" id="{1B9F9A3A-2F38-473F-BBD0-BEDFB0A3E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line-14">
            <a:extLst xmlns:a="http://schemas.openxmlformats.org/drawingml/2006/main">
              <a:ext uri="{FF2B5EF4-FFF2-40B4-BE49-F238E27FC236}">
                <a16:creationId xmlns:a16="http://schemas.microsoft.com/office/drawing/2014/main" id="{63ED40DA-FD53-48C8-8D32-4E567C635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label-14">
            <a:extLst xmlns:a="http://schemas.openxmlformats.org/drawingml/2006/main">
              <a:ext uri="{FF2B5EF4-FFF2-40B4-BE49-F238E27FC236}">
                <a16:creationId xmlns:a16="http://schemas.microsoft.com/office/drawing/2014/main" id="{F6169D0C-A627-460D-AE4E-AC40DAFD0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6B78"/>
                </a:solidFill>
              </a:defRPr>
            </a:pPr>
            <a:r>
              <a:rPr sz="900" b="1" i="0">
                <a:solidFill>
                  <a:srgbClr val="5D6B78"/>
                </a:solidFill>
              </a:rPr>
              <a:t>БИОЦЕНОЗ: ВОЗДУХ</a:t>
            </a:r>
          </a:p>
        </p:txBody>
      </p:sp>
      <p:sp>
        <p:nvSpPr>
          <p:cNvPr id="6" name="footer-page-14">
            <a:extLst xmlns:a="http://schemas.openxmlformats.org/drawingml/2006/main">
              <a:ext uri="{FF2B5EF4-FFF2-40B4-BE49-F238E27FC236}">
                <a16:creationId xmlns:a16="http://schemas.microsoft.com/office/drawing/2014/main" id="{F3855435-6A95-467F-A972-63B6767D1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15100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14</a:t>
            </a:r>
          </a:p>
        </p:txBody>
      </p:sp>
      <p:sp>
        <p:nvSpPr>
          <p:cNvPr id="7" name="pilot-axis">
            <a:extLst xmlns:a="http://schemas.openxmlformats.org/drawingml/2006/main">
              <a:ext uri="{FF2B5EF4-FFF2-40B4-BE49-F238E27FC236}">
                <a16:creationId xmlns:a16="http://schemas.microsoft.com/office/drawing/2014/main" id="{FA9BE2EC-CD11-4BBE-ADC6-522ECC2B2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352800"/>
            <a:ext cx="100584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C6C737-3575-4FF9-9E03-CB3A51D96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9908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7AACEBC-738A-425C-A6FA-8F3E21A09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09925"/>
            <a:ext cx="800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1–2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99ECAB-3593-4D0F-A6AC-C006DE5BE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1181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B2545"/>
                </a:solidFill>
              </a:defRPr>
            </a:pPr>
            <a:r>
              <a:rPr sz="1350" b="1" i="0">
                <a:solidFill>
                  <a:srgbClr val="0B2545"/>
                </a:solidFill>
              </a:rPr>
              <a:t>ПРОЕКТ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53CECAA-BB45-4C34-834B-730A5FA25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886200"/>
            <a:ext cx="14478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D6B78"/>
                </a:solidFill>
              </a:defRPr>
            </a:pPr>
            <a:r>
              <a:rPr sz="1200" b="0" i="0">
                <a:solidFill>
                  <a:srgbClr val="5D6B78"/>
                </a:solidFill>
              </a:rPr>
              <a:t>карта • протокол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0A4592-FA62-4546-8192-47F9EA021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29908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7363F9B-B0BC-448A-B8E8-C213DAB3E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209925"/>
            <a:ext cx="800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3–4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A135EB-0EF3-4A27-B27D-F7B5F7955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2190750"/>
            <a:ext cx="1181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B2545"/>
                </a:solidFill>
              </a:defRPr>
            </a:pPr>
            <a:r>
              <a:rPr sz="1350" b="1" i="0">
                <a:solidFill>
                  <a:srgbClr val="0B2545"/>
                </a:solidFill>
              </a:rPr>
              <a:t>СЕТЬ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35BFDAB-EBB4-4448-9782-60885C409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3886200"/>
            <a:ext cx="14478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D6B78"/>
                </a:solidFill>
              </a:defRPr>
            </a:pPr>
            <a:r>
              <a:rPr sz="1200" b="0" i="0">
                <a:solidFill>
                  <a:srgbClr val="5D6B78"/>
                </a:solidFill>
              </a:rPr>
              <a:t>монтаж • интеграция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95AE212-FCAB-458E-8381-1B4ED2312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9908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0AD5701-35D3-4E50-9E2C-F0EC5563F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209925"/>
            <a:ext cx="800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5–6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BEE827A-C296-4685-B7D8-49EBEE4FF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190750"/>
            <a:ext cx="1181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B2545"/>
                </a:solidFill>
              </a:defRPr>
            </a:pPr>
            <a:r>
              <a:rPr sz="1350" b="1" i="0">
                <a:solidFill>
                  <a:srgbClr val="0B2545"/>
                </a:solidFill>
              </a:rPr>
              <a:t>ВВОД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19D648F-CEB0-40AC-B2AF-EC27FF50C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3886200"/>
            <a:ext cx="14478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D6B78"/>
                </a:solidFill>
              </a:defRPr>
            </a:pPr>
            <a:r>
              <a:rPr sz="1200" b="0" i="0">
                <a:solidFill>
                  <a:srgbClr val="5D6B78"/>
                </a:solidFill>
              </a:rPr>
              <a:t>калибровка • фон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4DCB4AB-A27D-45F3-A9DF-DC57FA0B4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9908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C182822-25BC-4B5F-9F0C-AE1BA1462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209925"/>
            <a:ext cx="800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7–8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B69EDD4-FB3D-4038-9D8F-9FEB6725D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2190750"/>
            <a:ext cx="1181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B2545"/>
                </a:solidFill>
              </a:defRPr>
            </a:pPr>
            <a:r>
              <a:rPr sz="1350" b="1" i="0">
                <a:solidFill>
                  <a:srgbClr val="0B2545"/>
                </a:solidFill>
              </a:rPr>
              <a:t>МОДЕЛЬ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1BA3177-90B9-438F-A257-1DAE0E90B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886200"/>
            <a:ext cx="14478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D6B78"/>
                </a:solidFill>
              </a:defRPr>
            </a:pPr>
            <a:r>
              <a:rPr sz="1200" b="0" i="0">
                <a:solidFill>
                  <a:srgbClr val="5D6B78"/>
                </a:solidFill>
              </a:rPr>
              <a:t>источники • экспозиция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00DF0B9-6A0E-445A-A0E6-1BBE91058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9908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E8B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805D771-BDFF-4E42-AD35-007DC4F8B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209925"/>
            <a:ext cx="800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9–10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FE8AA26-70CE-4CDD-BAD2-6CC3A2E50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190750"/>
            <a:ext cx="1181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B2545"/>
                </a:solidFill>
              </a:defRPr>
            </a:pPr>
            <a:r>
              <a:rPr sz="1350" b="1" i="0">
                <a:solidFill>
                  <a:srgbClr val="0B2545"/>
                </a:solidFill>
              </a:rPr>
              <a:t>МЕРЫ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0682AF6-EF91-460D-BA5D-B0FCCC3DA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886200"/>
            <a:ext cx="14478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D6B78"/>
                </a:solidFill>
              </a:defRPr>
            </a:pPr>
            <a:r>
              <a:rPr sz="1200" b="0" i="0">
                <a:solidFill>
                  <a:srgbClr val="5D6B78"/>
                </a:solidFill>
              </a:rPr>
              <a:t>2–3 вмешательства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4B88C99-0D17-40E3-8D1E-526E40AF9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9908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E8B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DF5F43F-A7A6-4654-A932-3D2FAAAB2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3209925"/>
            <a:ext cx="800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11–12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9C5733D-A641-4A15-98D9-367ACB6AD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190750"/>
            <a:ext cx="1181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B2545"/>
                </a:solidFill>
              </a:defRPr>
            </a:pPr>
            <a:r>
              <a:rPr sz="1350" b="1" i="0">
                <a:solidFill>
                  <a:srgbClr val="0B2545"/>
                </a:solidFill>
              </a:rPr>
              <a:t>АУДИТ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9769443-3CEA-45BE-84AD-E1FD77C57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3886200"/>
            <a:ext cx="14478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D6B78"/>
                </a:solidFill>
              </a:defRPr>
            </a:pPr>
            <a:r>
              <a:rPr sz="1200" b="0" i="0">
                <a:solidFill>
                  <a:srgbClr val="5D6B78"/>
                </a:solidFill>
              </a:rPr>
              <a:t>учения • тиражирование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11837F1-1352-48D2-BD5E-A27D0F3B1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895850"/>
            <a:ext cx="8839200" cy="81915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DEF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4CBB4A8-117E-49CF-9B14-6C0D0D0AF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510540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E74B5"/>
                </a:solidFill>
              </a:defRPr>
            </a:pPr>
            <a:r>
              <a:rPr sz="1350" b="1" i="0">
                <a:solidFill>
                  <a:srgbClr val="2E74B5"/>
                </a:solidFill>
              </a:rPr>
              <a:t>Результат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CB5C45C-510A-4B3C-BA74-9232244EF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5048250"/>
            <a:ext cx="68008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0B2545"/>
                </a:solidFill>
              </a:defRPr>
            </a:pPr>
            <a:r>
              <a:rPr sz="1425" b="1" i="0">
                <a:solidFill>
                  <a:srgbClr val="0B2545"/>
                </a:solidFill>
              </a:rPr>
              <a:t>паспорт территории • раннее предупреждение • доказательства управляемости • пакет масштабирования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8AFA142-BCDA-4BED-9B75-5DFFBDFF1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5943600"/>
            <a:ext cx="788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B64242"/>
                </a:solidFill>
              </a:defRPr>
            </a:pPr>
            <a:r>
              <a:rPr sz="1200" b="1" i="0">
                <a:solidFill>
                  <a:srgbClr val="B64242"/>
                </a:solidFill>
              </a:rPr>
              <a:t>Один год охватывает сезон, но не формирует многолетнюю климатическую норму.</a:t>
            </a:r>
          </a:p>
        </p:txBody>
      </p:sp>
    </p:spTree>
    <p:extLst>
      <p:ext uri="{BB962C8B-B14F-4D97-AF65-F5344CB8AC3E}">
        <p14:creationId xmlns:p14="http://schemas.microsoft.com/office/powerpoint/2010/main" val="180267340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B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eyebrow-15">
            <a:extLst xmlns:a="http://schemas.openxmlformats.org/drawingml/2006/main">
              <a:ext uri="{FF2B5EF4-FFF2-40B4-BE49-F238E27FC236}">
                <a16:creationId xmlns:a16="http://schemas.microsoft.com/office/drawing/2014/main" id="{0D9CFA9D-8AFE-4C1C-82D0-3099020A6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НАУЧНО-ПРИКЛАДНАЯ КОНЦЕПЦИЯ</a:t>
            </a:r>
          </a:p>
        </p:txBody>
      </p:sp>
      <p:sp>
        <p:nvSpPr>
          <p:cNvPr id="2" name="title-15">
            <a:extLst xmlns:a="http://schemas.openxmlformats.org/drawingml/2006/main">
              <a:ext uri="{FF2B5EF4-FFF2-40B4-BE49-F238E27FC236}">
                <a16:creationId xmlns:a16="http://schemas.microsoft.com/office/drawing/2014/main" id="{92A8DEE9-5122-4EF2-B087-74C11ADE2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B2545"/>
                </a:solidFill>
              </a:defRPr>
            </a:pPr>
            <a:r>
              <a:rPr sz="2550" b="1" i="0">
                <a:solidFill>
                  <a:srgbClr val="0B2545"/>
                </a:solidFill>
              </a:rPr>
              <a:t>Успех — это качество данных, скорость и доказанный эффект</a:t>
            </a:r>
          </a:p>
        </p:txBody>
      </p:sp>
      <p:sp>
        <p:nvSpPr>
          <p:cNvPr id="3" name="title-rule-15">
            <a:extLst xmlns:a="http://schemas.openxmlformats.org/drawingml/2006/main">
              <a:ext uri="{FF2B5EF4-FFF2-40B4-BE49-F238E27FC236}">
                <a16:creationId xmlns:a16="http://schemas.microsoft.com/office/drawing/2014/main" id="{931C2D5A-36D5-4E12-960D-EF2EFB4EC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line-15">
            <a:extLst xmlns:a="http://schemas.openxmlformats.org/drawingml/2006/main">
              <a:ext uri="{FF2B5EF4-FFF2-40B4-BE49-F238E27FC236}">
                <a16:creationId xmlns:a16="http://schemas.microsoft.com/office/drawing/2014/main" id="{FBC8DD10-D7F3-4E19-80A2-889F1BD6C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label-15">
            <a:extLst xmlns:a="http://schemas.openxmlformats.org/drawingml/2006/main">
              <a:ext uri="{FF2B5EF4-FFF2-40B4-BE49-F238E27FC236}">
                <a16:creationId xmlns:a16="http://schemas.microsoft.com/office/drawing/2014/main" id="{73064FC6-5182-49B3-880C-C081B02B2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6B78"/>
                </a:solidFill>
              </a:defRPr>
            </a:pPr>
            <a:r>
              <a:rPr sz="900" b="1" i="0">
                <a:solidFill>
                  <a:srgbClr val="5D6B78"/>
                </a:solidFill>
              </a:rPr>
              <a:t>БИОЦЕНОЗ: ВОЗДУХ</a:t>
            </a:r>
          </a:p>
        </p:txBody>
      </p:sp>
      <p:sp>
        <p:nvSpPr>
          <p:cNvPr id="6" name="footer-page-15">
            <a:extLst xmlns:a="http://schemas.openxmlformats.org/drawingml/2006/main">
              <a:ext uri="{FF2B5EF4-FFF2-40B4-BE49-F238E27FC236}">
                <a16:creationId xmlns:a16="http://schemas.microsoft.com/office/drawing/2014/main" id="{1C1CA4FA-C8E0-4456-BCFA-F64432425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15100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3A94A78-6685-48C2-889B-F570EE410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771650"/>
            <a:ext cx="428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B64242"/>
                </a:solidFill>
              </a:defRPr>
            </a:pPr>
            <a:r>
              <a:rPr sz="1050" b="1" i="0">
                <a:solidFill>
                  <a:srgbClr val="B64242"/>
                </a:solidFill>
              </a:rPr>
              <a:t>ПРОЕКТНЫЕ ЦЕЛИ ДЛЯ ОБСУЖДЕНИЯ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940B27-FBA5-4918-965D-1DF9171D3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86000"/>
            <a:ext cx="323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675" b="1" i="0">
                <a:solidFill>
                  <a:srgbClr val="2E74B5"/>
                </a:solidFill>
              </a:defRPr>
            </a:pPr>
            <a:r>
              <a:rPr sz="3675" b="1" i="0">
                <a:solidFill>
                  <a:srgbClr val="2E74B5"/>
                </a:solidFill>
              </a:rPr>
              <a:t>≥90%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982ABA6-A67D-4D8F-84CF-976CB2E4C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067050"/>
            <a:ext cx="2590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0B2545"/>
                </a:solidFill>
              </a:defRPr>
            </a:pPr>
            <a:r>
              <a:rPr sz="1425" b="1" i="0">
                <a:solidFill>
                  <a:srgbClr val="0B2545"/>
                </a:solidFill>
              </a:rPr>
              <a:t>валидных данных</a:t>
            </a:r>
          </a:p>
          <a:p xmlns:a="http://schemas.openxmlformats.org/drawingml/2006/main">
            <a:pPr algn="ctr">
              <a:defRPr sz="1425" b="1" i="0">
                <a:solidFill>
                  <a:srgbClr val="0B2545"/>
                </a:solidFill>
              </a:defRPr>
            </a:pPr>
            <a:r>
              <a:rPr sz="1425" b="1" i="0">
                <a:solidFill>
                  <a:srgbClr val="0B2545"/>
                </a:solidFill>
              </a:rPr>
              <a:t>опорного контура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59D6E6B-177B-4208-BC10-C97241AA1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305050"/>
            <a:ext cx="19050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9D6461-0ED2-45B1-AEA3-C62B121EB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286000"/>
            <a:ext cx="323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675" b="1" i="0">
                <a:solidFill>
                  <a:srgbClr val="4E8B73"/>
                </a:solidFill>
              </a:defRPr>
            </a:pPr>
            <a:r>
              <a:rPr sz="3675" b="1" i="0">
                <a:solidFill>
                  <a:srgbClr val="4E8B73"/>
                </a:solidFill>
              </a:rPr>
              <a:t>≥80%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FAB5B36-7D83-453A-B123-AD15C3B61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8225" y="3067050"/>
            <a:ext cx="2590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0B2545"/>
                </a:solidFill>
              </a:defRPr>
            </a:pPr>
            <a:r>
              <a:rPr sz="1425" b="1" i="0">
                <a:solidFill>
                  <a:srgbClr val="0B2545"/>
                </a:solidFill>
              </a:rPr>
              <a:t>значимых событий</a:t>
            </a:r>
          </a:p>
          <a:p xmlns:a="http://schemas.openxmlformats.org/drawingml/2006/main">
            <a:pPr algn="ctr">
              <a:defRPr sz="1425" b="1" i="0">
                <a:solidFill>
                  <a:srgbClr val="0B2545"/>
                </a:solidFill>
              </a:defRPr>
            </a:pPr>
            <a:r>
              <a:rPr sz="1425" b="1" i="0">
                <a:solidFill>
                  <a:srgbClr val="0B2545"/>
                </a:solidFill>
              </a:rPr>
              <a:t>подтверждены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5127068-F147-4DA0-94E4-312D6CFD7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525" y="2305050"/>
            <a:ext cx="19050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F1766FF-6F4C-40E9-9FDB-D60AEC4CB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286000"/>
            <a:ext cx="323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675" b="1" i="0">
                <a:solidFill>
                  <a:srgbClr val="B58B2A"/>
                </a:solidFill>
              </a:defRPr>
            </a:pPr>
            <a:r>
              <a:rPr sz="3675" b="1" i="0">
                <a:solidFill>
                  <a:srgbClr val="B58B2A"/>
                </a:solidFill>
              </a:rPr>
              <a:t>≤30 мин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33785F3-D23A-4ADE-B898-A885619DF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067050"/>
            <a:ext cx="2590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0B2545"/>
                </a:solidFill>
              </a:defRPr>
            </a:pPr>
            <a:r>
              <a:rPr sz="1425" b="1" i="0">
                <a:solidFill>
                  <a:srgbClr val="0B2545"/>
                </a:solidFill>
              </a:rPr>
              <a:t>первичная оценка</a:t>
            </a:r>
          </a:p>
          <a:p xmlns:a="http://schemas.openxmlformats.org/drawingml/2006/main">
            <a:pPr algn="ctr">
              <a:defRPr sz="1425" b="1" i="0">
                <a:solidFill>
                  <a:srgbClr val="0B2545"/>
                </a:solidFill>
              </a:defRPr>
            </a:pPr>
            <a:r>
              <a:rPr sz="1425" b="1" i="0">
                <a:solidFill>
                  <a:srgbClr val="0B2545"/>
                </a:solidFill>
              </a:rPr>
              <a:t>оранжевого события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1034EE3-C046-499C-994D-2C9CE9985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133850"/>
            <a:ext cx="10248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0053FF-F016-485C-89FA-A0653E75E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5910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E8B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26E9354-4D1E-488F-8B3B-063816545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514850"/>
            <a:ext cx="4743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8212B"/>
                </a:solidFill>
              </a:defRPr>
            </a:pPr>
            <a:r>
              <a:rPr sz="1425" b="0" i="0">
                <a:solidFill>
                  <a:srgbClr val="18212B"/>
                </a:solidFill>
              </a:rPr>
              <a:t>Не менее трёх пакетов вмешательства ECO-PPA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802A6A2-87C8-421A-B082-2CB75569B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1054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E8B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74448F2-503F-40A7-AA8B-73A712BFC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5029200"/>
            <a:ext cx="4743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8212B"/>
                </a:solidFill>
              </a:defRPr>
            </a:pPr>
            <a:r>
              <a:rPr sz="1425" b="0" i="0">
                <a:solidFill>
                  <a:srgbClr val="18212B"/>
                </a:solidFill>
              </a:rPr>
              <a:t>Класс источника определён для большинства значимых эпизодов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2A34CA9-1BB0-4DD7-9892-CDFAED482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5910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9922B55-A520-4D16-A3E0-7DD809CE0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514850"/>
            <a:ext cx="4552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8212B"/>
                </a:solidFill>
              </a:defRPr>
            </a:pPr>
            <a:r>
              <a:rPr sz="1425" b="0" i="0">
                <a:solidFill>
                  <a:srgbClr val="18212B"/>
                </a:solidFill>
              </a:rPr>
              <a:t>Каждый оранжевый и красный сигнал получает итоговую карточку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8D22DE4-F2F2-46D4-96B9-F81BFEC3E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51054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3B44F41-DE62-4F7F-922C-0E3CC4090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5029200"/>
            <a:ext cx="4552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8212B"/>
                </a:solidFill>
              </a:defRPr>
            </a:pPr>
            <a:r>
              <a:rPr sz="1425" b="0" i="0">
                <a:solidFill>
                  <a:srgbClr val="18212B"/>
                </a:solidFill>
              </a:rPr>
              <a:t>Эффект подтверждён сравнением до / после / контроль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D315767-BC18-43B3-A2EC-D7269E1A5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5905500"/>
            <a:ext cx="803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B64242"/>
                </a:solidFill>
              </a:defRPr>
            </a:pPr>
            <a:r>
              <a:rPr sz="1200" b="1" i="0">
                <a:solidFill>
                  <a:srgbClr val="B64242"/>
                </a:solidFill>
              </a:rPr>
              <a:t>Долгосрочное снижение заболеваемости не заявляется как KPI годового пилота.</a:t>
            </a:r>
          </a:p>
        </p:txBody>
      </p:sp>
    </p:spTree>
    <p:extLst>
      <p:ext uri="{BB962C8B-B14F-4D97-AF65-F5344CB8AC3E}">
        <p14:creationId xmlns:p14="http://schemas.microsoft.com/office/powerpoint/2010/main" val="134167396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DDEF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B6A8105-927D-445E-8AD6-C15C1858D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РЕШЕНИЕ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5F03AB-BCEC-4BF7-91FB-11D6FEA61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7239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225" b="1" i="0">
                <a:solidFill>
                  <a:srgbClr val="0B2545"/>
                </a:solidFill>
              </a:defRPr>
            </a:pPr>
            <a:r>
              <a:rPr sz="3225" b="1" i="0">
                <a:solidFill>
                  <a:srgbClr val="0B2545"/>
                </a:solidFill>
              </a:rPr>
              <a:t>Запустить предпроектный этап</a:t>
            </a:r>
          </a:p>
        </p:txBody>
      </p:sp>
      <p:sp>
        <p:nvSpPr>
          <p:cNvPr id="3" name="sixty-days">
            <a:extLst xmlns:a="http://schemas.openxmlformats.org/drawingml/2006/main">
              <a:ext uri="{FF2B5EF4-FFF2-40B4-BE49-F238E27FC236}">
                <a16:creationId xmlns:a16="http://schemas.microsoft.com/office/drawing/2014/main" id="{A2516EE2-E470-40B6-9BED-1CA792328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704850"/>
            <a:ext cx="2819400" cy="2819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99DC44-62C6-4A31-A64B-83A09564A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143000"/>
            <a:ext cx="2362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5400" b="1" i="0">
                <a:solidFill>
                  <a:srgbClr val="2E74B5"/>
                </a:solidFill>
              </a:defRPr>
            </a:pPr>
            <a:r>
              <a:rPr sz="5400" b="1" i="0">
                <a:solidFill>
                  <a:srgbClr val="2E74B5"/>
                </a:solidFill>
              </a:rPr>
              <a:t>60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88F6115-97BA-452F-B58B-D0A4882BB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057400"/>
            <a:ext cx="2362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0B2545"/>
                </a:solidFill>
              </a:defRPr>
            </a:pPr>
            <a:r>
              <a:rPr sz="1725" b="1" i="0">
                <a:solidFill>
                  <a:srgbClr val="0B2545"/>
                </a:solidFill>
              </a:rPr>
              <a:t>ДНЕЙ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29164E9-37D0-42D6-98B3-5A284A2DE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3619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4E8B73"/>
                </a:solidFill>
              </a:defRPr>
            </a:pPr>
            <a:r>
              <a:rPr sz="1875" b="1" i="0">
                <a:solidFill>
                  <a:srgbClr val="4E8B73"/>
                </a:solidFill>
              </a:rPr>
              <a:t>Результаты этапа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6F2556-E384-44EF-9C1E-473E21D1B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384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E8B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07C53A-46BE-471A-B5F5-35524CF32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762250"/>
            <a:ext cx="5791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8212B"/>
                </a:solidFill>
              </a:defRPr>
            </a:pPr>
            <a:r>
              <a:rPr sz="1500" b="0" i="0">
                <a:solidFill>
                  <a:srgbClr val="18212B"/>
                </a:solidFill>
              </a:rPr>
              <a:t>пилотная территория и референс-лаборатория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C0B1143-4E0E-4708-BCF0-B001CAFAE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528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E8B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DB5AC5C-563C-4D12-B374-AA4C2C402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276600"/>
            <a:ext cx="5981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8212B"/>
                </a:solidFill>
              </a:defRPr>
            </a:pPr>
            <a:r>
              <a:rPr sz="1500" b="0" i="0">
                <a:solidFill>
                  <a:srgbClr val="18212B"/>
                </a:solidFill>
              </a:rPr>
              <a:t>карта источников, потоков и чувствительных рецепторов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4E4A5BC-EC66-4AA3-92B0-F89F2DB13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671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E8B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00FC1E1-7AF5-4D6C-837F-D0ECB62F8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790950"/>
            <a:ext cx="5695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8212B"/>
                </a:solidFill>
              </a:defRPr>
            </a:pPr>
            <a:r>
              <a:rPr sz="1500" b="0" i="0">
                <a:solidFill>
                  <a:srgbClr val="18212B"/>
                </a:solidFill>
              </a:rPr>
              <a:t>научный протокол и план качества данных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01980C-E70D-4452-8A05-C5DB14495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815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E8B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F84CB69-831B-47AB-B5D8-EF6B6191B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305300"/>
            <a:ext cx="5981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8212B"/>
                </a:solidFill>
              </a:defRPr>
            </a:pPr>
            <a:r>
              <a:rPr sz="1500" b="0" i="0">
                <a:solidFill>
                  <a:srgbClr val="18212B"/>
                </a:solidFill>
              </a:rPr>
              <a:t>архитектура сети, ролей и регламента реагирования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C9D757F-A282-4DB4-A520-12CEEC4D1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8958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E8B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CB7E970-39F7-4381-B09C-2014A177F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819650"/>
            <a:ext cx="5600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8212B"/>
                </a:solidFill>
              </a:defRPr>
            </a:pPr>
            <a:r>
              <a:rPr sz="1500" b="0" i="0">
                <a:solidFill>
                  <a:srgbClr val="18212B"/>
                </a:solidFill>
              </a:rPr>
              <a:t>паспорт 12-месячного пилота ECO-PPA</a:t>
            </a:r>
          </a:p>
        </p:txBody>
      </p:sp>
      <p:sp>
        <p:nvSpPr>
          <p:cNvPr id="17" name="final-thesis">
            <a:extLst xmlns:a="http://schemas.openxmlformats.org/drawingml/2006/main">
              <a:ext uri="{FF2B5EF4-FFF2-40B4-BE49-F238E27FC236}">
                <a16:creationId xmlns:a16="http://schemas.microsoft.com/office/drawing/2014/main" id="{7B62B0B8-3D74-42CF-B241-FBEB9F780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619500"/>
            <a:ext cx="400050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580E5E3-033D-44B7-88B3-5B31119CA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943350"/>
            <a:ext cx="3390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БИОЦЕНОЗ: ВОЗДУХ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A53DB25-50D6-4139-8E77-F66700211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419600"/>
            <a:ext cx="33909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переход от измерения загрязнения</a:t>
            </a:r>
          </a:p>
          <a:p xmlns:a="http://schemas.openxmlformats.org/drawingml/2006/main">
            <a:pPr algn="ctr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к управлению жизнеспособностью территории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8974D26-2979-4D3F-ADC4-0129C433C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72200"/>
            <a:ext cx="10439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791E83B-C92E-4139-8531-5F2A708B7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2460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0B2545"/>
                </a:solidFill>
              </a:defRPr>
            </a:pPr>
            <a:r>
              <a:rPr sz="1200" b="1" i="0">
                <a:solidFill>
                  <a:srgbClr val="0B2545"/>
                </a:solidFill>
              </a:rPr>
              <a:t>ЭКВИЛИБРИУМ — ECO-PPA — СПЕЦЗАЩИТА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39AD2EE-7595-469A-BAAD-2DC2A4E0E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632460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2E74B5"/>
                </a:solidFill>
              </a:defRPr>
            </a:pPr>
            <a:r>
              <a:rPr sz="1200" b="1" i="0">
                <a:solidFill>
                  <a:srgbClr val="2E74B5"/>
                </a:solidFill>
              </a:rPr>
              <a:t>ОРИОН 22:22</a:t>
            </a:r>
          </a:p>
        </p:txBody>
      </p:sp>
    </p:spTree>
    <p:extLst>
      <p:ext uri="{BB962C8B-B14F-4D97-AF65-F5344CB8AC3E}">
        <p14:creationId xmlns:p14="http://schemas.microsoft.com/office/powerpoint/2010/main" val="29350452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B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eyebrow-2">
            <a:extLst xmlns:a="http://schemas.openxmlformats.org/drawingml/2006/main">
              <a:ext uri="{FF2B5EF4-FFF2-40B4-BE49-F238E27FC236}">
                <a16:creationId xmlns:a16="http://schemas.microsoft.com/office/drawing/2014/main" id="{AD535618-A7A5-48C8-AFCC-C259BEF77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НАУЧНО-ПРИКЛАДНАЯ КОНЦЕПЦИЯ</a:t>
            </a:r>
          </a:p>
        </p:txBody>
      </p:sp>
      <p:sp>
        <p:nvSpPr>
          <p:cNvPr id="2" name="title-2">
            <a:extLst xmlns:a="http://schemas.openxmlformats.org/drawingml/2006/main">
              <a:ext uri="{FF2B5EF4-FFF2-40B4-BE49-F238E27FC236}">
                <a16:creationId xmlns:a16="http://schemas.microsoft.com/office/drawing/2014/main" id="{949DDA9F-A177-491A-80CB-87832EC90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0B2545"/>
                </a:solidFill>
              </a:defRPr>
            </a:pPr>
            <a:r>
              <a:rPr sz="2925" b="1" i="0">
                <a:solidFill>
                  <a:srgbClr val="0B2545"/>
                </a:solidFill>
              </a:rPr>
              <a:t>Воздух — это среда связи, а не пустота</a:t>
            </a:r>
          </a:p>
        </p:txBody>
      </p:sp>
      <p:sp>
        <p:nvSpPr>
          <p:cNvPr id="3" name="title-rule-2">
            <a:extLst xmlns:a="http://schemas.openxmlformats.org/drawingml/2006/main">
              <a:ext uri="{FF2B5EF4-FFF2-40B4-BE49-F238E27FC236}">
                <a16:creationId xmlns:a16="http://schemas.microsoft.com/office/drawing/2014/main" id="{00068510-F52C-4F06-B8F9-343447DC2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line-2">
            <a:extLst xmlns:a="http://schemas.openxmlformats.org/drawingml/2006/main">
              <a:ext uri="{FF2B5EF4-FFF2-40B4-BE49-F238E27FC236}">
                <a16:creationId xmlns:a16="http://schemas.microsoft.com/office/drawing/2014/main" id="{BAE76CE7-15D5-4ED7-A386-5D7F479C7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label-2">
            <a:extLst xmlns:a="http://schemas.openxmlformats.org/drawingml/2006/main">
              <a:ext uri="{FF2B5EF4-FFF2-40B4-BE49-F238E27FC236}">
                <a16:creationId xmlns:a16="http://schemas.microsoft.com/office/drawing/2014/main" id="{354BEB25-9D12-42AC-BCEA-6338D6011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6B78"/>
                </a:solidFill>
              </a:defRPr>
            </a:pPr>
            <a:r>
              <a:rPr sz="900" b="1" i="0">
                <a:solidFill>
                  <a:srgbClr val="5D6B78"/>
                </a:solidFill>
              </a:rPr>
              <a:t>БИОЦЕНОЗ: ВОЗДУХ</a:t>
            </a:r>
          </a:p>
        </p:txBody>
      </p:sp>
      <p:sp>
        <p:nvSpPr>
          <p:cNvPr id="6" name="footer-page-2">
            <a:extLst xmlns:a="http://schemas.openxmlformats.org/drawingml/2006/main">
              <a:ext uri="{FF2B5EF4-FFF2-40B4-BE49-F238E27FC236}">
                <a16:creationId xmlns:a16="http://schemas.microsoft.com/office/drawing/2014/main" id="{3C690EBE-D8B6-4EF8-B33F-ADD518D14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15100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02</a:t>
            </a:r>
          </a:p>
        </p:txBody>
      </p:sp>
      <p:sp>
        <p:nvSpPr>
          <p:cNvPr id="7" name="flow-line">
            <a:extLst xmlns:a="http://schemas.openxmlformats.org/drawingml/2006/main">
              <a:ext uri="{FF2B5EF4-FFF2-40B4-BE49-F238E27FC236}">
                <a16:creationId xmlns:a16="http://schemas.microsoft.com/office/drawing/2014/main" id="{64461CDE-A4C1-42E4-B200-C77ADE3B3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3371850"/>
            <a:ext cx="8020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DED90EF-8BF7-49F8-9BEE-B3FB10A0B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8125" y="3076575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2E74B5"/>
                </a:solidFill>
              </a:defRPr>
            </a:pPr>
            <a:r>
              <a:rPr sz="3300" b="1" i="0">
                <a:solidFill>
                  <a:srgbClr val="2E74B5"/>
                </a:solidFill>
              </a:rPr>
              <a:t>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0FD9B15-9628-438C-B9C5-E8B6DDDBA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3076575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2E74B5"/>
                </a:solidFill>
              </a:defRPr>
            </a:pPr>
            <a:r>
              <a:rPr sz="3300" b="1" i="0">
                <a:solidFill>
                  <a:srgbClr val="2E74B5"/>
                </a:solidFill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A6AEA4-6F16-4588-B130-B4BDE56A9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609850"/>
            <a:ext cx="2857500" cy="15621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D072365-922F-4F2D-BC27-E63702698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743200"/>
            <a:ext cx="2590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0B2545"/>
                </a:solidFill>
              </a:defRPr>
            </a:pPr>
            <a:r>
              <a:rPr sz="1500" b="1" i="0">
                <a:solidFill>
                  <a:srgbClr val="0B2545"/>
                </a:solidFill>
              </a:rPr>
              <a:t>ИСТОЧНИК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6D76D51-4429-42D6-9FCD-AFEF4D500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067050"/>
            <a:ext cx="25908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почва • вода • растения</a:t>
            </a:r>
          </a:p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город • производство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FC1618-D3E7-4019-BD70-45EFDB61B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381250"/>
            <a:ext cx="2857500" cy="2019300"/>
          </a:xfrm>
          <a:prstGeom xmlns:a="http://schemas.openxmlformats.org/drawingml/2006/main" prst="roundRect">
            <a:avLst>
              <a:gd name="adj" fmla="val 3774"/>
            </a:avLst>
          </a:prstGeom>
          <a:solidFill xmlns:a="http://schemas.openxmlformats.org/drawingml/2006/main">
            <a:srgbClr val="DDEFF8"/>
          </a:solidFill>
          <a:ln xmlns:a="http://schemas.openxmlformats.org/drawingml/2006/main" w="9525">
            <a:solidFill>
              <a:srgbClr val="6EC6E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DBBC7B0-1C76-4632-9D9C-BC4A3A7B8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514600"/>
            <a:ext cx="2590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0B2545"/>
                </a:solidFill>
              </a:defRPr>
            </a:pPr>
            <a:r>
              <a:rPr sz="1500" b="1" i="0">
                <a:solidFill>
                  <a:srgbClr val="0B2545"/>
                </a:solidFill>
              </a:rPr>
              <a:t>АТМОСФЕРА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59FB41F-6912-480D-9775-03388F442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838450"/>
            <a:ext cx="25908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газы • частицы • капли</a:t>
            </a:r>
          </a:p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пыльца • споры • микроорганизмы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2BAE26F-7E6F-445D-818A-56E032BBD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609850"/>
            <a:ext cx="2857500" cy="15621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1B1C46E-9B6F-4BE0-8381-4529E1037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743200"/>
            <a:ext cx="2590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0B2545"/>
                </a:solidFill>
              </a:defRPr>
            </a:pPr>
            <a:r>
              <a:rPr sz="1500" b="1" i="0">
                <a:solidFill>
                  <a:srgbClr val="0B2545"/>
                </a:solidFill>
              </a:rPr>
              <a:t>РЕЦЕПТОР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FE6AA89-6567-4DEF-9A03-33004EA58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067050"/>
            <a:ext cx="25908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человек • растения</a:t>
            </a:r>
          </a:p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животные • экосистемы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DDEE9A3-30AA-4428-A9E0-C0834E409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933950"/>
            <a:ext cx="9486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B2545"/>
                </a:solidFill>
              </a:defRPr>
            </a:pPr>
            <a:r>
              <a:rPr sz="1650" b="1" i="0">
                <a:solidFill>
                  <a:srgbClr val="0B2545"/>
                </a:solidFill>
              </a:rPr>
              <a:t>Изменение воздуха быстро становится воздействием — локальным или перенесённым на тысячи километров.</a:t>
            </a:r>
          </a:p>
        </p:txBody>
      </p:sp>
    </p:spTree>
    <p:extLst>
      <p:ext uri="{BB962C8B-B14F-4D97-AF65-F5344CB8AC3E}">
        <p14:creationId xmlns:p14="http://schemas.microsoft.com/office/powerpoint/2010/main" val="42618086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B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eyebrow-3">
            <a:extLst xmlns:a="http://schemas.openxmlformats.org/drawingml/2006/main">
              <a:ext uri="{FF2B5EF4-FFF2-40B4-BE49-F238E27FC236}">
                <a16:creationId xmlns:a16="http://schemas.microsoft.com/office/drawing/2014/main" id="{8938785A-7985-41B6-8ED2-0795FF9AF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НАУЧНО-ПРИКЛАДНАЯ КОНЦЕПЦИЯ</a:t>
            </a:r>
          </a:p>
        </p:txBody>
      </p:sp>
      <p:sp>
        <p:nvSpPr>
          <p:cNvPr id="2" name="title-3">
            <a:extLst xmlns:a="http://schemas.openxmlformats.org/drawingml/2006/main">
              <a:ext uri="{FF2B5EF4-FFF2-40B4-BE49-F238E27FC236}">
                <a16:creationId xmlns:a16="http://schemas.microsoft.com/office/drawing/2014/main" id="{8FB8A987-1A3C-4D86-8000-F6590F8DD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0B2545"/>
                </a:solidFill>
              </a:defRPr>
            </a:pPr>
            <a:r>
              <a:rPr sz="2925" b="1" i="0">
                <a:solidFill>
                  <a:srgbClr val="0B2545"/>
                </a:solidFill>
              </a:rPr>
              <a:t>Публичное название сильное — научное ядро точное</a:t>
            </a:r>
          </a:p>
        </p:txBody>
      </p:sp>
      <p:sp>
        <p:nvSpPr>
          <p:cNvPr id="3" name="title-rule-3">
            <a:extLst xmlns:a="http://schemas.openxmlformats.org/drawingml/2006/main">
              <a:ext uri="{FF2B5EF4-FFF2-40B4-BE49-F238E27FC236}">
                <a16:creationId xmlns:a16="http://schemas.microsoft.com/office/drawing/2014/main" id="{AD957BBA-E0E4-4D3E-AEE0-5B746AC4C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line-3">
            <a:extLst xmlns:a="http://schemas.openxmlformats.org/drawingml/2006/main">
              <a:ext uri="{FF2B5EF4-FFF2-40B4-BE49-F238E27FC236}">
                <a16:creationId xmlns:a16="http://schemas.microsoft.com/office/drawing/2014/main" id="{0C78FE73-4B16-435A-B5F6-F221AEE99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label-3">
            <a:extLst xmlns:a="http://schemas.openxmlformats.org/drawingml/2006/main">
              <a:ext uri="{FF2B5EF4-FFF2-40B4-BE49-F238E27FC236}">
                <a16:creationId xmlns:a16="http://schemas.microsoft.com/office/drawing/2014/main" id="{B2C35E01-84BD-4583-B4FC-283C358D6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6B78"/>
                </a:solidFill>
              </a:defRPr>
            </a:pPr>
            <a:r>
              <a:rPr sz="900" b="1" i="0">
                <a:solidFill>
                  <a:srgbClr val="5D6B78"/>
                </a:solidFill>
              </a:rPr>
              <a:t>БИОЦЕНОЗ: ВОЗДУХ</a:t>
            </a:r>
          </a:p>
        </p:txBody>
      </p:sp>
      <p:sp>
        <p:nvSpPr>
          <p:cNvPr id="6" name="footer-page-3">
            <a:extLst xmlns:a="http://schemas.openxmlformats.org/drawingml/2006/main">
              <a:ext uri="{FF2B5EF4-FFF2-40B4-BE49-F238E27FC236}">
                <a16:creationId xmlns:a16="http://schemas.microsoft.com/office/drawing/2014/main" id="{9F1CB3D1-045C-466A-A417-5C430F869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15100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03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4A804DF-F688-4A74-877B-A637F242A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193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ПРОЕКТНОЕ ИМЯ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0B2481-70BA-43E2-8294-AC53E0E48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62200"/>
            <a:ext cx="3143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B2545"/>
                </a:solidFill>
              </a:defRPr>
            </a:pPr>
            <a:r>
              <a:rPr sz="3000" b="1" i="0">
                <a:solidFill>
                  <a:srgbClr val="0B2545"/>
                </a:solidFill>
              </a:rPr>
              <a:t>БИОЦЕНОЗ:</a:t>
            </a:r>
          </a:p>
          <a:p xmlns:a="http://schemas.openxmlformats.org/drawingml/2006/main">
            <a:pPr algn="l">
              <a:defRPr sz="3000" b="1" i="0">
                <a:solidFill>
                  <a:srgbClr val="0B2545"/>
                </a:solidFill>
              </a:defRPr>
            </a:pPr>
            <a:r>
              <a:rPr sz="3000" b="1" i="0">
                <a:solidFill>
                  <a:srgbClr val="0B2545"/>
                </a:solidFill>
              </a:rPr>
              <a:t>ВОЗДУХ</a:t>
            </a:r>
          </a:p>
        </p:txBody>
      </p:sp>
      <p:sp>
        <p:nvSpPr>
          <p:cNvPr id="9" name="term-divider">
            <a:extLst xmlns:a="http://schemas.openxmlformats.org/drawingml/2006/main">
              <a:ext uri="{FF2B5EF4-FFF2-40B4-BE49-F238E27FC236}">
                <a16:creationId xmlns:a16="http://schemas.microsoft.com/office/drawing/2014/main" id="{20805F25-BDCA-4E27-B424-489D736E5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000250"/>
            <a:ext cx="190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C96DF1-FA67-46F2-ACCF-D214E72D7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019300"/>
            <a:ext cx="2571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4E8B73"/>
                </a:solidFill>
              </a:defRPr>
            </a:pPr>
            <a:r>
              <a:rPr sz="1050" b="1" i="0">
                <a:solidFill>
                  <a:srgbClr val="4E8B73"/>
                </a:solidFill>
              </a:rPr>
              <a:t>НАУЧНЫЙ ОБЪЕКТ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AB7AB11-BD6D-4030-9FE7-CDA20721F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381250"/>
            <a:ext cx="247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0B2545"/>
                </a:solidFill>
              </a:defRPr>
            </a:pPr>
            <a:r>
              <a:rPr sz="2250" b="1" i="0">
                <a:solidFill>
                  <a:srgbClr val="0B2545"/>
                </a:solidFill>
              </a:rPr>
              <a:t>Аэробиом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4A4F65-64E5-4D3D-923D-A32519A6B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876550"/>
            <a:ext cx="295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D6B78"/>
                </a:solidFill>
              </a:defRPr>
            </a:pPr>
            <a:r>
              <a:rPr sz="1350" b="0" i="0">
                <a:solidFill>
                  <a:srgbClr val="5D6B78"/>
                </a:solidFill>
              </a:rPr>
              <a:t>динамическая совокупность микроорганизмов в заданном воздушном пространстве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12D1378-C030-400C-A5F5-57D96EA4F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767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0B2545"/>
                </a:solidFill>
              </a:defRPr>
            </a:pPr>
            <a:r>
              <a:rPr sz="2100" b="1" i="0">
                <a:solidFill>
                  <a:srgbClr val="0B2545"/>
                </a:solidFill>
              </a:rPr>
              <a:t>Биоаэрозоль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920A83F-250B-48AB-AFCF-0ED03AA55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33900"/>
            <a:ext cx="2952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D6B78"/>
                </a:solidFill>
              </a:defRPr>
            </a:pPr>
            <a:r>
              <a:rPr sz="1350" b="0" i="0">
                <a:solidFill>
                  <a:srgbClr val="5D6B78"/>
                </a:solidFill>
              </a:rPr>
              <a:t>биологические частицы, включая пыльцу, споры и неживые фрагменты</a:t>
            </a:r>
          </a:p>
        </p:txBody>
      </p:sp>
      <p:sp>
        <p:nvSpPr>
          <p:cNvPr id="15" name="science-caution">
            <a:extLst xmlns:a="http://schemas.openxmlformats.org/drawingml/2006/main">
              <a:ext uri="{FF2B5EF4-FFF2-40B4-BE49-F238E27FC236}">
                <a16:creationId xmlns:a16="http://schemas.microsoft.com/office/drawing/2014/main" id="{D0F7C38A-3D71-472B-B77C-E06BF040E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152650"/>
            <a:ext cx="3238500" cy="2781300"/>
          </a:xfrm>
          <a:prstGeom xmlns:a="http://schemas.openxmlformats.org/drawingml/2006/main" prst="roundRect">
            <a:avLst>
              <a:gd name="adj" fmla="val 2740"/>
            </a:avLst>
          </a:prstGeom>
          <a:solidFill xmlns:a="http://schemas.openxmlformats.org/drawingml/2006/main">
            <a:srgbClr val="FFF0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7EE3599-FBFB-45E6-9B6C-FBE0B3164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41935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B64242"/>
                </a:solidFill>
              </a:defRPr>
            </a:pPr>
            <a:r>
              <a:rPr sz="1050" b="1" i="0">
                <a:solidFill>
                  <a:srgbClr val="B64242"/>
                </a:solidFill>
              </a:rPr>
              <a:t>НАУЧНАЯ ОГОВОРКА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FB1C2D1-9A19-4BE9-B09F-5D95B6F59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933700"/>
            <a:ext cx="266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64242"/>
                </a:solidFill>
              </a:defRPr>
            </a:pPr>
            <a:r>
              <a:rPr sz="2550" b="1" i="0">
                <a:solidFill>
                  <a:srgbClr val="B64242"/>
                </a:solidFill>
              </a:rPr>
              <a:t>ДНК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D809E0E-45CA-4C0F-B91C-E943842E0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486150"/>
            <a:ext cx="266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18212B"/>
                </a:solidFill>
              </a:defRPr>
            </a:pPr>
            <a:r>
              <a:rPr sz="1725" b="1" i="0">
                <a:solidFill>
                  <a:srgbClr val="18212B"/>
                </a:solidFill>
              </a:rPr>
              <a:t>≠ жизнеспособность</a:t>
            </a:r>
          </a:p>
          <a:p xmlns:a="http://schemas.openxmlformats.org/drawingml/2006/main">
            <a:pPr algn="ctr">
              <a:defRPr sz="1725" b="1" i="0">
                <a:solidFill>
                  <a:srgbClr val="18212B"/>
                </a:solidFill>
              </a:defRPr>
            </a:pPr>
            <a:r>
              <a:rPr sz="1725" b="1" i="0">
                <a:solidFill>
                  <a:srgbClr val="18212B"/>
                </a:solidFill>
              </a:rPr>
              <a:t>≠ активность</a:t>
            </a:r>
          </a:p>
          <a:p xmlns:a="http://schemas.openxmlformats.org/drawingml/2006/main">
            <a:pPr algn="ctr">
              <a:defRPr sz="1725" b="1" i="0">
                <a:solidFill>
                  <a:srgbClr val="18212B"/>
                </a:solidFill>
              </a:defRPr>
            </a:pPr>
            <a:r>
              <a:rPr sz="1725" b="1" i="0">
                <a:solidFill>
                  <a:srgbClr val="18212B"/>
                </a:solidFill>
              </a:rPr>
              <a:t>≠ инфекционность</a:t>
            </a:r>
          </a:p>
        </p:txBody>
      </p:sp>
    </p:spTree>
    <p:extLst>
      <p:ext uri="{BB962C8B-B14F-4D97-AF65-F5344CB8AC3E}">
        <p14:creationId xmlns:p14="http://schemas.microsoft.com/office/powerpoint/2010/main" val="23782638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B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eyebrow-4">
            <a:extLst xmlns:a="http://schemas.openxmlformats.org/drawingml/2006/main">
              <a:ext uri="{FF2B5EF4-FFF2-40B4-BE49-F238E27FC236}">
                <a16:creationId xmlns:a16="http://schemas.microsoft.com/office/drawing/2014/main" id="{24DBC5A2-AFE7-4DC1-9DF9-8A3C3B872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НАУЧНО-ПРИКЛАДНАЯ КОНЦЕПЦИЯ</a:t>
            </a:r>
          </a:p>
        </p:txBody>
      </p:sp>
      <p:sp>
        <p:nvSpPr>
          <p:cNvPr id="2" name="title-4">
            <a:extLst xmlns:a="http://schemas.openxmlformats.org/drawingml/2006/main">
              <a:ext uri="{FF2B5EF4-FFF2-40B4-BE49-F238E27FC236}">
                <a16:creationId xmlns:a16="http://schemas.microsoft.com/office/drawing/2014/main" id="{C3D9FEC7-555E-4279-8924-69EA25AEA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B2545"/>
                </a:solidFill>
              </a:defRPr>
            </a:pPr>
            <a:r>
              <a:rPr sz="2550" b="1" i="0">
                <a:solidFill>
                  <a:srgbClr val="0B2545"/>
                </a:solidFill>
              </a:rPr>
              <a:t>Разрозненные данные фиксируют факт — но не закрывают цикл</a:t>
            </a:r>
          </a:p>
        </p:txBody>
      </p:sp>
      <p:sp>
        <p:nvSpPr>
          <p:cNvPr id="3" name="title-rule-4">
            <a:extLst xmlns:a="http://schemas.openxmlformats.org/drawingml/2006/main">
              <a:ext uri="{FF2B5EF4-FFF2-40B4-BE49-F238E27FC236}">
                <a16:creationId xmlns:a16="http://schemas.microsoft.com/office/drawing/2014/main" id="{DC7C3C29-0292-4913-916A-93C5D1955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line-4">
            <a:extLst xmlns:a="http://schemas.openxmlformats.org/drawingml/2006/main">
              <a:ext uri="{FF2B5EF4-FFF2-40B4-BE49-F238E27FC236}">
                <a16:creationId xmlns:a16="http://schemas.microsoft.com/office/drawing/2014/main" id="{CF2CC62D-B0C2-41EE-A233-E132BB39D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label-4">
            <a:extLst xmlns:a="http://schemas.openxmlformats.org/drawingml/2006/main">
              <a:ext uri="{FF2B5EF4-FFF2-40B4-BE49-F238E27FC236}">
                <a16:creationId xmlns:a16="http://schemas.microsoft.com/office/drawing/2014/main" id="{1AC141A5-C287-460F-A3CD-0465BD5F5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6B78"/>
                </a:solidFill>
              </a:defRPr>
            </a:pPr>
            <a:r>
              <a:rPr sz="900" b="1" i="0">
                <a:solidFill>
                  <a:srgbClr val="5D6B78"/>
                </a:solidFill>
              </a:rPr>
              <a:t>БИОЦЕНОЗ: ВОЗДУХ</a:t>
            </a:r>
          </a:p>
        </p:txBody>
      </p:sp>
      <p:sp>
        <p:nvSpPr>
          <p:cNvPr id="6" name="footer-page-4">
            <a:extLst xmlns:a="http://schemas.openxmlformats.org/drawingml/2006/main">
              <a:ext uri="{FF2B5EF4-FFF2-40B4-BE49-F238E27FC236}">
                <a16:creationId xmlns:a16="http://schemas.microsoft.com/office/drawing/2014/main" id="{A4E9ECD5-6527-4A79-96CE-28C0F1BF9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15100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04</a:t>
            </a:r>
          </a:p>
        </p:txBody>
      </p:sp>
      <p:sp>
        <p:nvSpPr>
          <p:cNvPr id="7" name="fragment-line">
            <a:extLst xmlns:a="http://schemas.openxmlformats.org/drawingml/2006/main">
              <a:ext uri="{FF2B5EF4-FFF2-40B4-BE49-F238E27FC236}">
                <a16:creationId xmlns:a16="http://schemas.microsoft.com/office/drawing/2014/main" id="{6D0469B4-3810-49C0-8A42-8C99EC229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3143250"/>
            <a:ext cx="7620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4071B1-63BE-4C68-9611-49AE57989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81250"/>
            <a:ext cx="2381250" cy="13716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55D199C-30E7-48C6-A56A-3F6078DE7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514600"/>
            <a:ext cx="2114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0B2545"/>
                </a:solidFill>
              </a:defRPr>
            </a:pPr>
            <a:r>
              <a:rPr sz="1500" b="1" i="0">
                <a:solidFill>
                  <a:srgbClr val="0B2545"/>
                </a:solidFill>
              </a:rPr>
              <a:t>ХИМИЯ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3F9BA0-197D-4DF4-BF47-BE878933D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38450"/>
            <a:ext cx="21145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PM • газы • ЛОС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87F599-99E1-4841-BA6D-1979A4A15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2381250"/>
            <a:ext cx="2381250" cy="13716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697AA8-B116-46BA-9119-26D07D0E3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0475" y="2514600"/>
            <a:ext cx="2114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0B2545"/>
                </a:solidFill>
              </a:defRPr>
            </a:pPr>
            <a:r>
              <a:rPr sz="1500" b="1" i="0">
                <a:solidFill>
                  <a:srgbClr val="0B2545"/>
                </a:solidFill>
              </a:rPr>
              <a:t>МЕТЕО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2DFBF5-FD34-45A3-B8E2-767EB4C6B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0475" y="2838450"/>
            <a:ext cx="21145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ветер • осадки • инверсия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D683E9E-E18A-48B1-BA6C-E8EE0F3F0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81250"/>
            <a:ext cx="2381250" cy="13716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2798BE3-47F0-4991-8B2F-8B2DD823A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514600"/>
            <a:ext cx="2114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0B2545"/>
                </a:solidFill>
              </a:defRPr>
            </a:pPr>
            <a:r>
              <a:rPr sz="1500" b="1" i="0">
                <a:solidFill>
                  <a:srgbClr val="0B2545"/>
                </a:solidFill>
              </a:rPr>
              <a:t>БИОЛОГИЯ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3E5740A-1198-4828-8BE5-91F3311E6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838450"/>
            <a:ext cx="21145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пыльца • споры • маркеры</a:t>
            </a:r>
          </a:p>
        </p:txBody>
      </p:sp>
      <p:sp>
        <p:nvSpPr>
          <p:cNvPr id="17" name="decision-gap">
            <a:extLst xmlns:a="http://schemas.openxmlformats.org/drawingml/2006/main">
              <a:ext uri="{FF2B5EF4-FFF2-40B4-BE49-F238E27FC236}">
                <a16:creationId xmlns:a16="http://schemas.microsoft.com/office/drawing/2014/main" id="{A68A44F5-A4DD-4381-83B2-D808FFE47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286000"/>
            <a:ext cx="1905000" cy="15621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0EE"/>
          </a:solidFill>
          <a:ln xmlns:a="http://schemas.openxmlformats.org/drawingml/2006/main" w="9525">
            <a:solidFill>
              <a:srgbClr val="B6424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7D45C25-6204-40EA-BDA1-72FAD2558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428875"/>
            <a:ext cx="95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B64242"/>
                </a:solidFill>
              </a:defRPr>
            </a:pPr>
            <a:r>
              <a:rPr sz="4050" b="1" i="0">
                <a:solidFill>
                  <a:srgbClr val="B64242"/>
                </a:solidFill>
              </a:rPr>
              <a:t>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AFE9F7E-4FD5-42DF-A151-FD666A962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3105150"/>
            <a:ext cx="14859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B64242"/>
                </a:solidFill>
              </a:defRPr>
            </a:pPr>
            <a:r>
              <a:rPr sz="1275" b="1" i="0">
                <a:solidFill>
                  <a:srgbClr val="B64242"/>
                </a:solidFill>
              </a:rPr>
              <a:t>ИСТОЧНИК</a:t>
            </a:r>
          </a:p>
          <a:p xmlns:a="http://schemas.openxmlformats.org/drawingml/2006/main">
            <a:pPr algn="ctr">
              <a:defRPr sz="1275" b="1" i="0">
                <a:solidFill>
                  <a:srgbClr val="B64242"/>
                </a:solidFill>
              </a:defRPr>
            </a:pPr>
            <a:r>
              <a:rPr sz="1275" b="1" i="0">
                <a:solidFill>
                  <a:srgbClr val="B64242"/>
                </a:solidFill>
              </a:rPr>
              <a:t>ДЕЙСТВИЕ</a:t>
            </a:r>
          </a:p>
          <a:p xmlns:a="http://schemas.openxmlformats.org/drawingml/2006/main">
            <a:pPr algn="ctr">
              <a:defRPr sz="1275" b="1" i="0">
                <a:solidFill>
                  <a:srgbClr val="B64242"/>
                </a:solidFill>
              </a:defRPr>
            </a:pPr>
            <a:r>
              <a:rPr sz="1275" b="1" i="0">
                <a:solidFill>
                  <a:srgbClr val="B64242"/>
                </a:solidFill>
              </a:rPr>
              <a:t>ЭФФЕКТ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A9F435B-1CBF-4658-86A2-652769F32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4114800"/>
            <a:ext cx="2247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B64242"/>
                </a:solidFill>
              </a:defRPr>
            </a:pPr>
            <a:r>
              <a:rPr sz="1350" b="1" i="0">
                <a:solidFill>
                  <a:srgbClr val="B64242"/>
                </a:solidFill>
              </a:rPr>
              <a:t>Пробел управления</a:t>
            </a:r>
          </a:p>
        </p:txBody>
      </p:sp>
      <p:sp>
        <p:nvSpPr>
          <p:cNvPr id="21" name="need-chain">
            <a:extLst xmlns:a="http://schemas.openxmlformats.org/drawingml/2006/main">
              <a:ext uri="{FF2B5EF4-FFF2-40B4-BE49-F238E27FC236}">
                <a16:creationId xmlns:a16="http://schemas.microsoft.com/office/drawing/2014/main" id="{3C7AD908-00FD-40E2-B81D-0072F9473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800600"/>
            <a:ext cx="9029700" cy="762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DDEF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5015682-E34A-4529-AA00-EEB80634A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5019675"/>
            <a:ext cx="8458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B2545"/>
                </a:solidFill>
              </a:defRPr>
            </a:pPr>
            <a:r>
              <a:rPr sz="1650" b="1" i="0">
                <a:solidFill>
                  <a:srgbClr val="0B2545"/>
                </a:solidFill>
              </a:rPr>
              <a:t>Нужна единая цепочка: измерение → источник → прогноз → действие → доказанный результат</a:t>
            </a:r>
          </a:p>
        </p:txBody>
      </p:sp>
    </p:spTree>
    <p:extLst>
      <p:ext uri="{BB962C8B-B14F-4D97-AF65-F5344CB8AC3E}">
        <p14:creationId xmlns:p14="http://schemas.microsoft.com/office/powerpoint/2010/main" val="181313611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B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eyebrow-5">
            <a:extLst xmlns:a="http://schemas.openxmlformats.org/drawingml/2006/main">
              <a:ext uri="{FF2B5EF4-FFF2-40B4-BE49-F238E27FC236}">
                <a16:creationId xmlns:a16="http://schemas.microsoft.com/office/drawing/2014/main" id="{9114FE2E-7520-40C1-AFC9-7343F310F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НАУЧНО-ПРИКЛАДНАЯ КОНЦЕПЦИЯ</a:t>
            </a:r>
          </a:p>
        </p:txBody>
      </p:sp>
      <p:sp>
        <p:nvSpPr>
          <p:cNvPr id="2" name="title-5">
            <a:extLst xmlns:a="http://schemas.openxmlformats.org/drawingml/2006/main">
              <a:ext uri="{FF2B5EF4-FFF2-40B4-BE49-F238E27FC236}">
                <a16:creationId xmlns:a16="http://schemas.microsoft.com/office/drawing/2014/main" id="{3C24A3D0-FD5E-46EA-83D2-54639C822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0B2545"/>
                </a:solidFill>
              </a:defRPr>
            </a:pPr>
            <a:r>
              <a:rPr sz="2925" b="1" i="0">
                <a:solidFill>
                  <a:srgbClr val="0B2545"/>
                </a:solidFill>
              </a:rPr>
              <a:t>Новая логика замыкает наблюдение в действие</a:t>
            </a:r>
          </a:p>
        </p:txBody>
      </p:sp>
      <p:sp>
        <p:nvSpPr>
          <p:cNvPr id="3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01627D55-DA69-43B7-AA1A-CEE743A00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line-5">
            <a:extLst xmlns:a="http://schemas.openxmlformats.org/drawingml/2006/main">
              <a:ext uri="{FF2B5EF4-FFF2-40B4-BE49-F238E27FC236}">
                <a16:creationId xmlns:a16="http://schemas.microsoft.com/office/drawing/2014/main" id="{160C39D0-BC24-4541-9A07-B6530E0B3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label-5">
            <a:extLst xmlns:a="http://schemas.openxmlformats.org/drawingml/2006/main">
              <a:ext uri="{FF2B5EF4-FFF2-40B4-BE49-F238E27FC236}">
                <a16:creationId xmlns:a16="http://schemas.microsoft.com/office/drawing/2014/main" id="{F52902F6-B8E2-4D20-BF69-5C28E0C6A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6B78"/>
                </a:solidFill>
              </a:defRPr>
            </a:pPr>
            <a:r>
              <a:rPr sz="900" b="1" i="0">
                <a:solidFill>
                  <a:srgbClr val="5D6B78"/>
                </a:solidFill>
              </a:rPr>
              <a:t>БИОЦЕНОЗ: ВОЗДУХ</a:t>
            </a:r>
          </a:p>
        </p:txBody>
      </p:sp>
      <p:sp>
        <p:nvSpPr>
          <p:cNvPr id="6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DB6AC12E-F8D1-4FF5-9D60-734F2C856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15100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05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D90FC2A-28FD-466A-B3A8-5B659B89F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676525"/>
            <a:ext cx="1333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54C7D2-408B-465E-AEBF-26AC2877C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2676525"/>
            <a:ext cx="1333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0B9B4B-CA20-410B-8A0B-882C9CAAC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676525"/>
            <a:ext cx="1333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68A6EF7-6B72-4116-9EE4-BFA8BC39C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3162300"/>
            <a:ext cx="3810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63E611-7747-48DC-94EE-F8B8C7815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4457700"/>
            <a:ext cx="1333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5D477D-F388-4C85-9534-61EA80455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4457700"/>
            <a:ext cx="1333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71E1C90-6D0F-4F81-B82F-A74F2A938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457700"/>
            <a:ext cx="1333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A318E97-7F75-4E8A-88F7-02F85BA64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3162300"/>
            <a:ext cx="3810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8ECB242-80DB-41CF-8463-8EF5A3802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09800"/>
            <a:ext cx="1314450" cy="1314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E5A1A37-1B33-42DB-830A-683E73633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00300"/>
            <a:ext cx="1314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2E74B5"/>
                </a:solidFill>
              </a:defRPr>
            </a:pPr>
            <a:r>
              <a:rPr sz="1875" b="1" i="0">
                <a:solidFill>
                  <a:srgbClr val="2E74B5"/>
                </a:solidFill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2746637-C96B-4C97-9B2D-0943F5F1A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876550"/>
            <a:ext cx="1219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0B2545"/>
                </a:solidFill>
              </a:defRPr>
            </a:pPr>
            <a:r>
              <a:rPr sz="1050" b="1" i="0">
                <a:solidFill>
                  <a:srgbClr val="0B2545"/>
                </a:solidFill>
              </a:rPr>
              <a:t>ИСТОЧНИК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4B4E5EA-04BE-4F48-BDA4-A0A2E91D0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209800"/>
            <a:ext cx="1314450" cy="1314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879F3D1-40EB-4DBA-A2F8-069FA127B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400300"/>
            <a:ext cx="1314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2E74B5"/>
                </a:solidFill>
              </a:defRPr>
            </a:pPr>
            <a:r>
              <a:rPr sz="1875" b="1" i="0">
                <a:solidFill>
                  <a:srgbClr val="2E74B5"/>
                </a:solidFill>
              </a:rPr>
              <a:t>02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D57F87D-B3C7-4F34-86CF-D582B3A26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2876550"/>
            <a:ext cx="1219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0B2545"/>
                </a:solidFill>
              </a:defRPr>
            </a:pPr>
            <a:r>
              <a:rPr sz="1050" b="1" i="0">
                <a:solidFill>
                  <a:srgbClr val="0B2545"/>
                </a:solidFill>
              </a:rPr>
              <a:t>ПЕРЕНОС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5BEB899-D4EF-40BE-B178-EA8BEFBBA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209800"/>
            <a:ext cx="1314450" cy="1314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23694CE-4450-4C37-B3C5-03502C22C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400300"/>
            <a:ext cx="1314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2E74B5"/>
                </a:solidFill>
              </a:defRPr>
            </a:pPr>
            <a:r>
              <a:rPr sz="1875" b="1" i="0">
                <a:solidFill>
                  <a:srgbClr val="2E74B5"/>
                </a:solidFill>
              </a:rPr>
              <a:t>03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47691F7-5928-4A71-B9E5-546CBA730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3725" y="2876550"/>
            <a:ext cx="1219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0B2545"/>
                </a:solidFill>
              </a:defRPr>
            </a:pPr>
            <a:r>
              <a:rPr sz="1050" b="1" i="0">
                <a:solidFill>
                  <a:srgbClr val="0B2545"/>
                </a:solidFill>
              </a:rPr>
              <a:t>ЭКСПОЗИЦИЯ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6A05343-0630-4603-96DC-560B7E48D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2209800"/>
            <a:ext cx="1314450" cy="1314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0F8A342-2E4B-4A4E-8904-AF56F878A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2400300"/>
            <a:ext cx="1314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2E74B5"/>
                </a:solidFill>
              </a:defRPr>
            </a:pPr>
            <a:r>
              <a:rPr sz="1875" b="1" i="0">
                <a:solidFill>
                  <a:srgbClr val="2E74B5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AD68010-209F-49B2-9169-043901DE7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10775" y="2876550"/>
            <a:ext cx="1219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0B2545"/>
                </a:solidFill>
              </a:defRPr>
            </a:pPr>
            <a:r>
              <a:rPr sz="1050" b="1" i="0">
                <a:solidFill>
                  <a:srgbClr val="0B2545"/>
                </a:solidFill>
              </a:rPr>
              <a:t>ВОЗДЕЙСТВИЕ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79C0BC3-9964-4F25-85F9-3B5126DAB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00500"/>
            <a:ext cx="1314450" cy="1314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BEEA1E0-F556-47D4-BE44-A29973964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191000"/>
            <a:ext cx="1314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2E74B5"/>
                </a:solidFill>
              </a:defRPr>
            </a:pPr>
            <a:r>
              <a:rPr sz="1875" b="1" i="0">
                <a:solidFill>
                  <a:srgbClr val="2E74B5"/>
                </a:solidFill>
              </a:rPr>
              <a:t>08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3E1F0E2-25FE-4D4B-A307-E5242C8FE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667250"/>
            <a:ext cx="1219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0B2545"/>
                </a:solidFill>
              </a:defRPr>
            </a:pPr>
            <a:r>
              <a:rPr sz="1050" b="1" i="0">
                <a:solidFill>
                  <a:srgbClr val="0B2545"/>
                </a:solidFill>
              </a:rPr>
              <a:t>ОБУЧЕНИЕ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3FF4BBF-8A22-4087-9F8D-9773A4CC3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4000500"/>
            <a:ext cx="1314450" cy="1314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E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08A972F-EA62-4EB0-AEB9-1A27E68E4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4191000"/>
            <a:ext cx="1314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2E74B5"/>
                </a:solidFill>
              </a:defRPr>
            </a:pPr>
            <a:r>
              <a:rPr sz="1875" b="1" i="0">
                <a:solidFill>
                  <a:srgbClr val="2E74B5"/>
                </a:solidFill>
              </a:rPr>
              <a:t>07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AA4F0BC-BC22-4B25-A080-351C1274B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4667250"/>
            <a:ext cx="1219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0B2545"/>
                </a:solidFill>
              </a:defRPr>
            </a:pPr>
            <a:r>
              <a:rPr sz="1050" b="1" i="0">
                <a:solidFill>
                  <a:srgbClr val="0B2545"/>
                </a:solidFill>
              </a:rPr>
              <a:t>ЭФФЕКТ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6464CB1-D570-4CEB-89C4-16360E51D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000500"/>
            <a:ext cx="1314450" cy="1314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E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3FB0FAA-B8C5-4153-9F3B-302503F30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191000"/>
            <a:ext cx="1314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2E74B5"/>
                </a:solidFill>
              </a:defRPr>
            </a:pPr>
            <a:r>
              <a:rPr sz="1875" b="1" i="0">
                <a:solidFill>
                  <a:srgbClr val="2E74B5"/>
                </a:solidFill>
              </a:rPr>
              <a:t>06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6CB73E6-4B1F-453A-BCFB-C1930E1D6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3725" y="4667250"/>
            <a:ext cx="1219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0B2545"/>
                </a:solidFill>
              </a:defRPr>
            </a:pPr>
            <a:r>
              <a:rPr sz="1050" b="1" i="0">
                <a:solidFill>
                  <a:srgbClr val="0B2545"/>
                </a:solidFill>
              </a:rPr>
              <a:t>ДЕЙСТВИЕ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E43A612-40C8-401F-ADF3-C058C9FD1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4000500"/>
            <a:ext cx="1314450" cy="1314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AB07636-FC3F-4C1E-9CC6-A14C996B8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4191000"/>
            <a:ext cx="1314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2E74B5"/>
                </a:solidFill>
              </a:defRPr>
            </a:pPr>
            <a:r>
              <a:rPr sz="1875" b="1" i="0">
                <a:solidFill>
                  <a:srgbClr val="2E74B5"/>
                </a:solidFill>
              </a:rPr>
              <a:t>05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5FDCD03-0F67-461C-A2A5-54918BEA1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10775" y="4667250"/>
            <a:ext cx="1219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0B2545"/>
                </a:solidFill>
              </a:defRPr>
            </a:pPr>
            <a:r>
              <a:rPr sz="1050" b="1" i="0">
                <a:solidFill>
                  <a:srgbClr val="0B2545"/>
                </a:solidFill>
              </a:rPr>
              <a:t>РИСК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6A89B67-B813-4105-97C2-5E9CE3E62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5715000"/>
            <a:ext cx="8648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B2545"/>
                </a:solidFill>
              </a:defRPr>
            </a:pPr>
            <a:r>
              <a:rPr sz="1650" b="1" i="0">
                <a:solidFill>
                  <a:srgbClr val="0B2545"/>
                </a:solidFill>
              </a:rPr>
              <a:t>Каждый цикл заканчивается проверкой результата — и обновляет модель территории.</a:t>
            </a:r>
          </a:p>
        </p:txBody>
      </p:sp>
    </p:spTree>
    <p:extLst>
      <p:ext uri="{BB962C8B-B14F-4D97-AF65-F5344CB8AC3E}">
        <p14:creationId xmlns:p14="http://schemas.microsoft.com/office/powerpoint/2010/main" val="2247725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B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eyebrow-6">
            <a:extLst xmlns:a="http://schemas.openxmlformats.org/drawingml/2006/main">
              <a:ext uri="{FF2B5EF4-FFF2-40B4-BE49-F238E27FC236}">
                <a16:creationId xmlns:a16="http://schemas.microsoft.com/office/drawing/2014/main" id="{862C8EBD-32E2-4747-9706-964CB3B21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НАУЧНО-ПРИКЛАДНАЯ КОНЦЕПЦИЯ</a:t>
            </a:r>
          </a:p>
        </p:txBody>
      </p:sp>
      <p:sp>
        <p:nvSpPr>
          <p:cNvPr id="2" name="title-6">
            <a:extLst xmlns:a="http://schemas.openxmlformats.org/drawingml/2006/main">
              <a:ext uri="{FF2B5EF4-FFF2-40B4-BE49-F238E27FC236}">
                <a16:creationId xmlns:a16="http://schemas.microsoft.com/office/drawing/2014/main" id="{A466749A-AFE0-42FB-A7AB-4DF47DBCE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0B2545"/>
                </a:solidFill>
              </a:defRPr>
            </a:pPr>
            <a:r>
              <a:rPr sz="2925" b="1" i="0">
                <a:solidFill>
                  <a:srgbClr val="0B2545"/>
                </a:solidFill>
              </a:rPr>
              <a:t>Восемь слоёв формируют единый паспорт воздуха</a:t>
            </a:r>
          </a:p>
        </p:txBody>
      </p:sp>
      <p:sp>
        <p:nvSpPr>
          <p:cNvPr id="3" name="title-rule-6">
            <a:extLst xmlns:a="http://schemas.openxmlformats.org/drawingml/2006/main">
              <a:ext uri="{FF2B5EF4-FFF2-40B4-BE49-F238E27FC236}">
                <a16:creationId xmlns:a16="http://schemas.microsoft.com/office/drawing/2014/main" id="{152478F7-0955-49CB-AD6E-CC672ED1A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line-6">
            <a:extLst xmlns:a="http://schemas.openxmlformats.org/drawingml/2006/main">
              <a:ext uri="{FF2B5EF4-FFF2-40B4-BE49-F238E27FC236}">
                <a16:creationId xmlns:a16="http://schemas.microsoft.com/office/drawing/2014/main" id="{DECB7944-A35E-4606-A172-AB046A721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label-6">
            <a:extLst xmlns:a="http://schemas.openxmlformats.org/drawingml/2006/main">
              <a:ext uri="{FF2B5EF4-FFF2-40B4-BE49-F238E27FC236}">
                <a16:creationId xmlns:a16="http://schemas.microsoft.com/office/drawing/2014/main" id="{84363C10-A859-49FD-8137-DA8B602D9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6B78"/>
                </a:solidFill>
              </a:defRPr>
            </a:pPr>
            <a:r>
              <a:rPr sz="900" b="1" i="0">
                <a:solidFill>
                  <a:srgbClr val="5D6B78"/>
                </a:solidFill>
              </a:rPr>
              <a:t>БИОЦЕНОЗ: ВОЗДУХ</a:t>
            </a:r>
          </a:p>
        </p:txBody>
      </p:sp>
      <p:sp>
        <p:nvSpPr>
          <p:cNvPr id="6" name="footer-page-6">
            <a:extLst xmlns:a="http://schemas.openxmlformats.org/drawingml/2006/main">
              <a:ext uri="{FF2B5EF4-FFF2-40B4-BE49-F238E27FC236}">
                <a16:creationId xmlns:a16="http://schemas.microsoft.com/office/drawing/2014/main" id="{90F9EF4B-8F8A-4E05-9256-F9AFAA711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15100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06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F3F399-A242-4335-85E9-1E0A44002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771650"/>
            <a:ext cx="10287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6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716AF62-4261-44B3-9EDB-0D65F046D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8478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E74B5"/>
                </a:solidFill>
              </a:defRPr>
            </a:pPr>
            <a:r>
              <a:rPr sz="1500" b="1" i="0">
                <a:solidFill>
                  <a:srgbClr val="2E74B5"/>
                </a:solidFill>
              </a:rPr>
              <a:t>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2A590DB-882F-4700-B071-859372887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18478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</a:defRPr>
            </a:pPr>
            <a:r>
              <a:rPr sz="1350" b="1" i="0">
                <a:solidFill>
                  <a:srgbClr val="0B2545"/>
                </a:solidFill>
              </a:rPr>
              <a:t>КОНТЕКСТ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41E8046-CB4B-4553-BB3E-1960A79B2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1847850"/>
            <a:ext cx="704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8212B"/>
                </a:solidFill>
              </a:defRPr>
            </a:pPr>
            <a:r>
              <a:rPr sz="1350" b="0" i="0">
                <a:solidFill>
                  <a:srgbClr val="18212B"/>
                </a:solidFill>
              </a:rPr>
              <a:t>рельеф • источники • рецепторы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87174E-4705-48E0-8423-7B13B576C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305050"/>
            <a:ext cx="10287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DF01761-5EDD-4865-B209-35F2275B9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3812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E74B5"/>
                </a:solidFill>
              </a:defRPr>
            </a:pPr>
            <a:r>
              <a:rPr sz="1500" b="1" i="0">
                <a:solidFill>
                  <a:srgbClr val="2E74B5"/>
                </a:solidFill>
              </a:rPr>
              <a:t>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E90AE8B-BCCA-431B-93F5-4398274AA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3812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</a:defRPr>
            </a:pPr>
            <a:r>
              <a:rPr sz="1350" b="1" i="0">
                <a:solidFill>
                  <a:srgbClr val="0B2545"/>
                </a:solidFill>
              </a:rPr>
              <a:t>ФИЗИКА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F810FAD-9CF7-4054-B0F3-66F56CADB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2381250"/>
            <a:ext cx="704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8212B"/>
                </a:solidFill>
              </a:defRPr>
            </a:pPr>
            <a:r>
              <a:rPr sz="1350" b="0" i="0">
                <a:solidFill>
                  <a:srgbClr val="18212B"/>
                </a:solidFill>
              </a:rPr>
              <a:t>температура • ветер • влажность • осадки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5536963-7DED-4046-BED8-6CAA1ADB6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838450"/>
            <a:ext cx="10287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6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19D77F3-E22D-469C-B6EC-8580BAB99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9146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E74B5"/>
                </a:solidFill>
              </a:defRPr>
            </a:pPr>
            <a:r>
              <a:rPr sz="1500" b="1" i="0">
                <a:solidFill>
                  <a:srgbClr val="2E74B5"/>
                </a:solidFill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08FA4BD-28B5-4982-892F-AF11DDC00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9146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</a:defRPr>
            </a:pPr>
            <a:r>
              <a:rPr sz="1350" b="1" i="0">
                <a:solidFill>
                  <a:srgbClr val="0B2545"/>
                </a:solidFill>
              </a:rPr>
              <a:t>АЭРОЗОЛЬ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9DBFAA6-CF28-4F2D-BE70-4D920E7F4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2914650"/>
            <a:ext cx="704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8212B"/>
                </a:solidFill>
              </a:defRPr>
            </a:pPr>
            <a:r>
              <a:rPr sz="1350" b="0" i="0">
                <a:solidFill>
                  <a:srgbClr val="18212B"/>
                </a:solidFill>
              </a:rPr>
              <a:t>PM1 • PM2.5 • PM10 • чёрный углерод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81A5B1B-5621-4422-9238-4FE236845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371850"/>
            <a:ext cx="10287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4591DA6-D944-49EA-A3ED-59B1FF6E1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4480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E74B5"/>
                </a:solidFill>
              </a:defRPr>
            </a:pPr>
            <a:r>
              <a:rPr sz="1500" b="1" i="0">
                <a:solidFill>
                  <a:srgbClr val="2E74B5"/>
                </a:solidFill>
              </a:rPr>
              <a:t>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793387B-2EEC-430D-BF95-0B6816A15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4480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</a:defRPr>
            </a:pPr>
            <a:r>
              <a:rPr sz="1350" b="1" i="0">
                <a:solidFill>
                  <a:srgbClr val="0B2545"/>
                </a:solidFill>
              </a:rPr>
              <a:t>ХИМИЯ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E792E41-205A-42AD-9F24-E85E78FBC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3448050"/>
            <a:ext cx="704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8212B"/>
                </a:solidFill>
              </a:defRPr>
            </a:pPr>
            <a:r>
              <a:rPr sz="1350" b="0" i="0">
                <a:solidFill>
                  <a:srgbClr val="18212B"/>
                </a:solidFill>
              </a:rPr>
              <a:t>NO₂ • O₃ • SO₂ • CO • NH₃ • ЛОС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6F000C8-A2FF-4A4F-927B-5DCC8568C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905250"/>
            <a:ext cx="10287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0058C73-B4D7-4754-A176-7897B864D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9814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E74B5"/>
                </a:solidFill>
              </a:defRPr>
            </a:pPr>
            <a:r>
              <a:rPr sz="1500" b="1" i="0">
                <a:solidFill>
                  <a:srgbClr val="2E74B5"/>
                </a:solidFill>
              </a:rPr>
              <a:t>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3DEAFD7-0153-44B1-BD51-561EF7535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9814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</a:defRPr>
            </a:pPr>
            <a:r>
              <a:rPr sz="1350" b="1" i="0">
                <a:solidFill>
                  <a:srgbClr val="0B2545"/>
                </a:solidFill>
              </a:rPr>
              <a:t>БИОЛОГИЯ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A01E768-ACB8-4082-B594-9057296F9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3981450"/>
            <a:ext cx="704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8212B"/>
                </a:solidFill>
              </a:defRPr>
            </a:pPr>
            <a:r>
              <a:rPr sz="1350" b="0" i="0">
                <a:solidFill>
                  <a:srgbClr val="18212B"/>
                </a:solidFill>
              </a:rPr>
              <a:t>пыльца • споры • бактерии • грибы • аллергены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D2C2764-0752-4E99-8CE7-796364C95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438650"/>
            <a:ext cx="10287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75BD393-A394-4E34-A9F2-65AD11367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148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E74B5"/>
                </a:solidFill>
              </a:defRPr>
            </a:pPr>
            <a:r>
              <a:rPr sz="1500" b="1" i="0">
                <a:solidFill>
                  <a:srgbClr val="2E74B5"/>
                </a:solidFill>
              </a:rPr>
              <a:t>5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0B0CA2F-F931-4506-B892-404747F53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5148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</a:defRPr>
            </a:pPr>
            <a:r>
              <a:rPr sz="1350" b="1" i="0">
                <a:solidFill>
                  <a:srgbClr val="0B2545"/>
                </a:solidFill>
              </a:rPr>
              <a:t>ЭКОСИСТЕМЫ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B9371DE-140D-472F-987C-BF9A0D0C3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4514850"/>
            <a:ext cx="704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8212B"/>
                </a:solidFill>
              </a:defRPr>
            </a:pPr>
            <a:r>
              <a:rPr sz="1350" b="0" i="0">
                <a:solidFill>
                  <a:srgbClr val="18212B"/>
                </a:solidFill>
              </a:rPr>
              <a:t>осаждение • растения • фенология • биоиндикаторы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FEB40C9-177E-4E94-A5C4-DF0E7DE01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972050"/>
            <a:ext cx="10287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6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B2E7DAF-EF74-4FB8-9F0A-79AF4CE65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0482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E74B5"/>
                </a:solidFill>
              </a:defRPr>
            </a:pPr>
            <a:r>
              <a:rPr sz="1500" b="1" i="0">
                <a:solidFill>
                  <a:srgbClr val="2E74B5"/>
                </a:solidFill>
              </a:rPr>
              <a:t>6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B55DA2A-344C-42F8-8E65-E6674682F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0482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</a:defRPr>
            </a:pPr>
            <a:r>
              <a:rPr sz="1350" b="1" i="0">
                <a:solidFill>
                  <a:srgbClr val="0B2545"/>
                </a:solidFill>
              </a:rPr>
              <a:t>ЭКСПОЗИЦИЯ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50DFB80-BFDE-436E-B639-FB2095173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5048250"/>
            <a:ext cx="704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8212B"/>
                </a:solidFill>
              </a:defRPr>
            </a:pPr>
            <a:r>
              <a:rPr sz="1350" b="0" i="0">
                <a:solidFill>
                  <a:srgbClr val="18212B"/>
                </a:solidFill>
              </a:rPr>
              <a:t>население • время • уязвимые объекты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FE7E13A-D67D-4DD1-8927-31E63F2E8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505450"/>
            <a:ext cx="10287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F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1C08288-9B1A-4AF2-A242-29CAD6414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5816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E74B5"/>
                </a:solidFill>
              </a:defRPr>
            </a:pPr>
            <a:r>
              <a:rPr sz="1500" b="1" i="0">
                <a:solidFill>
                  <a:srgbClr val="2E74B5"/>
                </a:solidFill>
              </a:rPr>
              <a:t>7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8F4BD80-CB48-4F57-BA10-A368C63B2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5816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</a:defRPr>
            </a:pPr>
            <a:r>
              <a:rPr sz="1350" b="1" i="0">
                <a:solidFill>
                  <a:srgbClr val="0B2545"/>
                </a:solidFill>
              </a:rPr>
              <a:t>УПРАВЛЕНИЕ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94AE1A4-4D13-4962-AD9D-C6C441544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5581650"/>
            <a:ext cx="704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8212B"/>
                </a:solidFill>
              </a:defRPr>
            </a:pPr>
            <a:r>
              <a:rPr sz="1350" b="0" i="0">
                <a:solidFill>
                  <a:srgbClr val="18212B"/>
                </a:solidFill>
              </a:rPr>
              <a:t>событие • решение • мера • остаточный риск</a:t>
            </a:r>
          </a:p>
        </p:txBody>
      </p:sp>
    </p:spTree>
    <p:extLst>
      <p:ext uri="{BB962C8B-B14F-4D97-AF65-F5344CB8AC3E}">
        <p14:creationId xmlns:p14="http://schemas.microsoft.com/office/powerpoint/2010/main" val="118641979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B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eyebrow-7">
            <a:extLst xmlns:a="http://schemas.openxmlformats.org/drawingml/2006/main">
              <a:ext uri="{FF2B5EF4-FFF2-40B4-BE49-F238E27FC236}">
                <a16:creationId xmlns:a16="http://schemas.microsoft.com/office/drawing/2014/main" id="{7F58B6A7-2072-4643-B13F-061125F6E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НАУЧНО-ПРИКЛАДНАЯ КОНЦЕПЦИЯ</a:t>
            </a:r>
          </a:p>
        </p:txBody>
      </p:sp>
      <p:sp>
        <p:nvSpPr>
          <p:cNvPr id="2" name="title-7">
            <a:extLst xmlns:a="http://schemas.openxmlformats.org/drawingml/2006/main">
              <a:ext uri="{FF2B5EF4-FFF2-40B4-BE49-F238E27FC236}">
                <a16:creationId xmlns:a16="http://schemas.microsoft.com/office/drawing/2014/main" id="{35D368F8-82E7-482F-BACB-77F1111B0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0B2545"/>
                </a:solidFill>
              </a:defRPr>
            </a:pPr>
            <a:r>
              <a:rPr sz="2925" b="1" i="0">
                <a:solidFill>
                  <a:srgbClr val="0B2545"/>
                </a:solidFill>
              </a:rPr>
              <a:t>Масштаб — от зоны дыхания до воздушного бассейна</a:t>
            </a:r>
          </a:p>
        </p:txBody>
      </p:sp>
      <p:sp>
        <p:nvSpPr>
          <p:cNvPr id="3" name="title-rule-7">
            <a:extLst xmlns:a="http://schemas.openxmlformats.org/drawingml/2006/main">
              <a:ext uri="{FF2B5EF4-FFF2-40B4-BE49-F238E27FC236}">
                <a16:creationId xmlns:a16="http://schemas.microsoft.com/office/drawing/2014/main" id="{C290AB2C-C8F8-4A55-88AD-E6B7C6B5C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line-7">
            <a:extLst xmlns:a="http://schemas.openxmlformats.org/drawingml/2006/main">
              <a:ext uri="{FF2B5EF4-FFF2-40B4-BE49-F238E27FC236}">
                <a16:creationId xmlns:a16="http://schemas.microsoft.com/office/drawing/2014/main" id="{D9E0B424-06B0-4331-ADB1-B4C6BF0C2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label-7">
            <a:extLst xmlns:a="http://schemas.openxmlformats.org/drawingml/2006/main">
              <a:ext uri="{FF2B5EF4-FFF2-40B4-BE49-F238E27FC236}">
                <a16:creationId xmlns:a16="http://schemas.microsoft.com/office/drawing/2014/main" id="{D7C38E1A-2FCF-4A12-8B63-84F416FDA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6B78"/>
                </a:solidFill>
              </a:defRPr>
            </a:pPr>
            <a:r>
              <a:rPr sz="900" b="1" i="0">
                <a:solidFill>
                  <a:srgbClr val="5D6B78"/>
                </a:solidFill>
              </a:rPr>
              <a:t>БИОЦЕНОЗ: ВОЗДУХ</a:t>
            </a:r>
          </a:p>
        </p:txBody>
      </p:sp>
      <p:sp>
        <p:nvSpPr>
          <p:cNvPr id="6" name="footer-page-7">
            <a:extLst xmlns:a="http://schemas.openxmlformats.org/drawingml/2006/main">
              <a:ext uri="{FF2B5EF4-FFF2-40B4-BE49-F238E27FC236}">
                <a16:creationId xmlns:a16="http://schemas.microsoft.com/office/drawing/2014/main" id="{033A8507-1307-4E10-A1DB-4C868FF87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15100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07</a:t>
            </a:r>
          </a:p>
        </p:txBody>
      </p:sp>
      <p:sp>
        <p:nvSpPr>
          <p:cNvPr id="7" name="scale-axis">
            <a:extLst xmlns:a="http://schemas.openxmlformats.org/drawingml/2006/main">
              <a:ext uri="{FF2B5EF4-FFF2-40B4-BE49-F238E27FC236}">
                <a16:creationId xmlns:a16="http://schemas.microsoft.com/office/drawing/2014/main" id="{00DA7107-923C-48A8-97CB-656A9BD2F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2209800"/>
            <a:ext cx="571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16ECAF-42A6-4B55-BB4B-6596B0DE7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20002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1505B7B-803B-4F8F-9036-D3E5669E9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2105025"/>
            <a:ext cx="552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3278BF7-861F-4C55-9968-CDB08B2EB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1990725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B2545"/>
                </a:solidFill>
              </a:defRPr>
            </a:pPr>
            <a:r>
              <a:rPr sz="1650" b="1" i="0">
                <a:solidFill>
                  <a:srgbClr val="0B2545"/>
                </a:solidFill>
              </a:rPr>
              <a:t>ТОЧКА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D6B0709-EE22-4789-95FF-B7EDDFC0C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0002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D6B78"/>
                </a:solidFill>
              </a:defRPr>
            </a:pPr>
            <a:r>
              <a:rPr sz="1350" b="0" i="0">
                <a:solidFill>
                  <a:srgbClr val="5D6B78"/>
                </a:solidFill>
              </a:rPr>
              <a:t>школа • больница • предприятие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1E41799-2E81-42C8-89BB-6908DDB46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27432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5FC40A-89F6-4F8E-B43E-C7ED5742C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2847975"/>
            <a:ext cx="552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08C6029-9733-4810-B325-7E8612F5B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733675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B2545"/>
                </a:solidFill>
              </a:defRPr>
            </a:pPr>
            <a:r>
              <a:rPr sz="1650" b="1" i="0">
                <a:solidFill>
                  <a:srgbClr val="0B2545"/>
                </a:solidFill>
              </a:rPr>
              <a:t>МИКРОЗОНА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9963250-B133-4E16-8A00-9CD869CE3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432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D6B78"/>
                </a:solidFill>
              </a:defRPr>
            </a:pPr>
            <a:r>
              <a:rPr sz="1350" b="0" i="0">
                <a:solidFill>
                  <a:srgbClr val="5D6B78"/>
                </a:solidFill>
              </a:rPr>
              <a:t>квартал • парк • промплощадка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43A8BFD-4961-48D7-BDA0-5E5EC823D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34861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6AD5AE0-BAD8-4012-A0B0-CC13C6081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3590925"/>
            <a:ext cx="552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61C6FC9-8E3D-483A-810B-C1AE255B1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3476625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B2545"/>
                </a:solidFill>
              </a:defRPr>
            </a:pPr>
            <a:r>
              <a:rPr sz="1650" b="1" i="0">
                <a:solidFill>
                  <a:srgbClr val="0B2545"/>
                </a:solidFill>
              </a:rPr>
              <a:t>ГОРОД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F1844BF-6526-44EA-AC4C-A6C7AAB47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4861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D6B78"/>
                </a:solidFill>
              </a:defRPr>
            </a:pPr>
            <a:r>
              <a:rPr sz="1350" b="0" i="0">
                <a:solidFill>
                  <a:srgbClr val="5D6B78"/>
                </a:solidFill>
              </a:rPr>
              <a:t>муниципальная карта источников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78BE159-F5FC-4680-8ACB-CA01807DD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42291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8F62D6A-3680-4197-A7ED-2099DBA8A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4333875"/>
            <a:ext cx="552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6AAA183-F407-46F7-8EF7-BF2F096B3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4219575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B2545"/>
                </a:solidFill>
              </a:defRPr>
            </a:pPr>
            <a:r>
              <a:rPr sz="1650" b="1" i="0">
                <a:solidFill>
                  <a:srgbClr val="0B2545"/>
                </a:solidFill>
              </a:rPr>
              <a:t>ВОЗДУШНЫЙ БАССЕЙН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35886AE-D04E-4CA8-A11D-5FEA68A6E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2291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D6B78"/>
                </a:solidFill>
              </a:defRPr>
            </a:pPr>
            <a:r>
              <a:rPr sz="1350" b="0" i="0">
                <a:solidFill>
                  <a:srgbClr val="5D6B78"/>
                </a:solidFill>
              </a:rPr>
              <a:t>единые потоки и перенос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0BFCA86-2878-4D5D-8971-593D90CDC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49720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E8B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95873D1-1BE5-4266-9A45-5D0BDF82D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5076825"/>
            <a:ext cx="552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C7DB62E-434C-44AC-8871-1E5FD2F78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4962525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B2545"/>
                </a:solidFill>
              </a:defRPr>
            </a:pPr>
            <a:r>
              <a:rPr sz="1650" b="1" i="0">
                <a:solidFill>
                  <a:srgbClr val="0B2545"/>
                </a:solidFill>
              </a:rPr>
              <a:t>РЕГИОН / ТРАНСГРАНИЧНО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619D91F-A356-46F2-8D31-ABAF678FB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9720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D6B78"/>
                </a:solidFill>
              </a:defRPr>
            </a:pPr>
            <a:r>
              <a:rPr sz="1350" b="0" i="0">
                <a:solidFill>
                  <a:srgbClr val="5D6B78"/>
                </a:solidFill>
              </a:rPr>
              <a:t>дальний дым • пыль • аллергены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DA98DE2-5B21-4DF3-87E8-3196F19AD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5753100"/>
            <a:ext cx="310515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6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3F8EF01-1B10-4F8F-8A9C-C082E03E5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848350"/>
            <a:ext cx="2800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B58B2A"/>
                </a:solidFill>
              </a:defRPr>
            </a:pPr>
            <a:r>
              <a:rPr sz="1050" b="1" i="0">
                <a:solidFill>
                  <a:srgbClr val="B58B2A"/>
                </a:solidFill>
              </a:rPr>
              <a:t>Вертикаль: дыхание → крыша → профиль → спутник</a:t>
            </a:r>
          </a:p>
        </p:txBody>
      </p:sp>
    </p:spTree>
    <p:extLst>
      <p:ext uri="{BB962C8B-B14F-4D97-AF65-F5344CB8AC3E}">
        <p14:creationId xmlns:p14="http://schemas.microsoft.com/office/powerpoint/2010/main" val="1629231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B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eyebrow-8">
            <a:extLst xmlns:a="http://schemas.openxmlformats.org/drawingml/2006/main">
              <a:ext uri="{FF2B5EF4-FFF2-40B4-BE49-F238E27FC236}">
                <a16:creationId xmlns:a16="http://schemas.microsoft.com/office/drawing/2014/main" id="{AEEE8B3D-CBB2-4BD4-8590-52588E152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НАУЧНО-ПРИКЛАДНАЯ КОНЦЕПЦИЯ</a:t>
            </a:r>
          </a:p>
        </p:txBody>
      </p:sp>
      <p:sp>
        <p:nvSpPr>
          <p:cNvPr id="2" name="title-8">
            <a:extLst xmlns:a="http://schemas.openxmlformats.org/drawingml/2006/main">
              <a:ext uri="{FF2B5EF4-FFF2-40B4-BE49-F238E27FC236}">
                <a16:creationId xmlns:a16="http://schemas.microsoft.com/office/drawing/2014/main" id="{6A263655-508F-498B-BC90-34E0EA11C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0B2545"/>
                </a:solidFill>
              </a:defRPr>
            </a:pPr>
            <a:r>
              <a:rPr sz="2925" b="1" i="0">
                <a:solidFill>
                  <a:srgbClr val="0B2545"/>
                </a:solidFill>
              </a:rPr>
              <a:t>Показатели объединяют химию, аэрозоль и биологию</a:t>
            </a:r>
          </a:p>
        </p:txBody>
      </p:sp>
      <p:sp>
        <p:nvSpPr>
          <p:cNvPr id="3" name="title-rule-8">
            <a:extLst xmlns:a="http://schemas.openxmlformats.org/drawingml/2006/main">
              <a:ext uri="{FF2B5EF4-FFF2-40B4-BE49-F238E27FC236}">
                <a16:creationId xmlns:a16="http://schemas.microsoft.com/office/drawing/2014/main" id="{9A00E8BE-2ED5-48C4-A9A5-0B3B2A2DC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line-8">
            <a:extLst xmlns:a="http://schemas.openxmlformats.org/drawingml/2006/main">
              <a:ext uri="{FF2B5EF4-FFF2-40B4-BE49-F238E27FC236}">
                <a16:creationId xmlns:a16="http://schemas.microsoft.com/office/drawing/2014/main" id="{DA067585-83A1-4B72-A355-B6D7902C1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label-8">
            <a:extLst xmlns:a="http://schemas.openxmlformats.org/drawingml/2006/main">
              <a:ext uri="{FF2B5EF4-FFF2-40B4-BE49-F238E27FC236}">
                <a16:creationId xmlns:a16="http://schemas.microsoft.com/office/drawing/2014/main" id="{8945020F-29FD-458A-AEE0-9E6BF9021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6B78"/>
                </a:solidFill>
              </a:defRPr>
            </a:pPr>
            <a:r>
              <a:rPr sz="900" b="1" i="0">
                <a:solidFill>
                  <a:srgbClr val="5D6B78"/>
                </a:solidFill>
              </a:rPr>
              <a:t>БИОЦЕНОЗ: ВОЗДУХ</a:t>
            </a:r>
          </a:p>
        </p:txBody>
      </p:sp>
      <p:sp>
        <p:nvSpPr>
          <p:cNvPr id="6" name="footer-page-8">
            <a:extLst xmlns:a="http://schemas.openxmlformats.org/drawingml/2006/main">
              <a:ext uri="{FF2B5EF4-FFF2-40B4-BE49-F238E27FC236}">
                <a16:creationId xmlns:a16="http://schemas.microsoft.com/office/drawing/2014/main" id="{3F83781A-59CA-41FE-8CE0-496AA0AB2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15100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08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5A8A631-F501-4AEB-A561-17FAE1D77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819400"/>
            <a:ext cx="19526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20CC65-5593-48E1-8FE5-66FD82A1E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819400"/>
            <a:ext cx="19526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AD447C-97CB-4CC5-A5D8-7FB27DAC1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4514850"/>
            <a:ext cx="19526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659CDEE-3C9D-48DB-AF46-D2663C39B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514850"/>
            <a:ext cx="19526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indicator-hub">
            <a:extLst xmlns:a="http://schemas.openxmlformats.org/drawingml/2006/main">
              <a:ext uri="{FF2B5EF4-FFF2-40B4-BE49-F238E27FC236}">
                <a16:creationId xmlns:a16="http://schemas.microsoft.com/office/drawing/2014/main" id="{4A0172CC-51B6-4AF1-9F3C-FE4BB26A7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68605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BD0F692-93B9-4490-A4D0-28D782D6B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295650"/>
            <a:ext cx="1714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75" b="1" i="0">
                <a:solidFill>
                  <a:srgbClr val="FFFFFF"/>
                </a:solidFill>
              </a:defRPr>
            </a:pPr>
            <a:r>
              <a:rPr sz="2175" b="1" i="0">
                <a:solidFill>
                  <a:srgbClr val="FFFFFF"/>
                </a:solidFill>
              </a:rPr>
              <a:t>ПАСПОРТ</a:t>
            </a:r>
          </a:p>
          <a:p xmlns:a="http://schemas.openxmlformats.org/drawingml/2006/main">
            <a:pPr algn="ctr">
              <a:defRPr sz="2175" b="1" i="0">
                <a:solidFill>
                  <a:srgbClr val="FFFFFF"/>
                </a:solidFill>
              </a:defRPr>
            </a:pPr>
            <a:r>
              <a:rPr sz="2175" b="1" i="0">
                <a:solidFill>
                  <a:srgbClr val="FFFFFF"/>
                </a:solidFill>
              </a:rPr>
              <a:t>ВОЗДУХА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016895-0FF8-430B-B6EE-7FAE3C508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133600"/>
            <a:ext cx="26670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D36AE7D-B924-4CA8-B7AD-DEA79B8E0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266950"/>
            <a:ext cx="2400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0B2545"/>
                </a:solidFill>
              </a:defRPr>
            </a:pPr>
            <a:r>
              <a:rPr sz="1500" b="1" i="0">
                <a:solidFill>
                  <a:srgbClr val="0B2545"/>
                </a:solidFill>
              </a:rPr>
              <a:t>ФИЗИКА + МЕТЕО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24F5E8B-DBB1-44D6-A772-5E277111E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590800"/>
            <a:ext cx="24003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ветер • влажность • радиация</a:t>
            </a:r>
          </a:p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слой перемешивания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14A5037-EA82-48C1-8803-CB4965B28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133600"/>
            <a:ext cx="26670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98AF5AF-578C-465A-B5D1-71CB01A75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266950"/>
            <a:ext cx="2400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0B2545"/>
                </a:solidFill>
              </a:defRPr>
            </a:pPr>
            <a:r>
              <a:rPr sz="1500" b="1" i="0">
                <a:solidFill>
                  <a:srgbClr val="0B2545"/>
                </a:solidFill>
              </a:rPr>
              <a:t>ХИМИЯ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A46E725-5657-459F-9775-9A6314D17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590800"/>
            <a:ext cx="24003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NO₂ • O₃ • SO₂ • CO</a:t>
            </a:r>
          </a:p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NH₃ • ЛОС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69AD333-2228-48CD-A3A1-D913070F4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905250"/>
            <a:ext cx="26670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65BF6F4-E2D4-44FA-8761-E88D4DAE8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38600"/>
            <a:ext cx="2400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0B2545"/>
                </a:solidFill>
              </a:defRPr>
            </a:pPr>
            <a:r>
              <a:rPr sz="1500" b="1" i="0">
                <a:solidFill>
                  <a:srgbClr val="0B2545"/>
                </a:solidFill>
              </a:rPr>
              <a:t>АЭРОЗОЛЬ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15901D5-281B-4F37-9D8A-376788CB4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362450"/>
            <a:ext cx="24003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PM1 • PM2.5 • PM10</a:t>
            </a:r>
          </a:p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размеры • чёрный углерод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3F19F52-42C7-43B3-ABB5-51D4509C3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905250"/>
            <a:ext cx="266700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EAF4EF"/>
          </a:solidFill>
          <a:ln xmlns:a="http://schemas.openxmlformats.org/drawingml/2006/main" w="9525">
            <a:solidFill>
              <a:srgbClr val="4E8B7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34ABD41-57A0-4674-A423-0C1B40CC6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4038600"/>
            <a:ext cx="2400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0B2545"/>
                </a:solidFill>
              </a:defRPr>
            </a:pPr>
            <a:r>
              <a:rPr sz="1500" b="1" i="0">
                <a:solidFill>
                  <a:srgbClr val="0B2545"/>
                </a:solidFill>
              </a:rPr>
              <a:t>БИОЛОГИЯ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FD3BA45-C8F9-4267-8E56-C8A224CA0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4362450"/>
            <a:ext cx="24003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пыльца • споры • аллергены</a:t>
            </a:r>
          </a:p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бактерии • грибы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E647361-3318-488C-BC94-54D3650BD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5791200"/>
            <a:ext cx="9296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64242"/>
                </a:solidFill>
              </a:defRPr>
            </a:pPr>
            <a:r>
              <a:rPr sz="1500" b="1" i="0">
                <a:solidFill>
                  <a:srgbClr val="B64242"/>
                </a:solidFill>
              </a:rPr>
              <a:t>Нормативное превышение и подтверждённый биориск показываются отдельно — средний индекс их не скрывает.</a:t>
            </a:r>
          </a:p>
        </p:txBody>
      </p:sp>
    </p:spTree>
    <p:extLst>
      <p:ext uri="{BB962C8B-B14F-4D97-AF65-F5344CB8AC3E}">
        <p14:creationId xmlns:p14="http://schemas.microsoft.com/office/powerpoint/2010/main" val="178208117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B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eyebrow-9">
            <a:extLst xmlns:a="http://schemas.openxmlformats.org/drawingml/2006/main">
              <a:ext uri="{FF2B5EF4-FFF2-40B4-BE49-F238E27FC236}">
                <a16:creationId xmlns:a16="http://schemas.microsoft.com/office/drawing/2014/main" id="{0CFC53F6-0DD4-4047-895F-B072A0AA5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НАУЧНО-ПРИКЛАДНАЯ КОНЦЕПЦИЯ</a:t>
            </a:r>
          </a:p>
        </p:txBody>
      </p:sp>
      <p:sp>
        <p:nvSpPr>
          <p:cNvPr id="2" name="title-9">
            <a:extLst xmlns:a="http://schemas.openxmlformats.org/drawingml/2006/main">
              <a:ext uri="{FF2B5EF4-FFF2-40B4-BE49-F238E27FC236}">
                <a16:creationId xmlns:a16="http://schemas.microsoft.com/office/drawing/2014/main" id="{5198FC81-33E1-4CC3-A0AD-A5333C0B4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B2545"/>
                </a:solidFill>
              </a:defRPr>
            </a:pPr>
            <a:r>
              <a:rPr sz="2550" b="1" i="0">
                <a:solidFill>
                  <a:srgbClr val="0B2545"/>
                </a:solidFill>
              </a:rPr>
              <a:t>Сеть растёт от референтного ядра к распределённым узлам</a:t>
            </a:r>
          </a:p>
        </p:txBody>
      </p:sp>
      <p:sp>
        <p:nvSpPr>
          <p:cNvPr id="3" name="title-rule-9">
            <a:extLst xmlns:a="http://schemas.openxmlformats.org/drawingml/2006/main">
              <a:ext uri="{FF2B5EF4-FFF2-40B4-BE49-F238E27FC236}">
                <a16:creationId xmlns:a16="http://schemas.microsoft.com/office/drawing/2014/main" id="{7706EE37-474C-4BDC-9C55-4A47519FA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line-9">
            <a:extLst xmlns:a="http://schemas.openxmlformats.org/drawingml/2006/main">
              <a:ext uri="{FF2B5EF4-FFF2-40B4-BE49-F238E27FC236}">
                <a16:creationId xmlns:a16="http://schemas.microsoft.com/office/drawing/2014/main" id="{1987527E-85F6-4700-881E-2605AF232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label-9">
            <a:extLst xmlns:a="http://schemas.openxmlformats.org/drawingml/2006/main">
              <a:ext uri="{FF2B5EF4-FFF2-40B4-BE49-F238E27FC236}">
                <a16:creationId xmlns:a16="http://schemas.microsoft.com/office/drawing/2014/main" id="{67296D50-779E-47D4-AA39-631DA962F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341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6B78"/>
                </a:solidFill>
              </a:defRPr>
            </a:pPr>
            <a:r>
              <a:rPr sz="900" b="1" i="0">
                <a:solidFill>
                  <a:srgbClr val="5D6B78"/>
                </a:solidFill>
              </a:rPr>
              <a:t>БИОЦЕНОЗ: ВОЗДУХ</a:t>
            </a:r>
          </a:p>
        </p:txBody>
      </p:sp>
      <p:sp>
        <p:nvSpPr>
          <p:cNvPr id="6" name="footer-page-9">
            <a:extLst xmlns:a="http://schemas.openxmlformats.org/drawingml/2006/main">
              <a:ext uri="{FF2B5EF4-FFF2-40B4-BE49-F238E27FC236}">
                <a16:creationId xmlns:a16="http://schemas.microsoft.com/office/drawing/2014/main" id="{319F2646-18B5-4268-A712-E30FF078E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15100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09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A4F648C-9C3B-45D5-82D7-BD01B87A6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714625"/>
            <a:ext cx="3524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035630E-4F73-4F9B-B73E-53AA330D8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714625"/>
            <a:ext cx="28575" cy="981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37A7AAC-4A2F-468B-871D-44F4E6AE2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390775"/>
            <a:ext cx="476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049B148-0FDE-4FB0-AB47-96B1F91AE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390775"/>
            <a:ext cx="28575" cy="1304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D92FCE-19D1-4912-BF24-280B66054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90775"/>
            <a:ext cx="2571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44E146F-18ED-43B8-A72D-BAF5BAE25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390775"/>
            <a:ext cx="28575" cy="1304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85F8338-8B14-41EC-ACA3-F5D0A74AB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571875"/>
            <a:ext cx="4572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BDA3A50-0AEA-4260-B925-F4427477D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3571875"/>
            <a:ext cx="28575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485A852-EFD4-47D0-9AE0-3D54C4B85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695700"/>
            <a:ext cx="2571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F5F98DF-92FB-460E-ADB4-17D7C88FD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695700"/>
            <a:ext cx="28575" cy="14192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7972734-2A1F-4255-AD32-69DF3CE54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695700"/>
            <a:ext cx="30670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00BF3BE-FCD3-4CDE-B9A0-460686D02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695700"/>
            <a:ext cx="28575" cy="1438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E38D048-F22F-4E32-866C-94E1E0561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55270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DF6EAA4-28C3-4ADD-9EB2-4160A0710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181350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РЕФЕРЕНТНОЕ</a:t>
            </a:r>
          </a:p>
          <a:p xmlns:a="http://schemas.openxmlformats.org/drawingml/2006/main">
            <a:pPr algn="ctr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ЯДРО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BE075CF-D778-4D57-AA89-952F3818E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33550"/>
            <a:ext cx="238125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D866F87-1037-43D8-96FA-F8A9D6777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866900"/>
            <a:ext cx="2114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B2545"/>
                </a:solidFill>
              </a:defRPr>
            </a:pPr>
            <a:r>
              <a:rPr sz="1350" b="1" i="0">
                <a:solidFill>
                  <a:srgbClr val="0B2545"/>
                </a:solidFill>
              </a:rPr>
              <a:t>СЕНСОРНЫЕ УЗЛЫ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6BEF465-5A23-4272-978E-B0F5EEF66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190750"/>
            <a:ext cx="21145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10–15 точек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247AC92-B90A-469A-A3D0-DE9686414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1581150"/>
            <a:ext cx="209550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EAF4EF"/>
          </a:solidFill>
          <a:ln xmlns:a="http://schemas.openxmlformats.org/drawingml/2006/main" w="9525">
            <a:solidFill>
              <a:srgbClr val="4E8B7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44A22C1-FB7B-4DD2-9F2C-B9E93EDA5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1714500"/>
            <a:ext cx="1828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B2545"/>
                </a:solidFill>
              </a:defRPr>
            </a:pPr>
            <a:r>
              <a:rPr sz="1350" b="1" i="0">
                <a:solidFill>
                  <a:srgbClr val="0B2545"/>
                </a:solidFill>
              </a:rPr>
              <a:t>БИОАЭРОЗОЛЬ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C4C2D54-1360-40B8-9BC2-F200D03C1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2038350"/>
            <a:ext cx="1828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3–5 постов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393306F-858C-4F50-A6C8-73E6EBE08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1581150"/>
            <a:ext cx="209550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6B72DB5-CE9D-4FA3-A178-0AC3DF573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14500"/>
            <a:ext cx="1828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B2545"/>
                </a:solidFill>
              </a:defRPr>
            </a:pPr>
            <a:r>
              <a:rPr sz="1350" b="1" i="0">
                <a:solidFill>
                  <a:srgbClr val="0B2545"/>
                </a:solidFill>
              </a:rPr>
              <a:t>ЛАБОРАТОРИЯ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7A06C01-05BF-4376-8988-3BE77E3C9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038350"/>
            <a:ext cx="1828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подтверждение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C58EBFE-60BB-4CBB-AF52-EE48EB101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609850"/>
            <a:ext cx="219075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BC92179-D335-454D-AA31-9061D1BC8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743200"/>
            <a:ext cx="1924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B2545"/>
                </a:solidFill>
              </a:defRPr>
            </a:pPr>
            <a:r>
              <a:rPr sz="1350" b="1" i="0">
                <a:solidFill>
                  <a:srgbClr val="0B2545"/>
                </a:solidFill>
              </a:rPr>
              <a:t>ДЗЗ + МЕТЕО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268E123-2756-4739-9999-C5DC5917A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3067050"/>
            <a:ext cx="1924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спутник • модели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4386D0B-ED99-4B1F-8094-A9C4A3ACD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686300"/>
            <a:ext cx="247650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EED6B10-BB06-4049-A254-8C9BA3D4C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819650"/>
            <a:ext cx="2209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B2545"/>
                </a:solidFill>
              </a:defRPr>
            </a:pPr>
            <a:r>
              <a:rPr sz="1350" b="1" i="0">
                <a:solidFill>
                  <a:srgbClr val="0B2545"/>
                </a:solidFill>
              </a:rPr>
              <a:t>МОБИЛЬНЫЙ КОНТУР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A0BDB62-EC2E-4ABC-9A50-53A6EB925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5143500"/>
            <a:ext cx="22098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маршруты • источники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1A664E8-7768-4073-9509-3FB193CED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686300"/>
            <a:ext cx="247650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3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A407BE4-30B2-468A-932D-82CD8C9F2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819650"/>
            <a:ext cx="2209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B2545"/>
                </a:solidFill>
              </a:defRPr>
            </a:pPr>
            <a:r>
              <a:rPr sz="1350" b="1" i="0">
                <a:solidFill>
                  <a:srgbClr val="0B2545"/>
                </a:solidFill>
              </a:rPr>
              <a:t>ФОНОВАЯ ТОЧКА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03A6B44-880B-443E-9BC1-6808FC5AC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143500"/>
            <a:ext cx="22098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5D6B78"/>
                </a:solidFill>
              </a:defRPr>
            </a:pPr>
            <a:r>
              <a:rPr sz="1125" b="0" i="0">
                <a:solidFill>
                  <a:srgbClr val="5D6B78"/>
                </a:solidFill>
              </a:rPr>
              <a:t>контроль территории</a:t>
            </a:r>
          </a:p>
        </p:txBody>
      </p:sp>
    </p:spTree>
    <p:extLst>
      <p:ext uri="{BB962C8B-B14F-4D97-AF65-F5344CB8AC3E}">
        <p14:creationId xmlns:p14="http://schemas.microsoft.com/office/powerpoint/2010/main" val="95460899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2026-08-26T10:58:22.3650000Z</dcterms:created>
  <dcterms:modified xsi:type="dcterms:W3CDTF">2026-08-26T10:58:22.3650000Z</dcterms:modified>
</coreProperties>
</file>