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b3013ebbdc544a7" /><Relationship Type="http://schemas.openxmlformats.org/officeDocument/2006/relationships/extended-properties" Target="/docProps/app.xml" Id="R6c16535e6e5b4bad" /><Relationship Type="http://schemas.openxmlformats.org/officeDocument/2006/relationships/officeDocument" Target="/ppt/presentation.xml" Id="R72f959ad619343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1885b7df740e5"/>
  </p:sldMasterIdLst>
  <p:notesMasterIdLst>
    <p:notesMasterId xmlns:r="http://schemas.openxmlformats.org/officeDocument/2006/relationships" r:id="R16e2909b069d400a"/>
  </p:notesMasterIdLst>
  <p:sldIdLst>
    <p:sldId xmlns:r="http://schemas.openxmlformats.org/officeDocument/2006/relationships" id="256" r:id="R72f0c99e32b24d9d"/>
    <p:sldId xmlns:r="http://schemas.openxmlformats.org/officeDocument/2006/relationships" id="257" r:id="Re77cfeb1098c46a8"/>
    <p:sldId xmlns:r="http://schemas.openxmlformats.org/officeDocument/2006/relationships" id="258" r:id="Rf1c4642c37c74e88"/>
    <p:sldId xmlns:r="http://schemas.openxmlformats.org/officeDocument/2006/relationships" id="259" r:id="Ree98dc186764483d"/>
    <p:sldId xmlns:r="http://schemas.openxmlformats.org/officeDocument/2006/relationships" id="260" r:id="R36473a3cd2274f73"/>
    <p:sldId xmlns:r="http://schemas.openxmlformats.org/officeDocument/2006/relationships" id="261" r:id="R5ed5c699e1f04a50"/>
    <p:sldId xmlns:r="http://schemas.openxmlformats.org/officeDocument/2006/relationships" id="262" r:id="Re88ea370497f44c1"/>
    <p:sldId xmlns:r="http://schemas.openxmlformats.org/officeDocument/2006/relationships" id="263" r:id="R04ce793be1fa4f81"/>
    <p:sldId xmlns:r="http://schemas.openxmlformats.org/officeDocument/2006/relationships" id="264" r:id="R19abc0c8b681414f"/>
    <p:sldId xmlns:r="http://schemas.openxmlformats.org/officeDocument/2006/relationships" id="265" r:id="R6ed6dae0f8c84e44"/>
    <p:sldId xmlns:r="http://schemas.openxmlformats.org/officeDocument/2006/relationships" id="266" r:id="Rc58b42fbac224e02"/>
    <p:sldId xmlns:r="http://schemas.openxmlformats.org/officeDocument/2006/relationships" id="267" r:id="R973baebf6a6146b6"/>
    <p:sldId xmlns:r="http://schemas.openxmlformats.org/officeDocument/2006/relationships" id="268" r:id="Rd2ecfc57026c4407"/>
    <p:sldId xmlns:r="http://schemas.openxmlformats.org/officeDocument/2006/relationships" id="269" r:id="Rcf7dbadcc78d41d4"/>
    <p:sldId xmlns:r="http://schemas.openxmlformats.org/officeDocument/2006/relationships" id="270" r:id="R927cba110e284fea"/>
    <p:sldId xmlns:r="http://schemas.openxmlformats.org/officeDocument/2006/relationships" id="271" r:id="R74a8abca75c443a0"/>
    <p:sldId xmlns:r="http://schemas.openxmlformats.org/officeDocument/2006/relationships" id="272" r:id="Rd1811cdc6d4e4024"/>
    <p:sldId xmlns:r="http://schemas.openxmlformats.org/officeDocument/2006/relationships" id="273" r:id="Re9965b72f258431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882a92b7ad8942fb" /><Relationship Type="http://schemas.openxmlformats.org/officeDocument/2006/relationships/slideMaster" Target="/ppt/slideMasters/slideMaster1.xml" Id="Rbfb1885b7df740e5" /><Relationship Type="http://schemas.openxmlformats.org/officeDocument/2006/relationships/notesMaster" Target="/ppt/notesMasters/notesMaster1.xml" Id="R16e2909b069d400a" /><Relationship Type="http://schemas.openxmlformats.org/officeDocument/2006/relationships/presProps" Target="/ppt/presProps.xml" Id="R105b25c2d9c741ae" /><Relationship Type="http://schemas.openxmlformats.org/officeDocument/2006/relationships/tableStyles" Target="/ppt/tableStyles.xml" Id="R726a84b66cca406f" /><Relationship Type="http://schemas.openxmlformats.org/officeDocument/2006/relationships/slide" Target="/ppt/slides/slide1.xml" Id="R72f0c99e32b24d9d" /><Relationship Type="http://schemas.openxmlformats.org/officeDocument/2006/relationships/slide" Target="/ppt/slides/slide2.xml" Id="Re77cfeb1098c46a8" /><Relationship Type="http://schemas.openxmlformats.org/officeDocument/2006/relationships/slide" Target="/ppt/slides/slide3.xml" Id="Rf1c4642c37c74e88" /><Relationship Type="http://schemas.openxmlformats.org/officeDocument/2006/relationships/slide" Target="/ppt/slides/slide4.xml" Id="Ree98dc186764483d" /><Relationship Type="http://schemas.openxmlformats.org/officeDocument/2006/relationships/slide" Target="/ppt/slides/slide5.xml" Id="R36473a3cd2274f73" /><Relationship Type="http://schemas.openxmlformats.org/officeDocument/2006/relationships/slide" Target="/ppt/slides/slide6.xml" Id="R5ed5c699e1f04a50" /><Relationship Type="http://schemas.openxmlformats.org/officeDocument/2006/relationships/slide" Target="/ppt/slides/slide7.xml" Id="Re88ea370497f44c1" /><Relationship Type="http://schemas.openxmlformats.org/officeDocument/2006/relationships/slide" Target="/ppt/slides/slide8.xml" Id="R04ce793be1fa4f81" /><Relationship Type="http://schemas.openxmlformats.org/officeDocument/2006/relationships/slide" Target="/ppt/slides/slide9.xml" Id="R19abc0c8b681414f" /><Relationship Type="http://schemas.openxmlformats.org/officeDocument/2006/relationships/slide" Target="/ppt/slides/slide10.xml" Id="R6ed6dae0f8c84e44" /><Relationship Type="http://schemas.openxmlformats.org/officeDocument/2006/relationships/slide" Target="/ppt/slides/slide11.xml" Id="Rc58b42fbac224e02" /><Relationship Type="http://schemas.openxmlformats.org/officeDocument/2006/relationships/slide" Target="/ppt/slides/slide12.xml" Id="R973baebf6a6146b6" /><Relationship Type="http://schemas.openxmlformats.org/officeDocument/2006/relationships/slide" Target="/ppt/slides/slide13.xml" Id="Rd2ecfc57026c4407" /><Relationship Type="http://schemas.openxmlformats.org/officeDocument/2006/relationships/slide" Target="/ppt/slides/slide14.xml" Id="Rcf7dbadcc78d41d4" /><Relationship Type="http://schemas.openxmlformats.org/officeDocument/2006/relationships/slide" Target="/ppt/slides/slide15.xml" Id="R927cba110e284fea" /><Relationship Type="http://schemas.openxmlformats.org/officeDocument/2006/relationships/slide" Target="/ppt/slides/slide16.xml" Id="R74a8abca75c443a0" /><Relationship Type="http://schemas.openxmlformats.org/officeDocument/2006/relationships/slide" Target="/ppt/slides/slide17.xml" Id="Rd1811cdc6d4e4024" /><Relationship Type="http://schemas.openxmlformats.org/officeDocument/2006/relationships/slide" Target="/ppt/slides/slide18.xml" Id="Re9965b72f25843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19c46ae5fb04f9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9f76255b6ca4df9" /><Relationship Type="http://schemas.openxmlformats.org/officeDocument/2006/relationships/notesMaster" Target="/ppt/notesMasters/notesMaster1.xml" Id="Ra92cf796178c48bc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158e46fc98f490a" /><Relationship Type="http://schemas.openxmlformats.org/officeDocument/2006/relationships/notesMaster" Target="/ppt/notesMasters/notesMaster1.xml" Id="R952c068cccb44fb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f733c3e47034e67" /><Relationship Type="http://schemas.openxmlformats.org/officeDocument/2006/relationships/notesMaster" Target="/ppt/notesMasters/notesMaster1.xml" Id="R6167585d13324ae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95f3b5492ea4682" /><Relationship Type="http://schemas.openxmlformats.org/officeDocument/2006/relationships/notesMaster" Target="/ppt/notesMasters/notesMaster1.xml" Id="Rbf50bb2de5f1451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f1ec7a1015140c5" /><Relationship Type="http://schemas.openxmlformats.org/officeDocument/2006/relationships/notesMaster" Target="/ppt/notesMasters/notesMaster1.xml" Id="Rcb515a16c1e742ea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108dfc4e343440a" /><Relationship Type="http://schemas.openxmlformats.org/officeDocument/2006/relationships/notesMaster" Target="/ppt/notesMasters/notesMaster1.xml" Id="Ra6dc9847b7e645aa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8fabba46a3f4f68" /><Relationship Type="http://schemas.openxmlformats.org/officeDocument/2006/relationships/notesMaster" Target="/ppt/notesMasters/notesMaster1.xml" Id="R5bff59db79f3484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4c9c524004b24703" /><Relationship Type="http://schemas.openxmlformats.org/officeDocument/2006/relationships/notesMaster" Target="/ppt/notesMasters/notesMaster1.xml" Id="R01c0204c6223446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dae77d419bb49d0" /><Relationship Type="http://schemas.openxmlformats.org/officeDocument/2006/relationships/notesMaster" Target="/ppt/notesMasters/notesMaster1.xml" Id="R63b9beee20974a2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38eaa81b66f48e7" /><Relationship Type="http://schemas.openxmlformats.org/officeDocument/2006/relationships/notesMaster" Target="/ppt/notesMasters/notesMaster1.xml" Id="Rcf9da680c9dc4a7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57b02768492450e" /><Relationship Type="http://schemas.openxmlformats.org/officeDocument/2006/relationships/notesMaster" Target="/ppt/notesMasters/notesMaster1.xml" Id="Rb0e0e5951c23473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999963e1907435b" /><Relationship Type="http://schemas.openxmlformats.org/officeDocument/2006/relationships/notesMaster" Target="/ppt/notesMasters/notesMaster1.xml" Id="R059123fffee5445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083666fddc848c7" /><Relationship Type="http://schemas.openxmlformats.org/officeDocument/2006/relationships/notesMaster" Target="/ppt/notesMasters/notesMaster1.xml" Id="Rf4a0e196cf8e45f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edf59fe8fa5643bf" /><Relationship Type="http://schemas.openxmlformats.org/officeDocument/2006/relationships/notesMaster" Target="/ppt/notesMasters/notesMaster1.xml" Id="Rf24ecf2f6df44d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911a4d660924d86" /><Relationship Type="http://schemas.openxmlformats.org/officeDocument/2006/relationships/notesMaster" Target="/ppt/notesMasters/notesMaster1.xml" Id="R2c8fbe5b744e43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c5ff3b9ed0045e2" /><Relationship Type="http://schemas.openxmlformats.org/officeDocument/2006/relationships/notesMaster" Target="/ppt/notesMasters/notesMaster1.xml" Id="R6ae556fe91df458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9bbae5ce9a04fc9" /><Relationship Type="http://schemas.openxmlformats.org/officeDocument/2006/relationships/notesMaster" Target="/ppt/notesMasters/notesMaster1.xml" Id="R9d630e41e2c746b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4c38b27253a4930" /><Relationship Type="http://schemas.openxmlformats.org/officeDocument/2006/relationships/notesMaster" Target="/ppt/notesMasters/notesMaster1.xml" Id="R56eafdfd0293462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71790e3cb404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10cef732b084072" /><Relationship Type="http://schemas.openxmlformats.org/officeDocument/2006/relationships/slideLayout" Target="/ppt/slideLayouts/slideLayout1.xml" Id="R839ccf5afcc746f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ccf5afcc746f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934ace52043b6" /><Relationship Type="http://schemas.openxmlformats.org/officeDocument/2006/relationships/notesSlide" Target="/ppt/notesSlides/notesSlide1.xml" Id="Ra09959dc68c2402c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91ee6037a47eb" /><Relationship Type="http://schemas.openxmlformats.org/officeDocument/2006/relationships/notesSlide" Target="/ppt/notesSlides/notesSlide10.xml" Id="Ra9dc9734c9b6453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f6f23e84141e1" /><Relationship Type="http://schemas.openxmlformats.org/officeDocument/2006/relationships/notesSlide" Target="/ppt/notesSlides/notesSlide11.xml" Id="R21eb0010aa1c47e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ff135366488e" /><Relationship Type="http://schemas.openxmlformats.org/officeDocument/2006/relationships/notesSlide" Target="/ppt/notesSlides/notesSlide12.xml" Id="R74258a5c4d48493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6204e72e4272" /><Relationship Type="http://schemas.openxmlformats.org/officeDocument/2006/relationships/notesSlide" Target="/ppt/notesSlides/notesSlide13.xml" Id="R52b6f585fbd34e8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bb54d80a54477" /><Relationship Type="http://schemas.openxmlformats.org/officeDocument/2006/relationships/notesSlide" Target="/ppt/notesSlides/notesSlide14.xml" Id="R40ff6c96773845a2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719a551904b5b" /><Relationship Type="http://schemas.openxmlformats.org/officeDocument/2006/relationships/notesSlide" Target="/ppt/notesSlides/notesSlide15.xml" Id="Rdc84b6ce901f41b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b8029fc9e43ed" /><Relationship Type="http://schemas.openxmlformats.org/officeDocument/2006/relationships/notesSlide" Target="/ppt/notesSlides/notesSlide16.xml" Id="Rdbe43aca7a6942c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60d10b0ea4f01" /><Relationship Type="http://schemas.openxmlformats.org/officeDocument/2006/relationships/notesSlide" Target="/ppt/notesSlides/notesSlide17.xml" Id="R926c70c0cc2d475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bff92f7ff4f5b" /><Relationship Type="http://schemas.openxmlformats.org/officeDocument/2006/relationships/notesSlide" Target="/ppt/notesSlides/notesSlide18.xml" Id="R078ff76024054a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a33815c964abd" /><Relationship Type="http://schemas.openxmlformats.org/officeDocument/2006/relationships/notesSlide" Target="/ppt/notesSlides/notesSlide2.xml" Id="Rf6cceaacaf42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f704ddf6c4dfb" /><Relationship Type="http://schemas.openxmlformats.org/officeDocument/2006/relationships/notesSlide" Target="/ppt/notesSlides/notesSlide3.xml" Id="R70044f99700540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4a096ab1f4c84" /><Relationship Type="http://schemas.openxmlformats.org/officeDocument/2006/relationships/notesSlide" Target="/ppt/notesSlides/notesSlide4.xml" Id="Rd4348c2e6dc44f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f9e6b8cc54385" /><Relationship Type="http://schemas.openxmlformats.org/officeDocument/2006/relationships/notesSlide" Target="/ppt/notesSlides/notesSlide5.xml" Id="Rd76c97f85b8342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3660ab4ac4d01" /><Relationship Type="http://schemas.openxmlformats.org/officeDocument/2006/relationships/notesSlide" Target="/ppt/notesSlides/notesSlide6.xml" Id="R9f5ea23d43e14e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cd369efd4254" /><Relationship Type="http://schemas.openxmlformats.org/officeDocument/2006/relationships/notesSlide" Target="/ppt/notesSlides/notesSlide7.xml" Id="R4b5206d7708a4dc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ed64deee04eba" /><Relationship Type="http://schemas.openxmlformats.org/officeDocument/2006/relationships/notesSlide" Target="/ppt/notesSlides/notesSlide8.xml" Id="Ra6a1528820bd4c8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1cf2685014a11" /><Relationship Type="http://schemas.openxmlformats.org/officeDocument/2006/relationships/notesSlide" Target="/ppt/notesSlides/notesSlide9.xml" Id="R3b27588e50374f77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1F3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99B13DD-52A2-499E-B2C8-FC9D73274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10069E-6916-4984-AFCC-D5EE3F6F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78105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68C8F2"/>
                </a:solidFill>
              </a:defRPr>
            </a:pPr>
            <a:r>
              <a:rPr sz="1500" b="1">
                <a:solidFill>
                  <a:srgbClr val="68C8F2"/>
                </a:solidFill>
              </a:rPr>
              <a:t>БЕЛАЯ КНИГА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489E182-3B88-46B1-BFF8-AA6406F4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714500"/>
            <a:ext cx="7239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Кооператив</a:t>
            </a:r>
          </a:p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«СПЕЦЗАЩИТА»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069974-CAC1-44ED-BDF8-02D59E51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638550"/>
            <a:ext cx="685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9D7E8"/>
                </a:solidFill>
              </a:defRPr>
            </a:pPr>
            <a:r>
              <a:rPr sz="1875" b="0">
                <a:solidFill>
                  <a:srgbClr val="C9D7E8"/>
                </a:solidFill>
              </a:rPr>
              <a:t>Кооперационная организация исполнения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7DFEEC-2F04-482C-ACE9-AB720889B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43500"/>
            <a:ext cx="895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ЭКВИЛИБРИУМ  —  СФЕРА  —  ECO‑PPA  —  СПЕЦЗАЩИТА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D004C6-771C-4AE0-AF75-0ABFAEBEA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96265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A8B7CA"/>
                </a:solidFill>
              </a:defRPr>
            </a:pPr>
            <a:r>
              <a:rPr sz="1125" b="0">
                <a:solidFill>
                  <a:srgbClr val="A8B7CA"/>
                </a:solidFill>
              </a:rPr>
              <a:t>Стратегический документ • Версия 1.0 • 18 августа 2026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C0CF54-56FE-4289-9E54-C1947A0E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0"/>
            <a:ext cx="2667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B4E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AE3CCB-7E73-4553-A7DE-6580E1432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1066800"/>
            <a:ext cx="1143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E0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F34FBB-232E-490E-BC5D-33AC66BA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1447800"/>
            <a:ext cx="11430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7361450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589105C-2320-4C73-95AA-518CD84DB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B78FEF-B66C-4DDD-8512-33ACA30CC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Управление сочетает стратегию, экспертизу и контроль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180200-3852-44F4-ADCF-1ADFBEC65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B5F71C-E233-40EE-BCE1-AAE84179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6746BC-0303-4632-85F8-F7550F6F7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A11EC2-7B5E-4A71-A282-7663ACF29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549D30-BAA7-454B-954E-BCADF2F6C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41202A-5F0E-45A1-B87C-BCA56057E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Общее собрание и Совет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264828C-DDE2-4C87-A562-9E272FAD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Стратегические приоритеты, программы, портфель и ключевые партнёрства.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0EC466-A5F1-450E-9A7B-6D070963D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B688BD-B224-4959-8CA6-54BC2FE0A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C486570-54D0-4A9B-8724-202ADC75C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Исполнительная дирекция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9567A5-F00D-49E4-8C5C-954A9E759D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Операционное управление, координация, договоры и отчётность.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53A7B7-6C77-4CC4-824C-FD0167B55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469730-58E5-42F5-8A55-9244D698C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7D1E12-378D-46DF-8023-CEC943DBF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Проектный и научный контуры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05FD251-C358-41B3-A6D9-82B436962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Допуск, приоритизация, технологическая готовность и качество доказательств.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B256DE-5406-4E35-930A-C2FFE7D35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4C957D-D47A-486E-B9AA-9035768C7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9A287B-87FB-41E9-85CB-8C25ED6A7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Ревизия и общественная экспертиза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2C0216-95B9-423A-B416-52EC8D7C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Финансовый контроль, комплаенс, интересы территорий и обратная связь.</a:t>
            </a:r>
          </a:p>
        </p:txBody>
      </p:sp>
    </p:spTree>
    <p:extLst>
      <p:ext uri="{BB962C8B-B14F-4D97-AF65-F5344CB8AC3E}">
        <p14:creationId xmlns:p14="http://schemas.microsoft.com/office/powerpoint/2010/main" val="88797062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2BD52CA-8960-4E6D-AC82-C339AEB13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C62C07-CA9E-48F1-8F8C-798DD694E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Экономика строится на раздельном учёте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4DC372F-272A-4DF8-84EB-59AEA8C24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CE4596-7E9D-4F54-8625-8219F12AA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0D4D89C-3DAF-4663-87BD-F7DB899995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3FE093-7338-45AC-8E86-9B5D27134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4953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1F3A"/>
                </a:solidFill>
              </a:defRPr>
            </a:pPr>
            <a:r>
              <a:rPr sz="2550" b="1">
                <a:solidFill>
                  <a:srgbClr val="0B1F3A"/>
                </a:solidFill>
              </a:rPr>
              <a:t>Ресурсы объединяются только в юридически допустимой и прозрачной конструкции.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2F9735-9F7F-49E7-B4C6-0C52D46C1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521C8E-8B95-4194-8E50-422042B3E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43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D16D85-5A04-4C0D-95B7-327297692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3050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827"/>
                </a:solidFill>
              </a:defRPr>
            </a:pPr>
            <a:r>
              <a:rPr sz="1425" b="1">
                <a:solidFill>
                  <a:srgbClr val="111827"/>
                </a:solidFill>
              </a:rPr>
              <a:t>Паевые и целевые взносы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5E27C9E-BF5F-4160-9629-04985BAF5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337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347622-7C9E-4827-BA5D-BF9343C06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8956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Выручка, гранты и меры поддержки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10F01E-A618-4174-AE73-704538BDA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24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ED4ABE-7113-414C-B17C-496DBC2FC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4861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Проектное и банковское финансирование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0B5CF29-2CB5-4595-9DDA-CA8E0C520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14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A24E46-CDAB-464E-8F84-913FA3C53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0767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ГЧП и инвестиционные соглашения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7F9438-9E68-4CFF-88CE-04A74A68B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05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36CC9CA-3F52-43CF-8229-2BCA5CF43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Оборудование, технологии и труд</a:t>
            </a:r>
          </a:p>
        </p:txBody>
      </p:sp>
    </p:spTree>
    <p:extLst>
      <p:ext uri="{BB962C8B-B14F-4D97-AF65-F5344CB8AC3E}">
        <p14:creationId xmlns:p14="http://schemas.microsoft.com/office/powerpoint/2010/main" val="25541492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199CDA9-3060-4C20-A053-E3793FF9E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4C9C914-3F66-4EEA-B7D0-8E389B0BF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ЭКВИЛИБРИУМ создаёт цифровую доказательность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CD14EF-8C02-4D41-89FC-6ABF84C11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439B03-D86D-4AAB-838F-80E628BA4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96D84F-8157-472B-8429-EE8FF1951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7448C51-A643-4F86-B52A-38395B68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15D402-7EA7-4F33-83F1-8C01BBF60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80E7E3-AAA4-4468-804E-DE1D69ED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Реестры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C1D813-B104-4E71-8284-855CD05C6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Участники, компетенции, проекты, договоры и обязательства.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28719BF-577C-45A6-AF35-6A4343DB3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B01471-C175-47D4-8372-AD005F82A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2382E9-56DF-4AD2-A4C6-66B72FEEC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Контроль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FE0D10-A512-4E17-9056-32BE4112F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Бюджеты, ресурсы, контрольные точки и история изменений.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9C2D5C-2861-4CC4-9284-EDCA00671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E469F63-C958-4784-96D5-D9E409123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18F952A-6C11-4491-8C92-7A1374007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Доказательства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153D83-73B5-4918-BFB8-DE8F5BDFB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Паспорта технологий, испытания и архив первичных данных.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DBE0EF-E872-4354-B2C5-B52AC8312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475D274-2D39-4CE2-B24E-82D730F65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26D7A1-1CBE-4E68-A8E2-91B5C6D80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Отчётность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B8C629-A83D-43C2-989E-8B2DB37F4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Экологические, социальные и экономические показатели.</a:t>
            </a:r>
          </a:p>
        </p:txBody>
      </p:sp>
    </p:spTree>
    <p:extLst>
      <p:ext uri="{BB962C8B-B14F-4D97-AF65-F5344CB8AC3E}">
        <p14:creationId xmlns:p14="http://schemas.microsoft.com/office/powerpoint/2010/main" val="155216532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240294B-765D-430F-8F23-B9C43419F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07B4153-23EE-47FE-9AC3-399BA7E66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Результат измеряется в шести плоскостях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37DD055-B161-409D-9B1E-5E26C7A34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73E83A-061C-419B-B7B1-C04BA98BA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674C30-DD53-4263-BC71-10AC7B673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7DCBD8-BF0F-4A77-99DA-9F60F7CDF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00B340-2863-4F8A-B117-C6FF1C30B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FF0D863-586F-4952-B45E-BE6F257BF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Производство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8DBB34-59A1-4705-BC8D-CFF1DF6C6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Мощности, инфраструктура, продукция.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DDC99D-AE90-4B9E-9C98-77B283EB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F5CEF5-40D5-4BB7-8AF8-FF7BA8DBE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EDC8E7-9D49-4023-890B-D0E5C0E53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Экология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A4DB6A-BC05-4534-821A-62694558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51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Выбросы, отходы, ресурсы, восстановление.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92B71B-C96A-4701-9C31-7BCC17F71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1299ADA-34B6-4300-AF6A-BD5C1893E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EFF5A61-6E37-4464-84AC-603AB46FF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Общество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AE914F-597E-497F-8363-B2829E96F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Занятость, доступность, обучение, безопасность.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1EDCDCE-E99C-4C8F-AD74-417EAD8BC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27FFE3B-9F99-498B-94C9-DD5DF242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9BB30F7-8963-4ABC-98F9-C05A4D3A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Экономика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741D02-AEE3-4418-AECD-BEDAEFA54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Себестоимость, выручка, окупаемость.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AF98D36-DE38-46F8-9848-749F5F5BE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A6AD11-DD4C-4B18-9D35-62E6CC177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74B538-8FEE-4E49-B04A-BEC95E5C8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Исполнение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661248-AF9A-4613-8A6A-B557ECA7F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Сроки, бюджет, качество, обязательства.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D25D10-9F2C-49D9-AAFE-8DA771F4D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44100" y="2133600"/>
            <a:ext cx="16383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B0C7FE7-DE34-46D2-BB5D-D60C486320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06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EC700D-F3D8-4C37-B693-9B4D85193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800350"/>
            <a:ext cx="11811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Масштаб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FD59270-4E8D-4D95-BDD4-38E6AEBF1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3638550"/>
            <a:ext cx="11811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Повторные внедрения, стоимость и время запуска.</a:t>
            </a:r>
          </a:p>
        </p:txBody>
      </p:sp>
    </p:spTree>
    <p:extLst>
      <p:ext uri="{BB962C8B-B14F-4D97-AF65-F5344CB8AC3E}">
        <p14:creationId xmlns:p14="http://schemas.microsoft.com/office/powerpoint/2010/main" val="27662503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2184EC3-2DEA-462D-A14E-0A2569419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F85E2F6-DB02-4D12-8B6F-D7532AF2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Риски встроены в модель до запуска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329C08-657C-449B-BE74-638E03956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77A754-1D51-41FB-B5E9-28DE0DAC0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512307A-7A85-4C34-8051-E674D37C7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347AA39-1112-462E-B464-A07EDD48E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8726A7-51C8-4F45-882C-19C55020D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E79BA4F-0F64-4A12-A41C-4B48B943F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Право и финансы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B1658C-A7FB-46BF-910E-7FAD35091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Экспертиза, лимиты, этапность, резервы и аудит.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719E800-C0E6-4473-9B67-2804BA640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B1D1B8-92A9-469F-B21D-5D510D111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23EC60B-D3E2-4611-87B8-6A49C35B7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Технологии и операции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6FF52F-CBC3-4682-9EF9-3A292B3A7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Испытания, критерии готовности, контрольные точки.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3D0C8A1-5454-4C59-9A5B-CF05590C0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DE18B1F-ED28-4CB1-8933-0B4E091E8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AA1555-0CA9-45E3-9878-63EE925E3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Репутация и интересы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F8FBCD8-7E7D-459E-8E91-9924B2185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Проверка партнёров, раскрытие заинтересованности.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FF3753-4367-4466-8032-BE98DEE22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BDFB442-CBC2-4C8F-9939-8D450263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175AF0-8A03-4521-8203-2AEF21FE0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Данные и воздействие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74626DC-A1F6-47CC-90A3-C0AC92F5B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Защита информации, оценка экологических и социальных последствий.</a:t>
            </a:r>
          </a:p>
        </p:txBody>
      </p:sp>
    </p:spTree>
    <p:extLst>
      <p:ext uri="{BB962C8B-B14F-4D97-AF65-F5344CB8AC3E}">
        <p14:creationId xmlns:p14="http://schemas.microsoft.com/office/powerpoint/2010/main" val="171227195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9DB284-0EFA-4269-8085-62973CDAA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9DE6BA-0506-4058-BA31-89E89F473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Пилот подтверждает модель на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44B295-91E5-47FB-B4C0-434ADC626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BBBC524-6E58-4ECA-91C8-2BFF4AA4D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E98F10-6B99-4B9E-8F90-4D5264E4D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4CD2D1-762D-432E-A3F1-80452EF3D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4953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1F3A"/>
                </a:solidFill>
              </a:defRPr>
            </a:pPr>
            <a:r>
              <a:rPr sz="2550" b="1">
                <a:solidFill>
                  <a:srgbClr val="0B1F3A"/>
                </a:solidFill>
              </a:rPr>
              <a:t>Рабочая связка: Сызрань — Рамено — Смолькино.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9528E66-AD54-47B9-AFA4-49B2073A4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140B21-83C4-4573-92F5-552776722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43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8C49AB-37EA-44A1-B7E6-36F0657AD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3050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827"/>
                </a:solidFill>
              </a:defRPr>
            </a:pPr>
            <a:r>
              <a:rPr sz="1425" b="1">
                <a:solidFill>
                  <a:srgbClr val="111827"/>
                </a:solidFill>
              </a:rPr>
              <a:t>Паспорт территории и базовая линия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099D75-409A-4E12-8A81-C9524B923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337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919356-CA4C-49B4-920C-E75353E9B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8956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3–5 приоритетных проектов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ABAAA94-D38F-4BF9-8CEF-3DFE49941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24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5DAEFD-866A-41D9-A9AC-8063C646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4861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Ответственные организации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B04A62-265B-4FE3-83E2-01E2711FA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14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722898-BC43-41EA-9C63-6632F7929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0767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Ресурсная схема и план на 12 месяцев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D841E4-18FC-40AF-BC84-E6D9CE11D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05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4E4E40F-6199-4375-B94A-D963DD402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Критерии успешности и масштабирования</a:t>
            </a:r>
          </a:p>
        </p:txBody>
      </p:sp>
    </p:spTree>
    <p:extLst>
      <p:ext uri="{BB962C8B-B14F-4D97-AF65-F5344CB8AC3E}">
        <p14:creationId xmlns:p14="http://schemas.microsoft.com/office/powerpoint/2010/main" val="138439328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CBEF0E2-49BC-4090-99A9-68C0240CA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0A3EE0-D5D8-45AC-A07D-E4516B9AD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Дорожная карта ведёт к масштабированию за 36 месяцев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BA5A4D2-1278-47F2-A967-D8EE6B13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5D3D42-5E29-43CC-8981-54676FDE0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8AD440-2628-41D7-B238-C8306CFBF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850A2F2-3A1D-4158-AFF6-7205649235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31B70BF-A3AE-45E6-A365-358DD6254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0–3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06F6895-634D-4A2B-A235-21A9C2789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Институциональная сборка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261D9B6-6B98-4D2E-96DF-249A4A845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Аудит, 19 участков, органы управления, единый паспорт проекта.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24F095-A9EE-464A-B8DB-855E4C964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9561D4-2876-4098-9F0C-626CB05D9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3–6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0AED112-BA4B-4560-9D00-07068EF69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Подготовка портфеля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E4DF671-942C-4878-9DB2-913C67A8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Экспертиза, пилотные территории, консорциумы и базовые показатели.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70A163-4822-4A24-8C2B-9BEB7821C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90E90E-EF2E-42B2-835F-A080C1024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6–18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413BF61-5652-4DA5-B749-F8D764A49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Пилоты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91150B8-32E6-47DF-95DA-9558F929D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Экомодули, мини‑генерация, цифровой мониторинг и верификация.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137D45-2CB4-435A-8CC0-27FC457ED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96B08A5-85A1-4311-9908-99FA2CB5A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18–36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C69B274-7D62-4FDA-BF20-F950B8B78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Масштабирование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939A2C-CFEF-4143-BB10-5AF438F56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Межрегиональный портфель, институты развития и международная кооперация.</a:t>
            </a:r>
          </a:p>
        </p:txBody>
      </p:sp>
    </p:spTree>
    <p:extLst>
      <p:ext uri="{BB962C8B-B14F-4D97-AF65-F5344CB8AC3E}">
        <p14:creationId xmlns:p14="http://schemas.microsoft.com/office/powerpoint/2010/main" val="2718594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C09EFB5-5EE5-4800-A62E-EA8BDE174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67DD0A4-878B-44C9-8B42-7778AB966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Концепция отделена от вопросов верификации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23B459-5A84-4598-92CE-6380C0577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C1CD2F-740A-4C67-9D2F-D54F79359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B48F12-2240-4799-AE64-04D6A80B7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5A4023-D42E-4F75-A30B-5EC92DF7A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53721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7F4BA8-BE45-494F-93C5-454753EB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ОПРЕДЕЛЕНО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0FB02E9-FEE9-4409-886A-837BC9B04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4914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Архитектура исполнения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EB5913-242C-40D9-8311-C40ADB39A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49149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19 участков; связь с ЭКВИЛИБРИУМ, СФЕРОЙ и ECO‑PPA; приоритет экомодулей и мини‑генерации; путь от инициативы к масштабу.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528DBC-18E5-483B-ADA8-17AEEFA45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53721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46581D-84EF-4B68-9092-30902090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ПОДТВЕРДИТЬ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CCA66C5-1214-4E55-9861-DB4AEBFFE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49149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Право, активы и экономика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5D08A2-86EA-4828-B0DA-3D6174542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49149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Устав и полномочия; права на технологии и площадки; CAPEX/OPEX; оценка активов; согласие территорий; методика верификации.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75024796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B1F3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C427CBE-9F5E-4149-8867-0ECDBC21A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096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8C8F2"/>
                </a:solidFill>
              </a:defRPr>
            </a:pPr>
            <a:r>
              <a:rPr sz="1275" b="1">
                <a:solidFill>
                  <a:srgbClr val="68C8F2"/>
                </a:solidFill>
              </a:rPr>
              <a:t>СЛЕДУЮЩИЙ ШАГ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648B59-F246-4DE5-AB53-84C9938C1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24000"/>
            <a:ext cx="781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Утвердить контур —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запустить первый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69B327-642C-40F5-B823-F2791704E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2900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C9D7E8"/>
                </a:solidFill>
              </a:defRPr>
            </a:pPr>
            <a:r>
              <a:rPr sz="1650" b="1">
                <a:solidFill>
                  <a:srgbClr val="C9D7E8"/>
                </a:solidFill>
              </a:rPr>
              <a:t>Решение, необходимое сейчас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198084A-9E6F-421F-821B-0852B474A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7048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1. Корпоративная архитектура и 19 участков</a:t>
            </a:r>
          </a:p>
          <a:p xmlns:a="http://schemas.openxmlformats.org/drawingml/2006/main"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2. Первый проектный портфель</a:t>
            </a:r>
          </a:p>
          <a:p xmlns:a="http://schemas.openxmlformats.org/drawingml/2006/main"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3. Паспорта пилотных территорий</a:t>
            </a:r>
          </a:p>
          <a:p xmlns:a="http://schemas.openxmlformats.org/drawingml/2006/main">
            <a:pPr algn="l">
              <a:defRPr sz="1725" b="0">
                <a:solidFill>
                  <a:srgbClr val="FFFFFF"/>
                </a:solidFill>
              </a:defRPr>
            </a:pPr>
            <a:r>
              <a:rPr sz="1725" b="0">
                <a:solidFill>
                  <a:srgbClr val="FFFFFF"/>
                </a:solidFill>
              </a:rPr>
              <a:t>4. Финансовая и договорная модель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6CCEB2-B725-414A-B9BE-8257B8EEB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123950"/>
            <a:ext cx="2095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E0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95531E-21F6-40B7-808F-C6BFAD603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1657350"/>
            <a:ext cx="16002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СПЕЦ</a:t>
            </a:r>
          </a:p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ЗАЩИТА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2F3E4F-3705-4AF4-819F-D6A087F0F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34100"/>
            <a:ext cx="971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68C8F2"/>
                </a:solidFill>
              </a:defRPr>
            </a:pPr>
            <a:r>
              <a:rPr sz="1275" b="1">
                <a:solidFill>
                  <a:srgbClr val="68C8F2"/>
                </a:solidFill>
              </a:rPr>
              <a:t>Кооперация ради справедливого, безопасного и устойчивого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20465442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509984-E07E-4D79-9D8C-2BDD3EF96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9E4980-3C52-4106-94A5-1D9E86739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Кооператив превращает инициативы в исполнение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6EC4EE-72CD-47C0-9C1C-8533B7C55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3D3C9B-4A4A-4FA1-AD5F-E625426B7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07FAF9-B899-43BC-8D6D-3DA50266D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C2DAC3-228B-4318-BD0A-842AC6080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4953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1F3A"/>
                </a:solidFill>
              </a:defRPr>
            </a:pPr>
            <a:r>
              <a:rPr sz="2550" b="1">
                <a:solidFill>
                  <a:srgbClr val="0B1F3A"/>
                </a:solidFill>
              </a:rPr>
              <a:t>СПЕЦЗАЩИТА соединяет компетенции, ресурсы и ответственность в одном проектном контуре.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9C22D5-61CD-491A-8FF8-B0FB29236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48CCEB4-B17F-46D9-A3CA-E96EB965B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43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868B12-9FFB-45D9-B17F-2C1221535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3050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827"/>
                </a:solidFill>
              </a:defRPr>
            </a:pPr>
            <a:r>
              <a:rPr sz="1425" b="1">
                <a:solidFill>
                  <a:srgbClr val="111827"/>
                </a:solidFill>
              </a:rPr>
              <a:t>Консорциумы и производственная кооперация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AF40FF-4E13-4475-8430-EF6826154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337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EA8B23-F0C4-4418-94DD-FD70E8F2E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8956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Комплексная экспертиза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E38F4AE-16B5-422A-8344-38E14EF3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24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98DAAB-F3D3-4069-A012-D37A9EE94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4861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Пилоты на территории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1EC146-849B-4380-9C62-57063F6E5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14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64EC1A-E6C8-4346-9EF5-652D6B831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0767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Верификация результата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503DF5-5E47-4988-8F16-A442AE205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05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1CD3A2-6697-4A90-8332-2150A97C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Масштабирование решений</a:t>
            </a:r>
          </a:p>
        </p:txBody>
      </p:sp>
    </p:spTree>
    <p:extLst>
      <p:ext uri="{BB962C8B-B14F-4D97-AF65-F5344CB8AC3E}">
        <p14:creationId xmlns:p14="http://schemas.microsoft.com/office/powerpoint/2010/main" val="197009728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61956E-6E68-468F-B52C-B68B07983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3451D3D-8173-4D2B-BBA8-9083CEFDC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Пять разрывов блокируют системное развитие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B8A83A-368C-4284-997D-DAAD92EF4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25F12D3-3772-4D8E-A7E1-7FFB56CB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1D49AC-C06B-453D-AA27-46319485A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B0DBCB-D293-46A5-B572-ED537379D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16BCEC0-DBB0-4E1C-81DE-F1D32FD85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DA30B0-5EE2-4BFE-82F2-69C866F9CC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Координация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6D0137-7FB0-4802-A4D1-E43B50308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Участники действуют изолированно.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95FAC0-5DA7-4C5D-8534-B3E2B8C21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988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99711FB-02DA-48D8-9DD4-A7739715F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AC9339-9823-4BC6-95B2-D60B59757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Доверие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BCD1D3-529C-4BA7-AA24-DF9D64F7B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Нет единого реестра обязательств.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15A51C-B1DA-4CA0-A816-554DCF3E6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016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CB8CA6-59FD-420C-B2C4-B9BFF637A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E5C2DEC-18D9-47EC-8514-78C33C3F2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Финансирование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5658540-8736-4603-93D3-8EB3FE7E7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Проекты не готовы к требованиям капитала.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200A153-53DD-4FC1-AD90-E2B4C9763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044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DE84F2C-57A2-4ABF-BB9A-84233495E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11810E-D839-480A-AB89-09F145CC2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Внедрение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A7A858-0245-4514-B52D-566BFB600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Пилот не связан с заказчиком.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98D884-A6EA-41E4-98F4-2C647D3B6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072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A6E7F15-0E28-4583-B9A8-B842B7A28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A873A23-BE00-478D-978B-B3CD293EF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Доказательность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729C394-B501-4487-8491-0CC251308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Эффект не подтверждён данными.</a:t>
            </a:r>
          </a:p>
        </p:txBody>
      </p:sp>
    </p:spTree>
    <p:extLst>
      <p:ext uri="{BB962C8B-B14F-4D97-AF65-F5344CB8AC3E}">
        <p14:creationId xmlns:p14="http://schemas.microsoft.com/office/powerpoint/2010/main" val="186001074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321A3D-8437-4065-AFFE-3F694D666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AA9355-7B28-4246-BEF4-10D724B37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Миссия задаёт практический критерий решений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5C34AB4-EAC8-41DB-A4F5-239C0AE07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15151E-4DC3-439B-982B-139E714F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691F37-4787-4C76-91CE-037F9173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43D9CE0-44C2-4218-9BF2-5CFA75AB8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35052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A46E81-62C4-42C2-91F6-14C43FEF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МИССИЯ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5EAB1D-F604-4802-8C92-2B3091454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Защита жизни и будущего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8773D2-913B-4A43-B51A-3886BE3C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3048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Справедливая и прагматичная кооперация для защиты территории, труда, технологий и будущих поколений.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B810785-0218-4B51-971D-6F50B5B73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133600"/>
            <a:ext cx="35052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37AC87-7EA3-40D8-9D5A-6A1FBE71C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ВИДЕНИЕ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AC3AE2-5DC4-4EB7-A7E4-8A93C169C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80035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Доверенный контур исполнения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BAB16F4-E800-4B28-B25B-885A75563A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638550"/>
            <a:ext cx="3048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Каждый ресурс получает роль, обязательство фиксируется, результат подтверждается.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A1A768-1C31-4CBA-B7F7-F028A1123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133600"/>
            <a:ext cx="350520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00F122-7C76-4BE8-90C0-F4CD7F45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ЦЕЛЬ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AF5C4E-799E-42BB-A908-A8D006BD8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80035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Воспроизводимая модель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459D54A-19C8-485E-8D2D-EC17208F3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638550"/>
            <a:ext cx="304800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От проектного портфеля и территориальных пилотов — к масштабированию доказанных решений.</a:t>
            </a:r>
          </a:p>
        </p:txBody>
      </p:sp>
    </p:spTree>
    <p:extLst>
      <p:ext uri="{BB962C8B-B14F-4D97-AF65-F5344CB8AC3E}">
        <p14:creationId xmlns:p14="http://schemas.microsoft.com/office/powerpoint/2010/main" val="32595944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F914FF0-CF9E-43E4-976B-07AC342FE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2AB1360-F679-4B13-9498-BABC9339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Девять принципов удерживают систему в балансе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3CA78A6-E4D9-436E-819B-0ADDE1F41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71C8BF-C1BD-4549-B4ED-5365C3289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BC33F1-62E0-4A05-A102-C9A6D7079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91DCADB-CAE9-4F9E-8EED-3AA1CCA00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49530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1F3A"/>
                </a:solidFill>
              </a:defRPr>
            </a:pPr>
            <a:r>
              <a:rPr sz="2550" b="1">
                <a:solidFill>
                  <a:srgbClr val="0B1F3A"/>
                </a:solidFill>
              </a:rPr>
              <a:t>Законность, доказательность и ответственность важнее масштаба заявлений.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54074D-7AC6-41C6-98C9-1BA928790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38350"/>
            <a:ext cx="4762500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143273-1BF6-465C-B05B-75B87295A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3431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472611-7D0F-45BE-880D-98634C96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3050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11827"/>
                </a:solidFill>
              </a:defRPr>
            </a:pPr>
            <a:r>
              <a:rPr sz="1425" b="1">
                <a:solidFill>
                  <a:srgbClr val="111827"/>
                </a:solidFill>
              </a:rPr>
              <a:t>Здравый смысл и справедливость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C183BA-21F0-463A-A6DD-363FEB417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29337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5C0E99-4EB3-49B5-92E9-689C9A219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28956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Добровольность участия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383708-040A-40EF-A140-F8BDD8FA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35242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65E1203-6D83-42E1-9BB1-A3F32EBE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34861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Полномочия = ответственность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42A3A09-9814-4D4A-A90E-CA18C2006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11480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603DBE-7703-4CB9-9103-F5D0D04DB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0767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Прозрачность и прослеживаемость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1EC3C7-FF01-42CE-ABD0-40569101A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34150" y="4705350"/>
            <a:ext cx="419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116F53-3E41-45BD-A023-6C3953D17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05650" y="46672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11827"/>
                </a:solidFill>
              </a:defRPr>
            </a:pPr>
            <a:r>
              <a:rPr sz="1425" b="0">
                <a:solidFill>
                  <a:srgbClr val="111827"/>
                </a:solidFill>
              </a:rPr>
              <a:t>Человекоцентричность и природа</a:t>
            </a:r>
          </a:p>
        </p:txBody>
      </p:sp>
    </p:spTree>
    <p:extLst>
      <p:ext uri="{BB962C8B-B14F-4D97-AF65-F5344CB8AC3E}">
        <p14:creationId xmlns:p14="http://schemas.microsoft.com/office/powerpoint/2010/main" val="96084647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7E1B19D-30E6-4385-84B6-F5C9AECF5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A2F1084-42D0-4BC4-B688-A22C44B1C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Четыре элемента образуют единую архитектуру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45EC6C-F0BE-4615-A0BD-A0C409F76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A2CEB4-B55E-431B-B3A8-5CC5B0731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8112A5-2375-46F5-91A3-3FAFE45A5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DEE4DF-EFA3-47D4-A09B-8DA564FF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EDC81E-ED41-45A6-8525-8ACF9D12A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6C93702-DE88-469F-A4C7-17F730816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СФЕРА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61F57E-AEE8-4CEA-A400-9E168AD6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Собирает инициативы, участников, знания и возможности.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63591D4-ABB7-4DAE-AA3A-77856240F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8062D8-D0EC-40DA-83C0-75359C608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2AA731-A04B-4A54-8FF5-25C0E1EA0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ЭКВИЛИБРИУМ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D803147-24C5-458D-8CDE-FB595F2B6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Даёт аналитику, прогнозирование, мониторинг и доказательность.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CCC81E-EB3D-4AA6-8027-BFC1ECFF2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DA9A82E-B1A7-4911-8A8B-B25F31865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E10256-EF45-4F8C-A9BA-C2F47E7F3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ECO‑PPA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523FE92-AEF6-4842-A711-05CB2A6EE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Формирует программную, финансовую и договорную рамку.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1EA0D0E-E029-430E-A925-B8645C349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133600"/>
            <a:ext cx="257175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E70C825-C1A5-4A72-9AAE-8E8ED027D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564043-BCD1-46D2-869B-9E8D159F1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800350"/>
            <a:ext cx="21145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СПЕЦЗАЩИТА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E848E0-C598-4D41-8B4C-8A99B51B8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38550"/>
            <a:ext cx="211455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Организует консорциумы, производство, пилоты и масштабирование.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11870985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8B97203-ECDD-46F3-8754-A69E8C6E7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258032F-BCDD-42AB-9800-B55D1B52F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Единый жизненный цикл проекта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1D2B73-40DC-4884-9A36-ADC7B0A66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B2B5FF4-A3E1-40D3-A386-AA25668BE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B77BEE-E0EF-40AA-8FA7-61CC64517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AD64F74-69E3-41B8-82F1-600AA3F26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7407BA-E268-4585-A781-5671736D4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5E5E8B1-E795-4140-9AFF-ACD15ADDA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F853C5-D416-4349-8935-1CBBC835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Регистрация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1722585-4A57-4619-A93E-A8BB64FA0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D11E6A-B34A-49E0-822D-2EEC36FC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C906BDE-FFFA-482F-BE4C-0F17540DA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695A954-CBC3-4BB7-9893-034462B35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Квалификация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1FA5128-3CD2-4297-A8B5-E2A1C2970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EBC6E9C-312D-4428-8D4F-4DCBDA628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C666930-8983-4E78-B5F4-039D520C1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2E93AB-92C5-4612-999D-2F2DDB779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Экспертиза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E2D4004-3B9C-47B7-A25C-B250951E3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9130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D2CBC2-2FDD-43AC-A133-2C7161618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3BB340C-B4F7-4B81-8549-34168E30F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B58E509-2397-491E-90F3-0B24CBC99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Структура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EE1FF73-CE31-46BD-AFEC-197A03844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30DD02-7723-4655-B295-A0D76B382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8C29829-8A6F-4847-B78C-02BE236E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5E7FAD6-338F-44AC-A527-72DD938CF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Пилот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51C3C77-3E0F-4431-A1BA-58289B6CB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3143250"/>
            <a:ext cx="1905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8C8F2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45BE2BD-417A-41B4-ADF6-830831118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A8FE8A9-B42B-4937-A91D-CB1377C6F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6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6EDB5B7-FB29-4C64-8B6E-7BC565386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Верификация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C73CFC0-6CF8-4BFC-9024-428C6563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67900" y="2647950"/>
            <a:ext cx="1352550" cy="1066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9E0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4A6D868-AA05-47D5-B3C7-297CC27D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2762250"/>
            <a:ext cx="285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6D5FF4-4708-4D00-8290-6A737B475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067050"/>
            <a:ext cx="10858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FDB1D3C-D61F-409A-A193-0B235B81B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86300"/>
            <a:ext cx="9906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0B1F3A"/>
                </a:solidFill>
              </a:defRPr>
            </a:pPr>
            <a:r>
              <a:rPr sz="1875" b="1">
                <a:solidFill>
                  <a:srgbClr val="0B1F3A"/>
                </a:solidFill>
              </a:rPr>
              <a:t>Единая цепочка ответственности — от замысла до воспроизводимого результата</a:t>
            </a:r>
          </a:p>
        </p:txBody>
      </p:sp>
    </p:spTree>
    <p:extLst>
      <p:ext uri="{BB962C8B-B14F-4D97-AF65-F5344CB8AC3E}">
        <p14:creationId xmlns:p14="http://schemas.microsoft.com/office/powerpoint/2010/main" val="106183705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7FA3EA6-800C-463A-A30B-6DCC2E36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08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40FCF1-5C52-4156-9DB5-38FFF36BE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Каждая группа получает ясную ценность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058314-3937-437F-BD92-A936FDD0A3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7383EF-4162-4698-9F9D-784A1466F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05ABE8-91AF-4464-B5A7-D96B094B2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73F797E-0DED-4A60-BD4B-83F237F26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C791BA9-A9A6-4867-851D-E7D7143B3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51A6562-6C67-4A65-880D-84605F2D4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Человек и территория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E876A0-F634-4CE9-AF49-BEBEE1DD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Занятость, обучение, инфраструктура, экологические и социальные программы.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D1964C-876B-461B-A0DE-FA52F9E01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4988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5EC77CB-4165-4A52-80C8-A7C184EE8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FC25B0-9468-4D51-977A-24F4765C5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Предприятия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F77C83-A6C8-4F6F-8419-8C25497C2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7848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Консорциумы, цепочки поставок, подготовленный спрос и пилотные площадки.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C9023D3-E950-4F21-ABFB-868C1FC43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016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9AE242-C86D-4DD4-9D79-920D93FAF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8B0B88-215D-43F9-B95D-49F1FE693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Наука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A5AC6C2-4605-4813-B804-609D4F659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876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Прикладные задачи, испытания, партнёры и промышленное внедрение.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6B84F81-E88B-420F-BF83-1DA8C7232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044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3961A6B-BCDF-4FA4-9D6F-8FA6FE4B5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97DFB6-1816-4140-AFAA-735B39AE8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Государство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98711F1-958C-4F3B-B56D-EC2302D6B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5904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Единое окно инициатив, мониторинг и типовые модели масштабирования.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D3BB305-E8BF-434F-A71B-B55CD5A95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0720" y="2133600"/>
            <a:ext cx="2011680" cy="3638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1F3F5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E88122A-8DCE-4DAF-A3F1-2054DE183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2343150"/>
            <a:ext cx="514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9E0"/>
                </a:solidFill>
              </a:defRPr>
            </a:pPr>
            <a:r>
              <a:rPr sz="1125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DA9EE0-3D7A-492C-A960-89A55D2B1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2800350"/>
            <a:ext cx="155448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827"/>
                </a:solidFill>
              </a:defRPr>
            </a:pPr>
            <a:r>
              <a:rPr sz="1875" b="1">
                <a:solidFill>
                  <a:srgbClr val="111827"/>
                </a:solidFill>
              </a:rPr>
              <a:t>Финансовые партнёры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F431B13-E012-4F23-8B57-4EA26C94A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99320" y="3638550"/>
            <a:ext cx="1554480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B6472"/>
                </a:solidFill>
              </a:defRPr>
            </a:pPr>
            <a:r>
              <a:rPr sz="1275" b="0">
                <a:solidFill>
                  <a:srgbClr val="5B6472"/>
                </a:solidFill>
              </a:rPr>
              <a:t>Стандартизированный пакет, этапность и управление рисками.</a:t>
            </a:r>
          </a:p>
        </p:txBody>
      </p:sp>
    </p:spTree>
    <p:extLst>
      <p:ext uri="{BB962C8B-B14F-4D97-AF65-F5344CB8AC3E}">
        <p14:creationId xmlns:p14="http://schemas.microsoft.com/office/powerpoint/2010/main" val="171741253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51383C4-0155-43B3-B2B6-E5A35E47C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0050"/>
            <a:ext cx="66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69E0"/>
                </a:solidFill>
              </a:defRPr>
            </a:pPr>
            <a:r>
              <a:rPr sz="1200" b="1">
                <a:solidFill>
                  <a:srgbClr val="1769E0"/>
                </a:solidFill>
              </a:rPr>
              <a:t>09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5EFA0B-44BA-4D72-B3E1-71BF06A8D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81050"/>
            <a:ext cx="10668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111827"/>
                </a:solidFill>
              </a:defRPr>
            </a:pPr>
            <a:r>
              <a:rPr sz="2850" b="1">
                <a:solidFill>
                  <a:srgbClr val="111827"/>
                </a:solidFill>
              </a:rPr>
              <a:t>19 участков закрывают полный контур исполнения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21650BD-BD04-44D1-BB77-26B098C8E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109728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7CDD4"/>
          </a:solidFill>
          <a:ln xmlns:a="http://schemas.openxmlformats.org/drawingml/2006/main" w="9525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D5071A5-B975-4DAA-9BF7-BBD7CFA4C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72250"/>
            <a:ext cx="4000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БЕЛАЯ КНИГА • СПЕЦЗАЩИТА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3165565-3C72-488F-A28F-77849AECE9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72250"/>
            <a:ext cx="4572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5B6472"/>
                </a:solidFill>
              </a:defRPr>
            </a:pPr>
            <a:r>
              <a:rPr sz="825" b="1">
                <a:solidFill>
                  <a:srgbClr val="5B6472"/>
                </a:solidFill>
              </a:rPr>
              <a:t>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5685A61-751E-4233-99FB-E13661C40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955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63EB550-F139-4329-8046-2BA163BBC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0955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Стратегия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4C1AEB6-B568-4EF7-8553-345308716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955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02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76BFF1-2998-4DED-98B4-40CC7D181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4955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Проектный офис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15CF4D-9C0E-4331-B9A2-2533639ED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956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E7228E-20C3-4373-8C82-54DF24DC8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8956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Право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041987-0010-445C-819E-BB69E7521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956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04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8323BC-6251-4CD0-8BD8-B18F7F8BB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956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Финансы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792C19-7566-4837-AF34-B8EC2BB78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957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05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403D604-067B-44ED-90F7-F379BC90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6957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Энергетика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ABF674-A03B-4E6A-AEDF-09D8435B8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957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79CA06F-83BC-4F78-9A31-10A48C140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957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11827"/>
                </a:solidFill>
              </a:defRPr>
            </a:pPr>
            <a:r>
              <a:rPr sz="1275" b="1">
                <a:solidFill>
                  <a:srgbClr val="111827"/>
                </a:solidFill>
              </a:rPr>
              <a:t>Экомодули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16D2FE-44B6-44E4-87D0-AD80BC5CF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958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07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9B09CA-8B8E-44BC-BD16-6F1A3B12A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4958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Вода и почвы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E719BD4-BF89-4024-BCA7-757DE2B192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08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9CA72F-DCC1-46EF-9B46-7D6C70CF0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8958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Биоценозы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C620FE5-57F7-4F36-9AA6-502CAEEED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2959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09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790206-44F3-4BAB-AA6C-0AC2871F9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2959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Материалы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16EE7E-10FA-4DC2-8459-04C03E87F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959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5D6809-A77C-4FD2-AC0F-7F4C5F4A6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6959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Строительство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8EB1406-64AC-476A-A395-1611BB707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955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11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7F9851C-5754-47B5-AD33-09C68E9E9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0955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Цифровой контур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4718E3-289A-48CF-98AE-B50947DF5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955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6C07713-1DE4-450B-8950-1351B4FB8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4955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Исследования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3070ABF-EC5B-4ED3-A272-B2F7E6AF8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8956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FEDB5DB-C3F4-4A87-BBA7-2E65BC03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28956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Стандартизация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F72B90-F790-4984-B786-AF2CA92F6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2956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14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901F18D-4A4C-4F77-943D-18DC6BBEF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2956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Безопасность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973A24E-2CF8-4914-B5AE-7C6236AD4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6957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15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16253D1-EEB3-4243-BA91-E24089897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6957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Логистика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198A280-2D8F-4DBE-8107-397713A65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0957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16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D5BF39E-CE30-40EE-B646-2C466512E3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0957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Кадры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17AF483-33F5-4041-81E9-1FBED5E1A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958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17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6003200-2737-4340-825B-6F21409B0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4958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Соцпрограммы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B32416C-5FC0-4D9E-9AA6-FDC07C1B5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895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18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D364277-FC18-487F-A134-F0711A52D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89585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Международный контур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1B72B5A-C5E0-4B07-8304-7846C3773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29590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1769E0"/>
                </a:solidFill>
              </a:defRPr>
            </a:pPr>
            <a:r>
              <a:rPr sz="1050" b="1">
                <a:solidFill>
                  <a:srgbClr val="1769E0"/>
                </a:solidFill>
              </a:rPr>
              <a:t>19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D976486-15B3-4A1C-813C-169E54402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5295900"/>
            <a:ext cx="4191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11827"/>
                </a:solidFill>
              </a:defRPr>
            </a:pPr>
            <a:r>
              <a:rPr sz="1275" b="0">
                <a:solidFill>
                  <a:srgbClr val="111827"/>
                </a:solidFill>
              </a:rPr>
              <a:t>Коммуникации</a:t>
            </a:r>
          </a:p>
        </p:txBody>
      </p:sp>
    </p:spTree>
    <p:extLst>
      <p:ext uri="{BB962C8B-B14F-4D97-AF65-F5344CB8AC3E}">
        <p14:creationId xmlns:p14="http://schemas.microsoft.com/office/powerpoint/2010/main" val="193633979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2026-08-18T08:33:48.2590000Z</dcterms:created>
  <dcterms:modified xsi:type="dcterms:W3CDTF">2026-08-18T08:33:48.2590000Z</dcterms:modified>
</coreProperties>
</file>