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slides/charts/chart1.xml" ContentType="application/vnd.openxmlformats-officedocument.drawingml.chart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slides/charts/chart2.xml" ContentType="application/vnd.openxmlformats-officedocument.drawingml.chart+xml"/>
  <Override PartName="/ppt/slides/charts/chart3.xml" ContentType="application/vnd.openxmlformats-officedocument.drawingml.chart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slides/charts/chart5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5bf7475a6df482c" /><Relationship Type="http://schemas.openxmlformats.org/officeDocument/2006/relationships/extended-properties" Target="/docProps/app.xml" Id="Rdebdf4a906fd4d50" /><Relationship Type="http://schemas.openxmlformats.org/officeDocument/2006/relationships/officeDocument" Target="/ppt/presentation.xml" Id="Rf8a663a02b64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8da7bd0c9d4614"/>
  </p:sldMasterIdLst>
  <p:notesMasterIdLst>
    <p:notesMasterId xmlns:r="http://schemas.openxmlformats.org/officeDocument/2006/relationships" r:id="Rf3814842c9914abf"/>
  </p:notesMasterIdLst>
  <p:sldIdLst>
    <p:sldId xmlns:r="http://schemas.openxmlformats.org/officeDocument/2006/relationships" id="256" r:id="R694f91c3c9b3487e"/>
    <p:sldId xmlns:r="http://schemas.openxmlformats.org/officeDocument/2006/relationships" id="257" r:id="R9a3034ad158d49aa"/>
    <p:sldId xmlns:r="http://schemas.openxmlformats.org/officeDocument/2006/relationships" id="258" r:id="Rfcdf9b6c8b9a4d4b"/>
    <p:sldId xmlns:r="http://schemas.openxmlformats.org/officeDocument/2006/relationships" id="259" r:id="R91803a90b4564854"/>
    <p:sldId xmlns:r="http://schemas.openxmlformats.org/officeDocument/2006/relationships" id="260" r:id="Ra626dda2612241ad"/>
    <p:sldId xmlns:r="http://schemas.openxmlformats.org/officeDocument/2006/relationships" id="261" r:id="R80456a8ac0774926"/>
    <p:sldId xmlns:r="http://schemas.openxmlformats.org/officeDocument/2006/relationships" id="262" r:id="R31057a1be36b42ce"/>
    <p:sldId xmlns:r="http://schemas.openxmlformats.org/officeDocument/2006/relationships" id="263" r:id="R473d39479c514e0a"/>
    <p:sldId xmlns:r="http://schemas.openxmlformats.org/officeDocument/2006/relationships" id="264" r:id="R43e6777ea95142e2"/>
    <p:sldId xmlns:r="http://schemas.openxmlformats.org/officeDocument/2006/relationships" id="265" r:id="Rabceaa7bbe3a4ead"/>
    <p:sldId xmlns:r="http://schemas.openxmlformats.org/officeDocument/2006/relationships" id="266" r:id="R70e2ba7e4b874fa9"/>
    <p:sldId xmlns:r="http://schemas.openxmlformats.org/officeDocument/2006/relationships" id="267" r:id="Raeacc132cbba479c"/>
    <p:sldId xmlns:r="http://schemas.openxmlformats.org/officeDocument/2006/relationships" id="268" r:id="R31f3f0ae0bbc4b83"/>
    <p:sldId xmlns:r="http://schemas.openxmlformats.org/officeDocument/2006/relationships" id="269" r:id="R82c8c23c19b44a7b"/>
    <p:sldId xmlns:r="http://schemas.openxmlformats.org/officeDocument/2006/relationships" id="270" r:id="Rf2d0f1890c8a4928"/>
    <p:sldId xmlns:r="http://schemas.openxmlformats.org/officeDocument/2006/relationships" id="271" r:id="Ra7b6be0fc65849a4"/>
    <p:sldId xmlns:r="http://schemas.openxmlformats.org/officeDocument/2006/relationships" id="272" r:id="Ree0a2e56e3944ff8"/>
    <p:sldId xmlns:r="http://schemas.openxmlformats.org/officeDocument/2006/relationships" id="273" r:id="R5494a87044294392"/>
    <p:sldId xmlns:r="http://schemas.openxmlformats.org/officeDocument/2006/relationships" id="274" r:id="R3f6a1b0435de42ad"/>
    <p:sldId xmlns:r="http://schemas.openxmlformats.org/officeDocument/2006/relationships" id="275" r:id="R85afd79a28304c50"/>
    <p:sldId xmlns:r="http://schemas.openxmlformats.org/officeDocument/2006/relationships" id="276" r:id="Rfeb71f8ec6794278"/>
    <p:sldId xmlns:r="http://schemas.openxmlformats.org/officeDocument/2006/relationships" id="277" r:id="Re21feaeb67694ad6"/>
    <p:sldId xmlns:r="http://schemas.openxmlformats.org/officeDocument/2006/relationships" id="278" r:id="R9462564b2880477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91311242b414b50" /><Relationship Type="http://schemas.openxmlformats.org/officeDocument/2006/relationships/slideMaster" Target="/ppt/slideMasters/slideMaster1.xml" Id="R9c8da7bd0c9d4614" /><Relationship Type="http://schemas.openxmlformats.org/officeDocument/2006/relationships/notesMaster" Target="/ppt/notesMasters/notesMaster1.xml" Id="Rf3814842c9914abf" /><Relationship Type="http://schemas.openxmlformats.org/officeDocument/2006/relationships/presProps" Target="/ppt/presProps.xml" Id="R9516e7fdd410439a" /><Relationship Type="http://schemas.openxmlformats.org/officeDocument/2006/relationships/tableStyles" Target="/ppt/tableStyles.xml" Id="R567392c3aec3479e" /><Relationship Type="http://schemas.openxmlformats.org/officeDocument/2006/relationships/slide" Target="/ppt/slides/slide1.xml" Id="R694f91c3c9b3487e" /><Relationship Type="http://schemas.openxmlformats.org/officeDocument/2006/relationships/slide" Target="/ppt/slides/slide2.xml" Id="R9a3034ad158d49aa" /><Relationship Type="http://schemas.openxmlformats.org/officeDocument/2006/relationships/slide" Target="/ppt/slides/slide3.xml" Id="Rfcdf9b6c8b9a4d4b" /><Relationship Type="http://schemas.openxmlformats.org/officeDocument/2006/relationships/slide" Target="/ppt/slides/slide4.xml" Id="R91803a90b4564854" /><Relationship Type="http://schemas.openxmlformats.org/officeDocument/2006/relationships/slide" Target="/ppt/slides/slide5.xml" Id="Ra626dda2612241ad" /><Relationship Type="http://schemas.openxmlformats.org/officeDocument/2006/relationships/slide" Target="/ppt/slides/slide6.xml" Id="R80456a8ac0774926" /><Relationship Type="http://schemas.openxmlformats.org/officeDocument/2006/relationships/slide" Target="/ppt/slides/slide7.xml" Id="R31057a1be36b42ce" /><Relationship Type="http://schemas.openxmlformats.org/officeDocument/2006/relationships/slide" Target="/ppt/slides/slide8.xml" Id="R473d39479c514e0a" /><Relationship Type="http://schemas.openxmlformats.org/officeDocument/2006/relationships/slide" Target="/ppt/slides/slide9.xml" Id="R43e6777ea95142e2" /><Relationship Type="http://schemas.openxmlformats.org/officeDocument/2006/relationships/slide" Target="/ppt/slides/slide10.xml" Id="Rabceaa7bbe3a4ead" /><Relationship Type="http://schemas.openxmlformats.org/officeDocument/2006/relationships/slide" Target="/ppt/slides/slide11.xml" Id="R70e2ba7e4b874fa9" /><Relationship Type="http://schemas.openxmlformats.org/officeDocument/2006/relationships/slide" Target="/ppt/slides/slide12.xml" Id="Raeacc132cbba479c" /><Relationship Type="http://schemas.openxmlformats.org/officeDocument/2006/relationships/slide" Target="/ppt/slides/slide13.xml" Id="R31f3f0ae0bbc4b83" /><Relationship Type="http://schemas.openxmlformats.org/officeDocument/2006/relationships/slide" Target="/ppt/slides/slide14.xml" Id="R82c8c23c19b44a7b" /><Relationship Type="http://schemas.openxmlformats.org/officeDocument/2006/relationships/slide" Target="/ppt/slides/slide15.xml" Id="Rf2d0f1890c8a4928" /><Relationship Type="http://schemas.openxmlformats.org/officeDocument/2006/relationships/slide" Target="/ppt/slides/slide16.xml" Id="Ra7b6be0fc65849a4" /><Relationship Type="http://schemas.openxmlformats.org/officeDocument/2006/relationships/slide" Target="/ppt/slides/slide17.xml" Id="Ree0a2e56e3944ff8" /><Relationship Type="http://schemas.openxmlformats.org/officeDocument/2006/relationships/slide" Target="/ppt/slides/slide18.xml" Id="R5494a87044294392" /><Relationship Type="http://schemas.openxmlformats.org/officeDocument/2006/relationships/slide" Target="/ppt/slides/slide19.xml" Id="R3f6a1b0435de42ad" /><Relationship Type="http://schemas.openxmlformats.org/officeDocument/2006/relationships/slide" Target="/ppt/slides/slide20.xml" Id="R85afd79a28304c50" /><Relationship Type="http://schemas.openxmlformats.org/officeDocument/2006/relationships/slide" Target="/ppt/slides/slide21.xml" Id="Rfeb71f8ec6794278" /><Relationship Type="http://schemas.openxmlformats.org/officeDocument/2006/relationships/slide" Target="/ppt/slides/slide22.xml" Id="Re21feaeb67694ad6" /><Relationship Type="http://schemas.openxmlformats.org/officeDocument/2006/relationships/slide" Target="/ppt/slides/slide23.xml" Id="R9462564b2880477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78f308e8ada41e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bae86f0c98e461f" /><Relationship Type="http://schemas.openxmlformats.org/officeDocument/2006/relationships/notesMaster" Target="/ppt/notesMasters/notesMaster1.xml" Id="R9c33a568352b4a9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8d9e945087c43f7" /><Relationship Type="http://schemas.openxmlformats.org/officeDocument/2006/relationships/notesMaster" Target="/ppt/notesMasters/notesMaster1.xml" Id="R5e310396fed8420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a4a4895872246df" /><Relationship Type="http://schemas.openxmlformats.org/officeDocument/2006/relationships/notesMaster" Target="/ppt/notesMasters/notesMaster1.xml" Id="R26773c4c8a5b4f6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b65f88bac2a43b0" /><Relationship Type="http://schemas.openxmlformats.org/officeDocument/2006/relationships/notesMaster" Target="/ppt/notesMasters/notesMaster1.xml" Id="R9e3422f2097d488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1b533fa717841c0" /><Relationship Type="http://schemas.openxmlformats.org/officeDocument/2006/relationships/notesMaster" Target="/ppt/notesMasters/notesMaster1.xml" Id="Re5e1ad7b59bd472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870be16c4d344b4" /><Relationship Type="http://schemas.openxmlformats.org/officeDocument/2006/relationships/notesMaster" Target="/ppt/notesMasters/notesMaster1.xml" Id="R75125403fb39492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ed821c96eb8430d" /><Relationship Type="http://schemas.openxmlformats.org/officeDocument/2006/relationships/notesMaster" Target="/ppt/notesMasters/notesMaster1.xml" Id="Rf3712bc81bac477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3d55ba4d139440b" /><Relationship Type="http://schemas.openxmlformats.org/officeDocument/2006/relationships/notesMaster" Target="/ppt/notesMasters/notesMaster1.xml" Id="R54140369d38c4fd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f8aa9a67cac4ad9" /><Relationship Type="http://schemas.openxmlformats.org/officeDocument/2006/relationships/notesMaster" Target="/ppt/notesMasters/notesMaster1.xml" Id="R1fab91bdb87847f3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a5143e3fff1418f" /><Relationship Type="http://schemas.openxmlformats.org/officeDocument/2006/relationships/notesMaster" Target="/ppt/notesMasters/notesMaster1.xml" Id="Rea656f78ef594470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83f520159a842f7" /><Relationship Type="http://schemas.openxmlformats.org/officeDocument/2006/relationships/notesMaster" Target="/ppt/notesMasters/notesMaster1.xml" Id="R43f07180b0ea446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f5780388a4a4acd" /><Relationship Type="http://schemas.openxmlformats.org/officeDocument/2006/relationships/notesMaster" Target="/ppt/notesMasters/notesMaster1.xml" Id="Rf806e1700690452a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591597ec34d4bbd" /><Relationship Type="http://schemas.openxmlformats.org/officeDocument/2006/relationships/notesMaster" Target="/ppt/notesMasters/notesMaster1.xml" Id="R02058c321ded40c8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9adebc5554144292" /><Relationship Type="http://schemas.openxmlformats.org/officeDocument/2006/relationships/notesMaster" Target="/ppt/notesMasters/notesMaster1.xml" Id="R300bb64684a94d0c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750bef91de0d44ea" /><Relationship Type="http://schemas.openxmlformats.org/officeDocument/2006/relationships/notesMaster" Target="/ppt/notesMasters/notesMaster1.xml" Id="R33573a785a2948d7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84404555a98c40fb" /><Relationship Type="http://schemas.openxmlformats.org/officeDocument/2006/relationships/notesMaster" Target="/ppt/notesMasters/notesMaster1.xml" Id="Rfe5aed323ada47b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7f248f502ff4e7c" /><Relationship Type="http://schemas.openxmlformats.org/officeDocument/2006/relationships/notesMaster" Target="/ppt/notesMasters/notesMaster1.xml" Id="R3f5c634c3582436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ded510ea8144683" /><Relationship Type="http://schemas.openxmlformats.org/officeDocument/2006/relationships/notesMaster" Target="/ppt/notesMasters/notesMaster1.xml" Id="R01f2ea6f253d43d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fd0478fff784faa" /><Relationship Type="http://schemas.openxmlformats.org/officeDocument/2006/relationships/notesMaster" Target="/ppt/notesMasters/notesMaster1.xml" Id="Rcd347545439841d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ecd164b16ee42b8" /><Relationship Type="http://schemas.openxmlformats.org/officeDocument/2006/relationships/notesMaster" Target="/ppt/notesMasters/notesMaster1.xml" Id="R64f680b87688471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e887f1f1a9b4d05" /><Relationship Type="http://schemas.openxmlformats.org/officeDocument/2006/relationships/notesMaster" Target="/ppt/notesMasters/notesMaster1.xml" Id="Rbc43d93d84b442e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0507c40c39b4c02" /><Relationship Type="http://schemas.openxmlformats.org/officeDocument/2006/relationships/notesMaster" Target="/ppt/notesMasters/notesMaster1.xml" Id="R69d034d90fa64ed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7d8bce6338d49c6" /><Relationship Type="http://schemas.openxmlformats.org/officeDocument/2006/relationships/notesMaster" Target="/ppt/notesMasters/notesMaster1.xml" Id="Rf97b0ccf274e4dd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Точка 1896 задаёт горизонт; первый твёрдый статистический срез — перепись 1897 года. 2026 — дата публикационного среза.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https://rosstat.gov.ru/free_doc/new_site/rosstat/smi/perepis-120.htm</a:t>
            </a:r>
          </a:p>
          <a:p xmlns:a="http://schemas.openxmlformats.org/drawingml/2006/main">
            <a:r>
              <a:t>- https://www.ras.ru/news/shownews.aspx?id=3a945fb0-48c2-4ee2-92fb-1e18ee9f858d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Цифры читаются только вместе с указанной территорией и датой.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https://www.booksite.ru/fulltext/1/001/008/113/313.htm</a:t>
            </a:r>
          </a:p>
          <a:p xmlns:a="http://schemas.openxmlformats.org/drawingml/2006/main">
            <a:r>
              <a:t>- https://nrcki.ru/catalog/o-centre/uchastniki/kurchatovskij-institut/istoriya/</a:t>
            </a:r>
          </a:p>
          <a:p xmlns:a="http://schemas.openxmlformats.org/drawingml/2006/main">
            <a:r>
              <a:t>- https://www.roscosmos.ru/dates/2/</a:t>
            </a:r>
          </a:p>
          <a:p xmlns:a="http://schemas.openxmlformats.org/drawingml/2006/main">
            <a:r>
              <a:t>- https://www.sbras.ru/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Цифры читаются только вместе с указанной территорией и датой.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https://istmat.org/files/uploads/17728/narhoz_sssr_1987_intensifikaciya.pdf</a:t>
            </a:r>
          </a:p>
          <a:p xmlns:a="http://schemas.openxmlformats.org/drawingml/2006/main">
            <a:r>
              <a:t>- https://www.istmat.org/node/428</a:t>
            </a:r>
          </a:p>
          <a:p xmlns:a="http://schemas.openxmlformats.org/drawingml/2006/main">
            <a:r>
              <a:t>- https://www.booksite.ru/fulltext/1/001/008/113/313.htm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Цифры читаются только вместе с указанной территорией и датой.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https://istmat.org/files/uploads/17728/narhoz_sssr_1987_intensifikaciya.pdf</a:t>
            </a:r>
          </a:p>
          <a:p xmlns:a="http://schemas.openxmlformats.org/drawingml/2006/main">
            <a:r>
              <a:t>- https://rosstat.gov.ru/free_doc/new_site/population/demo/demo11.htm</a:t>
            </a:r>
          </a:p>
          <a:p xmlns:a="http://schemas.openxmlformats.org/drawingml/2006/main">
            <a:r>
              <a:t>- https://www.istmat.org/node/428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Цифры читаются только вместе с указанной территорией и датой.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https://rosstat.gov.ru/statistics/price</a:t>
            </a:r>
          </a:p>
          <a:p xmlns:a="http://schemas.openxmlformats.org/drawingml/2006/main">
            <a:r>
              <a:t>- https://rosstat.gov.ru/storage/mediabank/52_10-04-2026.html</a:t>
            </a:r>
          </a:p>
          <a:p xmlns:a="http://schemas.openxmlformats.org/drawingml/2006/main">
            <a:r>
              <a:t>- https://issek.hse.ru/news/1082485052.html</a:t>
            </a:r>
          </a:p>
          <a:p xmlns:a="http://schemas.openxmlformats.org/drawingml/2006/main">
            <a:r>
              <a:t>- https://new.ras.ru/academy-new/300-let-istorii/velikie-potryaseniya/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Цифры читаются только вместе с указанной территорией и датой.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https://rosstat.gov.ru/storage/mediabank/52_10-04-2026.html</a:t>
            </a:r>
          </a:p>
          <a:p xmlns:a="http://schemas.openxmlformats.org/drawingml/2006/main">
            <a:r>
              <a:t>- https://rosstat.gov.ru/storage/mediabank/33_13-03-2026.html</a:t>
            </a:r>
          </a:p>
          <a:p xmlns:a="http://schemas.openxmlformats.org/drawingml/2006/main">
            <a:r>
              <a:t>- https://issek.hse.ru/news/1082485052.html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2026 — дата публикационного среза. Для макроэкономики последняя реализованная точка — 2025; для НИОКР — 2024.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https://rosstat.gov.ru/storage/mediabank/52_10-04-2026.html</a:t>
            </a:r>
          </a:p>
          <a:p xmlns:a="http://schemas.openxmlformats.org/drawingml/2006/main">
            <a:r>
              <a:t>- https://rosstat.gov.ru/folder/313/document/255130</a:t>
            </a:r>
          </a:p>
          <a:p xmlns:a="http://schemas.openxmlformats.org/drawingml/2006/main">
            <a:r>
              <a:t>- https://issek.hse.ru/news/1097457454.html</a:t>
            </a:r>
          </a:p>
          <a:p xmlns:a="http://schemas.openxmlformats.org/drawingml/2006/main">
            <a:r>
              <a:t>- https://www.ras.ru/news/shownews.aspx?id=3a945fb0-48c2-4ee2-92fb-1e18ee9f858d</a:t>
            </a:r>
          </a:p>
          <a:p xmlns:a="http://schemas.openxmlformats.org/drawingml/2006/main">
            <a:r>
              <a:t>- https://publication.pravo.gov.ru/Document/View/0001201309300001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Стабильность общей численности не равна демографическому равновесию.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https://rosstat.gov.ru/free_doc/new_site/population/demo/demo11.htm</a:t>
            </a:r>
          </a:p>
          <a:p xmlns:a="http://schemas.openxmlformats.org/drawingml/2006/main">
            <a:r>
              <a:t>- https://rosstat.gov.ru/folder/313/document/255130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Ряд СССР и ряд РФ показаны отдельными панелями; точка 1990 РСФСР не равна СССР.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https://www.booksite.ru/fulltext/1/001/008/113/313.htm</a:t>
            </a:r>
          </a:p>
          <a:p xmlns:a="http://schemas.openxmlformats.org/drawingml/2006/main">
            <a:r>
              <a:t>- https://rosstat.gov.ru/storage/mediabank/Prom_proiz_06_2025.xlsx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Две панели принципиально не соединены: «работники науки» СССР не тождественны персоналу НИОКР по современной методике.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https://www.istmat.org/node/428</a:t>
            </a:r>
          </a:p>
          <a:p xmlns:a="http://schemas.openxmlformats.org/drawingml/2006/main">
            <a:r>
              <a:t>- https://issek.hse.ru/news/1082485052.html</a:t>
            </a:r>
          </a:p>
          <a:p xmlns:a="http://schemas.openxmlformats.org/drawingml/2006/main">
            <a:r>
              <a:t>- https://issek.hse.ru/news/1097457454.html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Каналы — аналитический синтез исторических кейсов КЕПС, ФТИ, атомного проекта, СО АН СССР и современной экспертизы.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https://www.prlib.ru/history/619087</a:t>
            </a:r>
          </a:p>
          <a:p xmlns:a="http://schemas.openxmlformats.org/drawingml/2006/main">
            <a:r>
              <a:t>- https://www.ras.ru/news/shownews.aspx?id=99594c04-ea43-40d3-854d-6cbe3d39206b&amp;print=1</a:t>
            </a:r>
          </a:p>
          <a:p xmlns:a="http://schemas.openxmlformats.org/drawingml/2006/main">
            <a:r>
              <a:t>- https://www.sbras.ru/</a:t>
            </a:r>
          </a:p>
          <a:p xmlns:a="http://schemas.openxmlformats.org/drawingml/2006/main">
            <a:r>
              <a:t>- https://www.ras.ru/news/shownews.aspx?id=3a945fb0-48c2-4ee2-92fb-1e18ee9f858d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Коэффициенты не являются единым бесшовным рядом: территория и методика менялись.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https://rosstat.gov.ru/free_doc/new_site/population/demo/demo11.htm</a:t>
            </a:r>
          </a:p>
          <a:p xmlns:a="http://schemas.openxmlformats.org/drawingml/2006/main">
            <a:r>
              <a:t>- https://www.booksite.ru/fulltext/1/001/008/113/313.htm</a:t>
            </a:r>
          </a:p>
          <a:p xmlns:a="http://schemas.openxmlformats.org/drawingml/2006/main">
            <a:r>
              <a:t>- https://issek.hse.ru/news/1082485052.html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После реформы 2013 года РАН преимущественно координирует и экспертирует, а не управляет большинством институтов.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https://new.ras.ru/academy-new/300-let-istorii/velikie-potryaseniya/</a:t>
            </a:r>
          </a:p>
          <a:p xmlns:a="http://schemas.openxmlformats.org/drawingml/2006/main">
            <a:r>
              <a:t>- https://publication.pravo.gov.ru/Document/View/0001201309300001</a:t>
            </a:r>
          </a:p>
          <a:p xmlns:a="http://schemas.openxmlformats.org/drawingml/2006/main">
            <a:r>
              <a:t>- https://www.ras.ru/news/shownews.aspx?id=3a945fb0-48c2-4ee2-92fb-1e18ee9f858d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Разделение вклада Академии и эффекта государства необходимо для корректной атрибуции.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https://www.ras.ru/news/shownews.aspx?id=99594c04-ea43-40d3-854d-6cbe3d39206b&amp;print=1</a:t>
            </a:r>
          </a:p>
          <a:p xmlns:a="http://schemas.openxmlformats.org/drawingml/2006/main">
            <a:r>
              <a:t>- https://nrcki.ru/catalog/o-centre/uchastniki/kurchatovskij-institut/istoriya/</a:t>
            </a:r>
          </a:p>
          <a:p xmlns:a="http://schemas.openxmlformats.org/drawingml/2006/main">
            <a:r>
              <a:t>- https://www.ras.ru/news/shownews.aspx?id=3a945fb0-48c2-4ee2-92fb-1e18ee9f858d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Проектное предложение требует пилота, владельцев данных, правового режима и независимой проверки.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https://www.ras.ru/news/shownews.aspx?id=3a945fb0-48c2-4ee2-92fb-1e18ee9f858d</a:t>
            </a:r>
          </a:p>
          <a:p xmlns:a="http://schemas.openxmlformats.org/drawingml/2006/main">
            <a:r>
              <a:t>- https://www.kremlin.ru/acts/bank/50542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Рекомендуемый старт — ограниченный пилот с заранее установленными критериями масштабирования и остановки.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https://www.ras.ru/news/shownews.aspx?id=3a945fb0-48c2-4ee2-92fb-1e18ee9f858d</a:t>
            </a:r>
          </a:p>
          <a:p xmlns:a="http://schemas.openxmlformats.org/drawingml/2006/main">
            <a:r>
              <a:t>- https://www.kremlin.ru/acts/bank/50542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Все длинные сравнения приведены как контрольные точки и отдельные панели, а не как единый индекс ВВП.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https://rosstat.gov.ru/free_doc/new_site/population/demo/demo11.htm</a:t>
            </a:r>
          </a:p>
          <a:p xmlns:a="http://schemas.openxmlformats.org/drawingml/2006/main">
            <a:r>
              <a:t>- https://rosstat.gov.ru/storage/mediabank/52_10-04-2026.html</a:t>
            </a:r>
          </a:p>
          <a:p xmlns:a="http://schemas.openxmlformats.org/drawingml/2006/main">
            <a:r>
              <a:t>- https://issek.hse.ru/news/1097457454.html</a:t>
            </a:r>
          </a:p>
          <a:p xmlns:a="http://schemas.openxmlformats.org/drawingml/2006/main">
            <a:r>
              <a:t>- https://rosstat.gov.ru/storage/mediabank/Prom_proiz_06_2025.xlsx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Периодизация — аналитическая рамка, а не официальная классификация.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https://rosstat.gov.ru/free_doc/new_site/population/demo/demo11.htm</a:t>
            </a:r>
          </a:p>
          <a:p xmlns:a="http://schemas.openxmlformats.org/drawingml/2006/main">
            <a:r>
              <a:t>- https://www.booksite.ru/fulltext/1/001/008/113/313.htm</a:t>
            </a:r>
          </a:p>
          <a:p xmlns:a="http://schemas.openxmlformats.org/drawingml/2006/main">
            <a:r>
              <a:t>- https://new.ras.ru/academy-new/300-let-istorii/velikie-potryaseniya/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Цифры читаются только вместе с указанной территорией и датой.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https://rosstat.gov.ru/free_doc/new_site/rosstat/smi/perepis-120.htm</a:t>
            </a:r>
          </a:p>
          <a:p xmlns:a="http://schemas.openxmlformats.org/drawingml/2006/main">
            <a:r>
              <a:t>- https://rosstat.gov.ru/bgd/regl/b03_33/IssWWW.exe/Stg/d020/i021430r.htm</a:t>
            </a:r>
          </a:p>
          <a:p xmlns:a="http://schemas.openxmlformats.org/drawingml/2006/main">
            <a:r>
              <a:t>- https://www.cbr.ru/queries/xsltblock/file/86200/-1/1201</a:t>
            </a:r>
          </a:p>
          <a:p xmlns:a="http://schemas.openxmlformats.org/drawingml/2006/main">
            <a:r>
              <a:t>- https://www.prlib.ru/history/619087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Цифры читаются только вместе с указанной территорией и датой.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https://rosstat.gov.ru/free_doc/new_site/population/demo/demo11.htm</a:t>
            </a:r>
          </a:p>
          <a:p xmlns:a="http://schemas.openxmlformats.org/drawingml/2006/main">
            <a:r>
              <a:t>- https://www.booksite.ru/fulltext/1/001/008/113/313.htm</a:t>
            </a:r>
          </a:p>
          <a:p xmlns:a="http://schemas.openxmlformats.org/drawingml/2006/main">
            <a:r>
              <a:t>- https://www.prlib.ru/history/619087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Цифры читаются только вместе с указанной территорией и датой.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https://www.booksite.ru/fulltext/1/001/008/113/313.htm</a:t>
            </a:r>
          </a:p>
          <a:p xmlns:a="http://schemas.openxmlformats.org/drawingml/2006/main">
            <a:r>
              <a:t>- https://minenergo.gov.ru/ministry/goelro-story</a:t>
            </a:r>
          </a:p>
          <a:p xmlns:a="http://schemas.openxmlformats.org/drawingml/2006/main">
            <a:r>
              <a:t>- https://www.prlib.ru/history/619087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Цифры читаются только вместе с указанной территорией и датой.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https://www.booksite.ru/fulltext/1/001/008/113/313.htm</a:t>
            </a:r>
          </a:p>
          <a:p xmlns:a="http://schemas.openxmlformats.org/drawingml/2006/main">
            <a:r>
              <a:t>- https://rosstat.gov.ru/free_doc/new_site/population/demo/demo11.htm</a:t>
            </a:r>
          </a:p>
          <a:p xmlns:a="http://schemas.openxmlformats.org/drawingml/2006/main">
            <a:r>
              <a:t>- https://new.ras.ru/academy-new/300-let-istorii/velikie-potryaseniya/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Цифры читаются только вместе с указанной территорией и датой.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https://95.rosstat.gov.ru/storage/mediabank/Rosstat_Tsifry_Pobedy%281%29.pdf</a:t>
            </a:r>
          </a:p>
          <a:p xmlns:a="http://schemas.openxmlformats.org/drawingml/2006/main">
            <a:r>
              <a:t>- https://www.ras.ru/news/shownews.aspx?id=99594c04-ea43-40d3-854d-6cbe3d39206b&amp;print=1</a:t>
            </a:r>
          </a:p>
          <a:p xmlns:a="http://schemas.openxmlformats.org/drawingml/2006/main">
            <a:r>
              <a:t>- https://www.booksite.ru/fulltext/1/001/008/113/313.htm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896eb24c844e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3674f1f40fc4614" /><Relationship Type="http://schemas.openxmlformats.org/officeDocument/2006/relationships/slideLayout" Target="/ppt/slideLayouts/slideLayout1.xml" Id="R45ed9b136f5f4e1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d9b136f5f4e1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0c01bf0b450d" /><Relationship Type="http://schemas.openxmlformats.org/officeDocument/2006/relationships/notesSlide" Target="/ppt/notesSlides/notesSlide1.xml" Id="Rd20890bda9b14ab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76bc285fe4ba3" /><Relationship Type="http://schemas.openxmlformats.org/officeDocument/2006/relationships/notesSlide" Target="/ppt/notesSlides/notesSlide10.xml" Id="R21c23db6da2a4b3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2de02912a4387" /><Relationship Type="http://schemas.openxmlformats.org/officeDocument/2006/relationships/notesSlide" Target="/ppt/notesSlides/notesSlide11.xml" Id="R9aee9924d2ed403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38f7d204342f6" /><Relationship Type="http://schemas.openxmlformats.org/officeDocument/2006/relationships/notesSlide" Target="/ppt/notesSlides/notesSlide12.xml" Id="R4b12265dad2c459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275bc88b14a01" /><Relationship Type="http://schemas.openxmlformats.org/officeDocument/2006/relationships/notesSlide" Target="/ppt/notesSlides/notesSlide13.xml" Id="Rd15a749a785d451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6ebb088674472" /><Relationship Type="http://schemas.openxmlformats.org/officeDocument/2006/relationships/notesSlide" Target="/ppt/notesSlides/notesSlide14.xml" Id="Re186268b3eb140e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eb150af2a48d7" /><Relationship Type="http://schemas.openxmlformats.org/officeDocument/2006/relationships/notesSlide" Target="/ppt/notesSlides/notesSlide15.xml" Id="Rb55583ae23924d4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c1ab3948e49ed" /><Relationship Type="http://schemas.openxmlformats.org/officeDocument/2006/relationships/chart" Target="/ppt/slides/charts/chart1.xml" Id="R6c525bc77de948be" /><Relationship Type="http://schemas.openxmlformats.org/officeDocument/2006/relationships/notesSlide" Target="/ppt/notesSlides/notesSlide16.xml" Id="Rec8c5ec61320423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76f2cc0964d05" /><Relationship Type="http://schemas.openxmlformats.org/officeDocument/2006/relationships/chart" Target="/ppt/slides/charts/chart2.xml" Id="Rfdec929b86724598" /><Relationship Type="http://schemas.openxmlformats.org/officeDocument/2006/relationships/chart" Target="/ppt/slides/charts/chart3.xml" Id="R164363b9c0a64ef5" /><Relationship Type="http://schemas.openxmlformats.org/officeDocument/2006/relationships/notesSlide" Target="/ppt/notesSlides/notesSlide17.xml" Id="R43a5c0388569479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bbbb8086f407a" /><Relationship Type="http://schemas.openxmlformats.org/officeDocument/2006/relationships/chart" Target="/ppt/slides/charts/chart4.xml" Id="Ra615ac802bfd41a1" /><Relationship Type="http://schemas.openxmlformats.org/officeDocument/2006/relationships/chart" Target="/ppt/slides/charts/chart5.xml" Id="R41399c3ec4274337" /><Relationship Type="http://schemas.openxmlformats.org/officeDocument/2006/relationships/notesSlide" Target="/ppt/notesSlides/notesSlide18.xml" Id="R0683e23b5e8a4bf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bb1bcd0de40c1" /><Relationship Type="http://schemas.openxmlformats.org/officeDocument/2006/relationships/notesSlide" Target="/ppt/notesSlides/notesSlide19.xml" Id="Re60b172de3b3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43e406cd34848" /><Relationship Type="http://schemas.openxmlformats.org/officeDocument/2006/relationships/notesSlide" Target="/ppt/notesSlides/notesSlide2.xml" Id="R5040bb82bc7b49f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9aa52e6234787" /><Relationship Type="http://schemas.openxmlformats.org/officeDocument/2006/relationships/notesSlide" Target="/ppt/notesSlides/notesSlide20.xml" Id="Rbf09535f4aa8402f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5918abdc34e16" /><Relationship Type="http://schemas.openxmlformats.org/officeDocument/2006/relationships/notesSlide" Target="/ppt/notesSlides/notesSlide21.xml" Id="R665f2338224d4f8c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30b0cca2644a6" /><Relationship Type="http://schemas.openxmlformats.org/officeDocument/2006/relationships/notesSlide" Target="/ppt/notesSlides/notesSlide22.xml" Id="Ra6123059215246e5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dbf86c74b46a0" /><Relationship Type="http://schemas.openxmlformats.org/officeDocument/2006/relationships/notesSlide" Target="/ppt/notesSlides/notesSlide23.xml" Id="R92cffd02e61b41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b21ce8abe44ab" /><Relationship Type="http://schemas.openxmlformats.org/officeDocument/2006/relationships/notesSlide" Target="/ppt/notesSlides/notesSlide3.xml" Id="R5380379118f9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179f95c25418e" /><Relationship Type="http://schemas.openxmlformats.org/officeDocument/2006/relationships/notesSlide" Target="/ppt/notesSlides/notesSlide4.xml" Id="Rad2eae633fa846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1f82972734ed3" /><Relationship Type="http://schemas.openxmlformats.org/officeDocument/2006/relationships/notesSlide" Target="/ppt/notesSlides/notesSlide5.xml" Id="R03093c258db84b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dade636404c53" /><Relationship Type="http://schemas.openxmlformats.org/officeDocument/2006/relationships/notesSlide" Target="/ppt/notesSlides/notesSlide6.xml" Id="R6b887094061f47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99d6a4e174a64" /><Relationship Type="http://schemas.openxmlformats.org/officeDocument/2006/relationships/notesSlide" Target="/ppt/notesSlides/notesSlide7.xml" Id="Rcfe98291a739406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eacbd4ce24e44" /><Relationship Type="http://schemas.openxmlformats.org/officeDocument/2006/relationships/notesSlide" Target="/ppt/notesSlides/notesSlide8.xml" Id="R4e7082b1c7474c5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a32ee3aad4393" /><Relationship Type="http://schemas.openxmlformats.org/officeDocument/2006/relationships/notesSlide" Target="/ppt/notesSlides/notesSlide9.xml" Id="Rdcb1b6e509fe4e22" /></Relationships>
</file>

<file path=ppt/slides/charts/chart1.xml><?xml version="1.0" encoding="utf-8"?>
<c:chartSpace xmlns:c="http://schemas.openxmlformats.org/drawingml/2006/chart">
  <c:lang val="en-US"/>
  <c:chart>
    <c:plotArea>
      <c:lineChart>
        <c:grouping val="standard"/>
        <c:ser>
          <c:idx val="0"/>
          <c:order val="0"/>
          <c:tx>
            <c:v>Население, млн</c:v>
          </c:tx>
          <c:spPr>
            <a:ln xmlns:a="http://schemas.openxmlformats.org/drawingml/2006/main" w="28575">
              <a:solidFill>
                <a:srgbClr val="2E74B5"/>
              </a:solidFill>
              <a:prstDash val="solid"/>
            </a:ln>
          </c:spPr>
          <c:marker>
            <c:symbol val="circle"/>
            <c:size val="5"/>
            <c:spPr>
              <a:solidFill xmlns:a="http://schemas.openxmlformats.org/drawingml/2006/main">
                <a:srgbClr val="2E74B5"/>
              </a:solidFill>
            </c:spPr>
          </c:marker>
          <c:cat>
            <c:numLit>
              <c:formatCode>General</c:formatCode>
              <c:ptCount val="12"/>
              <c:pt idx="0">
                <c:v>1897</c:v>
              </c:pt>
              <c:pt idx="1">
                <c:v>1914</c:v>
              </c:pt>
              <c:pt idx="2">
                <c:v>1917</c:v>
              </c:pt>
              <c:pt idx="3">
                <c:v>1926</c:v>
              </c:pt>
              <c:pt idx="4">
                <c:v>1939</c:v>
              </c:pt>
              <c:pt idx="5">
                <c:v>1959</c:v>
              </c:pt>
              <c:pt idx="6">
                <c:v>1970</c:v>
              </c:pt>
              <c:pt idx="7">
                <c:v>1979</c:v>
              </c:pt>
              <c:pt idx="8">
                <c:v>1989</c:v>
              </c:pt>
              <c:pt idx="9">
                <c:v>2002</c:v>
              </c:pt>
              <c:pt idx="10">
                <c:v>2010</c:v>
              </c:pt>
              <c:pt idx="11">
                <c:v>2025</c:v>
              </c:pt>
            </c:numLit>
          </c:cat>
          <c:val>
            <c:numLit>
              <c:formatCode>0</c:formatCode>
              <c:ptCount val="12"/>
              <c:pt idx="0">
                <c:v>67.5</c:v>
              </c:pt>
              <c:pt idx="1">
                <c:v>89.9</c:v>
              </c:pt>
              <c:pt idx="2">
                <c:v>91</c:v>
              </c:pt>
              <c:pt idx="3">
                <c:v>92.7</c:v>
              </c:pt>
              <c:pt idx="4">
                <c:v>108.4</c:v>
              </c:pt>
              <c:pt idx="5">
                <c:v>117.2</c:v>
              </c:pt>
              <c:pt idx="6">
                <c:v>129.9</c:v>
              </c:pt>
              <c:pt idx="7">
                <c:v>137.4</c:v>
              </c:pt>
              <c:pt idx="8">
                <c:v>147</c:v>
              </c:pt>
              <c:pt idx="9">
                <c:v>145.2</c:v>
              </c:pt>
              <c:pt idx="10">
                <c:v>142.9</c:v>
              </c:pt>
              <c:pt idx="11">
                <c:v>146.03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0D5DD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67085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667085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.xml><?xml version="1.0" encoding="utf-8"?>
<c:chartSpace xmlns:c="http://schemas.openxmlformats.org/drawingml/2006/chart">
  <c:lang val="en-US"/>
  <c:chart>
    <c:plotArea>
      <c:lineChart>
        <c:grouping val="standard"/>
        <c:ser>
          <c:idx val="0"/>
          <c:order val="0"/>
          <c:tx>
            <c:v>млрд кВт·ч</c:v>
          </c:tx>
          <c:spPr>
            <a:ln xmlns:a="http://schemas.openxmlformats.org/drawingml/2006/main" w="28575">
              <a:solidFill>
                <a:srgbClr val="2E74B5"/>
              </a:solidFill>
              <a:prstDash val="solid"/>
            </a:ln>
          </c:spPr>
          <c:marker>
            <c:symbol val="circle"/>
            <c:size val="5"/>
            <c:spPr>
              <a:solidFill xmlns:a="http://schemas.openxmlformats.org/drawingml/2006/main">
                <a:srgbClr val="2E74B5"/>
              </a:solidFill>
            </c:spPr>
          </c:marker>
          <c:cat>
            <c:numLit>
              <c:formatCode>General</c:formatCode>
              <c:ptCount val="11"/>
              <c:pt idx="0">
                <c:v>1913</c:v>
              </c:pt>
              <c:pt idx="1">
                <c:v>1928</c:v>
              </c:pt>
              <c:pt idx="2">
                <c:v>1932</c:v>
              </c:pt>
              <c:pt idx="3">
                <c:v>1937</c:v>
              </c:pt>
              <c:pt idx="4">
                <c:v>1940</c:v>
              </c:pt>
              <c:pt idx="5">
                <c:v>1945</c:v>
              </c:pt>
              <c:pt idx="6">
                <c:v>1950</c:v>
              </c:pt>
              <c:pt idx="7">
                <c:v>1965</c:v>
              </c:pt>
              <c:pt idx="8">
                <c:v>1975</c:v>
              </c:pt>
              <c:pt idx="9">
                <c:v>1985</c:v>
              </c:pt>
              <c:pt idx="10">
                <c:v>1988</c:v>
              </c:pt>
            </c:numLit>
          </c:cat>
          <c:val>
            <c:numLit>
              <c:formatCode>General</c:formatCode>
              <c:ptCount val="11"/>
              <c:pt idx="0">
                <c:v>1.94</c:v>
              </c:pt>
              <c:pt idx="1">
                <c:v>5</c:v>
              </c:pt>
              <c:pt idx="2">
                <c:v>13.5</c:v>
              </c:pt>
              <c:pt idx="3">
                <c:v>36.2</c:v>
              </c:pt>
              <c:pt idx="4">
                <c:v>48.3</c:v>
              </c:pt>
              <c:pt idx="5">
                <c:v>43.3</c:v>
              </c:pt>
              <c:pt idx="6">
                <c:v>91.2</c:v>
              </c:pt>
              <c:pt idx="7">
                <c:v>507</c:v>
              </c:pt>
              <c:pt idx="8">
                <c:v>1039</c:v>
              </c:pt>
              <c:pt idx="9">
                <c:v>1544</c:v>
              </c:pt>
              <c:pt idx="10">
                <c:v>1705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67085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67085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3.xml><?xml version="1.0" encoding="utf-8"?>
<c:chartSpace xmlns:c="http://schemas.openxmlformats.org/drawingml/2006/chart">
  <c:lang val="en-US"/>
  <c:chart>
    <c:plotArea>
      <c:lineChart>
        <c:grouping val="standard"/>
        <c:ser>
          <c:idx val="0"/>
          <c:order val="0"/>
          <c:tx>
            <c:v>млрд кВт·ч</c:v>
          </c:tx>
          <c:spPr>
            <a:ln xmlns:a="http://schemas.openxmlformats.org/drawingml/2006/main" w="28575">
              <a:solidFill>
                <a:srgbClr val="2E7D5A"/>
              </a:solidFill>
              <a:prstDash val="solid"/>
            </a:ln>
          </c:spPr>
          <c:marker>
            <c:symbol val="circle"/>
            <c:size val="5"/>
            <c:spPr>
              <a:solidFill xmlns:a="http://schemas.openxmlformats.org/drawingml/2006/main">
                <a:srgbClr val="2E7D5A"/>
              </a:solidFill>
            </c:spPr>
          </c:marker>
          <c:cat>
            <c:numLit>
              <c:formatCode>General</c:formatCode>
              <c:ptCount val="9"/>
              <c:pt idx="0">
                <c:v>1990</c:v>
              </c:pt>
              <c:pt idx="1">
                <c:v>1995</c:v>
              </c:pt>
              <c:pt idx="2">
                <c:v>2000</c:v>
              </c:pt>
              <c:pt idx="3">
                <c:v>2010</c:v>
              </c:pt>
              <c:pt idx="4">
                <c:v>2020</c:v>
              </c:pt>
              <c:pt idx="5">
                <c:v>2021</c:v>
              </c:pt>
              <c:pt idx="6">
                <c:v>2022</c:v>
              </c:pt>
              <c:pt idx="7">
                <c:v>2023</c:v>
              </c:pt>
              <c:pt idx="8">
                <c:v>2024</c:v>
              </c:pt>
            </c:numLit>
          </c:cat>
          <c:val>
            <c:numLit>
              <c:formatCode>General</c:formatCode>
              <c:ptCount val="9"/>
              <c:pt idx="0">
                <c:v>1082.2</c:v>
              </c:pt>
              <c:pt idx="1">
                <c:v>860</c:v>
              </c:pt>
              <c:pt idx="2">
                <c:v>877.8</c:v>
              </c:pt>
              <c:pt idx="3">
                <c:v>1038</c:v>
              </c:pt>
              <c:pt idx="4">
                <c:v>1090</c:v>
              </c:pt>
              <c:pt idx="5">
                <c:v>1159</c:v>
              </c:pt>
              <c:pt idx="6">
                <c:v>1170</c:v>
              </c:pt>
              <c:pt idx="7">
                <c:v>1181</c:v>
              </c:pt>
              <c:pt idx="8">
                <c:v>1213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67085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67085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4.xml><?xml version="1.0" encoding="utf-8"?>
<c:chartSpace xmlns:c="http://schemas.openxmlformats.org/drawingml/2006/chart">
  <c:lang val="en-US"/>
  <c:chart>
    <c:plotArea>
      <c:lineChart>
        <c:grouping val="standard"/>
        <c:ser>
          <c:idx val="0"/>
          <c:order val="0"/>
          <c:tx>
            <c:v>тыс.</c:v>
          </c:tx>
          <c:spPr>
            <a:ln xmlns:a="http://schemas.openxmlformats.org/drawingml/2006/main" w="28575">
              <a:solidFill>
                <a:srgbClr val="2E74B5"/>
              </a:solidFill>
              <a:prstDash val="solid"/>
            </a:ln>
          </c:spPr>
          <c:marker>
            <c:symbol val="circle"/>
            <c:size val="5"/>
            <c:spPr>
              <a:solidFill xmlns:a="http://schemas.openxmlformats.org/drawingml/2006/main">
                <a:srgbClr val="2E74B5"/>
              </a:solidFill>
            </c:spPr>
          </c:marker>
          <c:cat>
            <c:numLit>
              <c:formatCode>General</c:formatCode>
              <c:ptCount val="7"/>
              <c:pt idx="0">
                <c:v>1914</c:v>
              </c:pt>
              <c:pt idx="1">
                <c:v>1940</c:v>
              </c:pt>
              <c:pt idx="2">
                <c:v>1950</c:v>
              </c:pt>
              <c:pt idx="3">
                <c:v>1960</c:v>
              </c:pt>
              <c:pt idx="4">
                <c:v>1970</c:v>
              </c:pt>
              <c:pt idx="5">
                <c:v>1980</c:v>
              </c:pt>
              <c:pt idx="6">
                <c:v>1985</c:v>
              </c:pt>
            </c:numLit>
          </c:cat>
          <c:val>
            <c:numLit>
              <c:formatCode>General</c:formatCode>
              <c:ptCount val="7"/>
              <c:pt idx="0">
                <c:v>10.2</c:v>
              </c:pt>
              <c:pt idx="1">
                <c:v>98.3</c:v>
              </c:pt>
              <c:pt idx="2">
                <c:v>162.5</c:v>
              </c:pt>
              <c:pt idx="3">
                <c:v>354.2</c:v>
              </c:pt>
              <c:pt idx="4">
                <c:v>927.7</c:v>
              </c:pt>
              <c:pt idx="5">
                <c:v>1373.3</c:v>
              </c:pt>
              <c:pt idx="6">
                <c:v>1491.3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67085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67085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5.xml><?xml version="1.0" encoding="utf-8"?>
<c:chartSpace xmlns:c="http://schemas.openxmlformats.org/drawingml/2006/chart">
  <c:lang val="en-US"/>
  <c:chart>
    <c:plotArea>
      <c:lineChart>
        <c:grouping val="standard"/>
        <c:ser>
          <c:idx val="0"/>
          <c:order val="0"/>
          <c:tx>
            <c:v>тыс.</c:v>
          </c:tx>
          <c:spPr>
            <a:ln xmlns:a="http://schemas.openxmlformats.org/drawingml/2006/main" w="28575">
              <a:solidFill>
                <a:srgbClr val="B54747"/>
              </a:solidFill>
              <a:prstDash val="solid"/>
            </a:ln>
          </c:spPr>
          <c:marker>
            <c:symbol val="circle"/>
            <c:size val="5"/>
            <c:spPr>
              <a:solidFill xmlns:a="http://schemas.openxmlformats.org/drawingml/2006/main">
                <a:srgbClr val="B54747"/>
              </a:solidFill>
            </c:spPr>
          </c:marker>
          <c:cat>
            <c:numLit>
              <c:formatCode>General</c:formatCode>
              <c:ptCount val="7"/>
              <c:pt idx="0">
                <c:v>1995</c:v>
              </c:pt>
              <c:pt idx="1">
                <c:v>2000</c:v>
              </c:pt>
              <c:pt idx="2">
                <c:v>2005</c:v>
              </c:pt>
              <c:pt idx="3">
                <c:v>2010</c:v>
              </c:pt>
              <c:pt idx="4">
                <c:v>2018</c:v>
              </c:pt>
              <c:pt idx="5">
                <c:v>2020</c:v>
              </c:pt>
              <c:pt idx="6">
                <c:v>2024</c:v>
              </c:pt>
            </c:numLit>
          </c:cat>
          <c:val>
            <c:numLit>
              <c:formatCode>General</c:formatCode>
              <c:ptCount val="7"/>
              <c:pt idx="0">
                <c:v>1061</c:v>
              </c:pt>
              <c:pt idx="1">
                <c:v>887.7</c:v>
              </c:pt>
              <c:pt idx="2">
                <c:v>813.2</c:v>
              </c:pt>
              <c:pt idx="3">
                <c:v>736.5</c:v>
              </c:pt>
              <c:pt idx="4">
                <c:v>682.6</c:v>
              </c:pt>
              <c:pt idx="5">
                <c:v>679.3</c:v>
              </c:pt>
              <c:pt idx="6">
                <c:v>675.7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67085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67085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ver-field">
            <a:extLst xmlns:a="http://schemas.openxmlformats.org/drawingml/2006/main">
              <a:ext uri="{FF2B5EF4-FFF2-40B4-BE49-F238E27FC236}">
                <a16:creationId xmlns:a16="http://schemas.microsoft.com/office/drawing/2014/main" id="{1D5AF29C-4F0C-4E09-8902-19432B2D9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F49257CF-BE76-447F-B5CD-9C91379B7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953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E74B5"/>
                </a:solidFill>
              </a:defRPr>
            </a:pPr>
            <a:r>
              <a:rPr sz="1200" b="1" i="0">
                <a:solidFill>
                  <a:srgbClr val="2E74B5"/>
                </a:solidFill>
              </a:rPr>
              <a:t>СТРАТЕГИЧЕСКИЙ АНАЛИТИЧЕСКИЙ МАТЕРИАЛ</a:t>
            </a:r>
          </a:p>
        </p:txBody>
      </p:sp>
      <p:sp>
        <p:nvSpPr>
          <p:cNvPr id="3" name="cover-title">
            <a:extLst xmlns:a="http://schemas.openxmlformats.org/drawingml/2006/main">
              <a:ext uri="{FF2B5EF4-FFF2-40B4-BE49-F238E27FC236}">
                <a16:creationId xmlns:a16="http://schemas.microsoft.com/office/drawing/2014/main" id="{9904D0A5-A339-469A-ACD4-5A59C3E60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381125"/>
            <a:ext cx="6858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400" b="1" i="0">
                <a:solidFill>
                  <a:srgbClr val="111827"/>
                </a:solidFill>
              </a:defRPr>
            </a:pPr>
            <a:r>
              <a:rPr sz="5400" b="1" i="0">
                <a:solidFill>
                  <a:srgbClr val="111827"/>
                </a:solidFill>
              </a:rPr>
              <a:t>Балансы России</a:t>
            </a:r>
          </a:p>
          <a:p xmlns:a="http://schemas.openxmlformats.org/drawingml/2006/main">
            <a:pPr algn="l">
              <a:defRPr sz="5400" b="1" i="0">
                <a:solidFill>
                  <a:srgbClr val="111827"/>
                </a:solidFill>
              </a:defRPr>
            </a:pPr>
            <a:r>
              <a:rPr sz="5400" b="1" i="0">
                <a:solidFill>
                  <a:srgbClr val="111827"/>
                </a:solidFill>
              </a:rPr>
              <a:t>за 130 лет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175AD183-7E86-4344-9839-3714B1116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238500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1896–2026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6409D823-A99C-4693-89F2-1473028DD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048125"/>
            <a:ext cx="6858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73A5E"/>
                </a:solidFill>
              </a:defRPr>
            </a:pPr>
            <a:r>
              <a:rPr sz="1800" b="1" i="0">
                <a:solidFill>
                  <a:srgbClr val="173A5E"/>
                </a:solidFill>
              </a:rPr>
              <a:t>Российская империя • СССР • Российская Федерация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BE627170-3CD4-4A76-BC61-B7BBEA6BB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619625"/>
            <a:ext cx="685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667085"/>
                </a:solidFill>
              </a:defRPr>
            </a:pPr>
            <a:r>
              <a:rPr sz="1725" b="0" i="0">
                <a:solidFill>
                  <a:srgbClr val="667085"/>
                </a:solidFill>
              </a:rPr>
              <a:t>Влияние Академии наук на демографический, ресурсный, энергетический, промышленный и научно‑технологический балансы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7E2E8848-C634-47A1-B635-256D0BC54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6048375"/>
            <a:ext cx="6191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Подготовлено для Соколова Сергея Леонидовича</a:t>
            </a:r>
          </a:p>
          <a:p xmlns:a="http://schemas.openxmlformats.org/drawingml/2006/main">
            <a:pPr algn="l">
              <a:defRPr sz="1200" b="0" i="0">
                <a:solidFill>
                  <a:srgbClr val="667085"/>
                </a:solidFill>
              </a:defRPr>
            </a:pPr>
            <a:r>
              <a:rPr sz="1200" b="0" i="0">
                <a:solidFill>
                  <a:srgbClr val="667085"/>
                </a:solidFill>
              </a:rPr>
              <a:t>27 августа 2026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37A6FD3E-7345-4319-B87D-DAD29497E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1190625"/>
            <a:ext cx="352425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650" b="1" i="0">
                <a:solidFill>
                  <a:srgbClr val="FFFFFF"/>
                </a:solidFill>
              </a:defRPr>
            </a:pPr>
            <a:r>
              <a:rPr sz="10650" b="1" i="0">
                <a:solidFill>
                  <a:srgbClr val="FFFFFF"/>
                </a:solidFill>
              </a:rPr>
              <a:t>130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315B9A0C-A26B-452A-B253-F900E8E3A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2714625"/>
            <a:ext cx="2762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375" b="1" i="0">
                <a:solidFill>
                  <a:srgbClr val="B58B1B"/>
                </a:solidFill>
              </a:defRPr>
            </a:pPr>
            <a:r>
              <a:rPr sz="3375" b="1" i="0">
                <a:solidFill>
                  <a:srgbClr val="B58B1B"/>
                </a:solidFill>
              </a:rPr>
              <a:t>ЛЕТ</a:t>
            </a:r>
          </a:p>
        </p:txBody>
      </p:sp>
      <p:sp>
        <p:nvSpPr>
          <p:cNvPr id="10" name="rule">
            <a:extLst xmlns:a="http://schemas.openxmlformats.org/drawingml/2006/main">
              <a:ext uri="{FF2B5EF4-FFF2-40B4-BE49-F238E27FC236}">
                <a16:creationId xmlns:a16="http://schemas.microsoft.com/office/drawing/2014/main" id="{876CF942-5CD1-4074-8B53-68A585EBD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38550"/>
            <a:ext cx="3048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E1A35C0B-437A-4C91-8B86-92FBAF561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000500"/>
            <a:ext cx="304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FFFFFF"/>
                </a:solidFill>
              </a:defRPr>
            </a:pPr>
            <a:r>
              <a:rPr sz="2025" b="1" i="0">
                <a:solidFill>
                  <a:srgbClr val="FFFFFF"/>
                </a:solidFill>
              </a:rPr>
              <a:t>11 ЭПОХ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8981D0CD-0CD9-4026-B2DD-1572F79C9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4591050"/>
            <a:ext cx="3524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B58B1B"/>
                </a:solidFill>
              </a:defRPr>
            </a:pPr>
            <a:r>
              <a:rPr sz="1800" b="1" i="0">
                <a:solidFill>
                  <a:srgbClr val="B58B1B"/>
                </a:solidFill>
              </a:rPr>
              <a:t>5 СКВОЗНЫХ БАЛАНСОВ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B2A53066-DAEE-49D5-89A7-755997E10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5476875"/>
            <a:ext cx="3333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75" b="0" i="0">
                <a:solidFill>
                  <a:srgbClr val="FFFFFF"/>
                </a:solidFill>
              </a:defRPr>
            </a:pPr>
            <a:r>
              <a:rPr sz="1575" b="0" i="0">
                <a:solidFill>
                  <a:srgbClr val="FFFFFF"/>
                </a:solidFill>
              </a:rPr>
              <a:t>Ключевой вопрос: как научное знание превращалось в государственную способность?</a:t>
            </a:r>
          </a:p>
        </p:txBody>
      </p:sp>
    </p:spTree>
    <p:extLst>
      <p:ext uri="{BB962C8B-B14F-4D97-AF65-F5344CB8AC3E}">
        <p14:creationId xmlns:p14="http://schemas.microsoft.com/office/powerpoint/2010/main" val="103135581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tatus">
            <a:extLst xmlns:a="http://schemas.openxmlformats.org/drawingml/2006/main">
              <a:ext uri="{FF2B5EF4-FFF2-40B4-BE49-F238E27FC236}">
                <a16:creationId xmlns:a16="http://schemas.microsoft.com/office/drawing/2014/main" id="{FF324129-6C04-4813-8926-2FFA8E28F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ЧИСЛОВОЙ ПАСПОРТ ЭПОХИ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6E5CFA7-BCD5-44D9-B651-AF23CEBAD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111827"/>
                </a:solidFill>
              </a:defRPr>
            </a:pPr>
            <a:r>
              <a:rPr sz="2775" b="1" i="0">
                <a:solidFill>
                  <a:srgbClr val="111827"/>
                </a:solidFill>
              </a:rPr>
              <a:t>1946–1964  |  Восстановление и технологический рывок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49DAA8B5-EC48-4D8A-80E7-DBA8D1321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21614647-C9C8-4850-A367-062499C83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37C5D897-80D0-4187-850D-B1CDAEDCC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C1C0C486-2C9E-4A79-BA1A-7F8F6AB0D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10</a:t>
            </a:r>
          </a:p>
        </p:txBody>
      </p:sp>
      <p:sp>
        <p:nvSpPr>
          <p:cNvPr id="7" name="era-thesis">
            <a:extLst xmlns:a="http://schemas.openxmlformats.org/drawingml/2006/main">
              <a:ext uri="{FF2B5EF4-FFF2-40B4-BE49-F238E27FC236}">
                <a16:creationId xmlns:a16="http://schemas.microsoft.com/office/drawing/2014/main" id="{0189FB37-ADF3-4464-956F-7B212545E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23975"/>
            <a:ext cx="11334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67085"/>
                </a:solidFill>
              </a:defRPr>
            </a:pPr>
            <a:r>
              <a:rPr sz="1500" b="0" i="0">
                <a:solidFill>
                  <a:srgbClr val="667085"/>
                </a:solidFill>
              </a:rPr>
              <a:t>Реконструкция промышленности совпала с созданием атомного, ракетно‑космического и массового образовательного контуров.</a:t>
            </a:r>
          </a:p>
        </p:txBody>
      </p:sp>
      <p:sp>
        <p:nvSpPr>
          <p:cNvPr id="8" name="metric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22E07169-EA45-46F1-BD3C-62F998D06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CCD3EDD0-8425-4902-913A-070E86FD8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alue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1B9D0A12-C1FA-46AA-A11F-3FADE842C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8B1B"/>
                </a:solidFill>
              </a:defRPr>
            </a:pPr>
            <a:r>
              <a:rPr sz="2850" b="1" i="0">
                <a:solidFill>
                  <a:srgbClr val="B58B1B"/>
                </a:solidFill>
              </a:rPr>
              <a:t>43,3 → 292</a:t>
            </a:r>
          </a:p>
        </p:txBody>
      </p:sp>
      <p:sp>
        <p:nvSpPr>
          <p:cNvPr id="11" name="label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CF5652A2-57FB-4F8B-BED7-DE5414AD7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млрд кВт·ч</a:t>
            </a:r>
          </a:p>
        </p:txBody>
      </p:sp>
      <p:sp>
        <p:nvSpPr>
          <p:cNvPr id="12" name="scope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3C185F22-BFC6-4796-82D0-D2BD232C5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1945 → 1960</a:t>
            </a:r>
          </a:p>
        </p:txBody>
      </p:sp>
      <p:sp>
        <p:nvSpPr>
          <p:cNvPr id="13" name="metric-млн т нефти">
            <a:extLst xmlns:a="http://schemas.openxmlformats.org/drawingml/2006/main">
              <a:ext uri="{FF2B5EF4-FFF2-40B4-BE49-F238E27FC236}">
                <a16:creationId xmlns:a16="http://schemas.microsoft.com/office/drawing/2014/main" id="{E5EAC9D8-E7E9-4DCB-9E2A-AB91F62C9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F00A3F67-76F3-4425-B8B4-DFCBAA50D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млн т нефти">
            <a:extLst xmlns:a="http://schemas.openxmlformats.org/drawingml/2006/main">
              <a:ext uri="{FF2B5EF4-FFF2-40B4-BE49-F238E27FC236}">
                <a16:creationId xmlns:a16="http://schemas.microsoft.com/office/drawing/2014/main" id="{3F878268-196C-4816-BAB0-DAD7C918D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19,4 → 147,9</a:t>
            </a:r>
          </a:p>
        </p:txBody>
      </p:sp>
      <p:sp>
        <p:nvSpPr>
          <p:cNvPr id="16" name="label-млн т нефти">
            <a:extLst xmlns:a="http://schemas.openxmlformats.org/drawingml/2006/main">
              <a:ext uri="{FF2B5EF4-FFF2-40B4-BE49-F238E27FC236}">
                <a16:creationId xmlns:a16="http://schemas.microsoft.com/office/drawing/2014/main" id="{D0AEB324-BB76-476E-9060-73441D63C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млн т нефти</a:t>
            </a:r>
          </a:p>
        </p:txBody>
      </p:sp>
      <p:sp>
        <p:nvSpPr>
          <p:cNvPr id="17" name="scope-млн т нефти">
            <a:extLst xmlns:a="http://schemas.openxmlformats.org/drawingml/2006/main">
              <a:ext uri="{FF2B5EF4-FFF2-40B4-BE49-F238E27FC236}">
                <a16:creationId xmlns:a16="http://schemas.microsoft.com/office/drawing/2014/main" id="{BA618A6E-8858-4EFF-A6B8-D8A57EB8B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1945 → 1960</a:t>
            </a:r>
          </a:p>
        </p:txBody>
      </p:sp>
      <p:sp>
        <p:nvSpPr>
          <p:cNvPr id="18" name="metric-млн т стали">
            <a:extLst xmlns:a="http://schemas.openxmlformats.org/drawingml/2006/main">
              <a:ext uri="{FF2B5EF4-FFF2-40B4-BE49-F238E27FC236}">
                <a16:creationId xmlns:a16="http://schemas.microsoft.com/office/drawing/2014/main" id="{BD3E8908-63D3-4470-A23C-271558925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F7EAC66A-6B1B-444B-A8CD-8052075B3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value-млн т стали">
            <a:extLst xmlns:a="http://schemas.openxmlformats.org/drawingml/2006/main">
              <a:ext uri="{FF2B5EF4-FFF2-40B4-BE49-F238E27FC236}">
                <a16:creationId xmlns:a16="http://schemas.microsoft.com/office/drawing/2014/main" id="{2F92A601-7453-43E7-8035-4E8FABE89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12,3 → ≈65</a:t>
            </a:r>
          </a:p>
        </p:txBody>
      </p:sp>
      <p:sp>
        <p:nvSpPr>
          <p:cNvPr id="21" name="label-млн т стали">
            <a:extLst xmlns:a="http://schemas.openxmlformats.org/drawingml/2006/main">
              <a:ext uri="{FF2B5EF4-FFF2-40B4-BE49-F238E27FC236}">
                <a16:creationId xmlns:a16="http://schemas.microsoft.com/office/drawing/2014/main" id="{9FEDDA87-6541-446E-83DE-AC29FF2FB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млн т стали</a:t>
            </a:r>
          </a:p>
        </p:txBody>
      </p:sp>
      <p:sp>
        <p:nvSpPr>
          <p:cNvPr id="22" name="scope-млн т стали">
            <a:extLst xmlns:a="http://schemas.openxmlformats.org/drawingml/2006/main">
              <a:ext uri="{FF2B5EF4-FFF2-40B4-BE49-F238E27FC236}">
                <a16:creationId xmlns:a16="http://schemas.microsoft.com/office/drawing/2014/main" id="{CBA5629F-A794-4C02-A328-CD4482778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1945 → 1960</a:t>
            </a:r>
          </a:p>
        </p:txBody>
      </p:sp>
      <p:sp>
        <p:nvSpPr>
          <p:cNvPr id="23" name="metric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163609B2-D513-488C-8E54-5B82A876A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8EDCE945-D3F2-47FC-8B7E-E2CBDCED2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value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81E4098A-C3AD-434E-AAF8-608D43128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52%</a:t>
            </a:r>
          </a:p>
        </p:txBody>
      </p:sp>
      <p:sp>
        <p:nvSpPr>
          <p:cNvPr id="26" name="label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535A1B51-37E5-4AF5-B62D-2AFBC3058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городская доля</a:t>
            </a:r>
          </a:p>
        </p:txBody>
      </p:sp>
      <p:sp>
        <p:nvSpPr>
          <p:cNvPr id="27" name="scope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12241E8A-D0D6-4E5A-8A5F-8ACEE0C83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РСФСР, перепись 1959</a:t>
            </a:r>
          </a:p>
        </p:txBody>
      </p:sp>
      <p:sp>
        <p:nvSpPr>
          <p:cNvPr id="28" name="academy-panel">
            <a:extLst xmlns:a="http://schemas.openxmlformats.org/drawingml/2006/main">
              <a:ext uri="{FF2B5EF4-FFF2-40B4-BE49-F238E27FC236}">
                <a16:creationId xmlns:a16="http://schemas.microsoft.com/office/drawing/2014/main" id="{69401E36-9AE1-448B-BCC9-DAB129E7A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1885950"/>
            <a:ext cx="419100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academy-label">
            <a:extLst xmlns:a="http://schemas.openxmlformats.org/drawingml/2006/main">
              <a:ext uri="{FF2B5EF4-FFF2-40B4-BE49-F238E27FC236}">
                <a16:creationId xmlns:a16="http://schemas.microsoft.com/office/drawing/2014/main" id="{FF5452E7-90C3-44DC-A490-E69705CA4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08597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АКАДЕМИЯ НАУК</a:t>
            </a:r>
          </a:p>
        </p:txBody>
      </p:sp>
      <p:sp>
        <p:nvSpPr>
          <p:cNvPr id="30" name="academy-body">
            <a:extLst xmlns:a="http://schemas.openxmlformats.org/drawingml/2006/main">
              <a:ext uri="{FF2B5EF4-FFF2-40B4-BE49-F238E27FC236}">
                <a16:creationId xmlns:a16="http://schemas.microsoft.com/office/drawing/2014/main" id="{249D5DE1-19E7-4800-B048-8CD1C7618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505075"/>
            <a:ext cx="37147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Физика, математика, химия и материаловедение легли в основу атомного и космического проектов. В 1957 создано Сибирское отделение — наука приблизилась к ресурсной базе.</a:t>
            </a:r>
          </a:p>
        </p:txBody>
      </p:sp>
      <p:sp>
        <p:nvSpPr>
          <p:cNvPr id="31" name="facts-band">
            <a:extLst xmlns:a="http://schemas.openxmlformats.org/drawingml/2006/main">
              <a:ext uri="{FF2B5EF4-FFF2-40B4-BE49-F238E27FC236}">
                <a16:creationId xmlns:a16="http://schemas.microsoft.com/office/drawing/2014/main" id="{A100C576-2426-4140-93B0-0FA436C66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0"/>
            <a:ext cx="6810375" cy="1247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2" name="extra-value-1">
            <a:extLst xmlns:a="http://schemas.openxmlformats.org/drawingml/2006/main">
              <a:ext uri="{FF2B5EF4-FFF2-40B4-BE49-F238E27FC236}">
                <a16:creationId xmlns:a16="http://schemas.microsoft.com/office/drawing/2014/main" id="{E66EC539-0AB8-47A5-9E4B-3DDA7B4A2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25.12.1946</a:t>
            </a:r>
          </a:p>
        </p:txBody>
      </p:sp>
      <p:sp>
        <p:nvSpPr>
          <p:cNvPr id="33" name="extra-label-1">
            <a:extLst xmlns:a="http://schemas.openxmlformats.org/drawingml/2006/main">
              <a:ext uri="{FF2B5EF4-FFF2-40B4-BE49-F238E27FC236}">
                <a16:creationId xmlns:a16="http://schemas.microsoft.com/office/drawing/2014/main" id="{65FC1BBF-ACDC-42BE-8A38-F0FF492F6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пуск первого реактора Ф‑1</a:t>
            </a:r>
          </a:p>
        </p:txBody>
      </p:sp>
      <p:sp>
        <p:nvSpPr>
          <p:cNvPr id="34" name="rule">
            <a:extLst xmlns:a="http://schemas.openxmlformats.org/drawingml/2006/main">
              <a:ext uri="{FF2B5EF4-FFF2-40B4-BE49-F238E27FC236}">
                <a16:creationId xmlns:a16="http://schemas.microsoft.com/office/drawing/2014/main" id="{720F4BA7-FE1A-4C02-B4CC-CB2D56925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105400"/>
            <a:ext cx="190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extra-value-2">
            <a:extLst xmlns:a="http://schemas.openxmlformats.org/drawingml/2006/main">
              <a:ext uri="{FF2B5EF4-FFF2-40B4-BE49-F238E27FC236}">
                <a16:creationId xmlns:a16="http://schemas.microsoft.com/office/drawing/2014/main" id="{1614B1F3-E179-4D33-8DEA-FC8A6C0A7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1957 / 1961</a:t>
            </a:r>
          </a:p>
        </p:txBody>
      </p:sp>
      <p:sp>
        <p:nvSpPr>
          <p:cNvPr id="36" name="extra-label-2">
            <a:extLst xmlns:a="http://schemas.openxmlformats.org/drawingml/2006/main">
              <a:ext uri="{FF2B5EF4-FFF2-40B4-BE49-F238E27FC236}">
                <a16:creationId xmlns:a16="http://schemas.microsoft.com/office/drawing/2014/main" id="{EB51B6E3-4209-4225-9484-1F50AF1E9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Спутник / полёт Гагарина</a:t>
            </a:r>
          </a:p>
        </p:txBody>
      </p:sp>
      <p:sp>
        <p:nvSpPr>
          <p:cNvPr id="37" name="callout-bg">
            <a:extLst xmlns:a="http://schemas.openxmlformats.org/drawingml/2006/main">
              <a:ext uri="{FF2B5EF4-FFF2-40B4-BE49-F238E27FC236}">
                <a16:creationId xmlns:a16="http://schemas.microsoft.com/office/drawing/2014/main" id="{AA2EA1D3-7B33-4F62-84D2-36F80D666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41910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B1212353-901B-4616-A978-CC92856C2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762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C94B2AAC-ECF4-4566-BD77-06BFE7596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4362450"/>
            <a:ext cx="3810000" cy="1743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Восстановление перешло в технологическую экспансию; сильнейшим активом стала связка науки, образования, отраслевых НИИ и серийного производства.</a:t>
            </a:r>
          </a:p>
        </p:txBody>
      </p:sp>
    </p:spTree>
    <p:extLst>
      <p:ext uri="{BB962C8B-B14F-4D97-AF65-F5344CB8AC3E}">
        <p14:creationId xmlns:p14="http://schemas.microsoft.com/office/powerpoint/2010/main" val="127440830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tatus">
            <a:extLst xmlns:a="http://schemas.openxmlformats.org/drawingml/2006/main">
              <a:ext uri="{FF2B5EF4-FFF2-40B4-BE49-F238E27FC236}">
                <a16:creationId xmlns:a16="http://schemas.microsoft.com/office/drawing/2014/main" id="{A50A3BBE-645E-4CC7-BB87-D2591E0B5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ЧИСЛОВОЙ ПАСПОРТ ЭПОХИ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3BEBB97-F39D-4F57-A53D-EBF5BD54D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11827"/>
                </a:solidFill>
              </a:defRPr>
            </a:pPr>
            <a:r>
              <a:rPr sz="2550" b="1" i="0">
                <a:solidFill>
                  <a:srgbClr val="111827"/>
                </a:solidFill>
              </a:rPr>
              <a:t>1965–1985  |  Зрелый СССР: масштаб и убывающая эффективность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99BCF895-A3C2-4BBA-9365-0EC75CB9A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81955A0A-948B-4208-A9FF-A2F9F71BB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07F35C34-A294-4C51-AE31-9BDEB9216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3EDBD636-FEAA-4571-A4B2-68FE66BBF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11</a:t>
            </a:r>
          </a:p>
        </p:txBody>
      </p:sp>
      <p:sp>
        <p:nvSpPr>
          <p:cNvPr id="7" name="era-thesis">
            <a:extLst xmlns:a="http://schemas.openxmlformats.org/drawingml/2006/main">
              <a:ext uri="{FF2B5EF4-FFF2-40B4-BE49-F238E27FC236}">
                <a16:creationId xmlns:a16="http://schemas.microsoft.com/office/drawing/2014/main" id="{9F793BE3-F516-4C19-94BC-3B2AFE505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23975"/>
            <a:ext cx="11334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67085"/>
                </a:solidFill>
              </a:defRPr>
            </a:pPr>
            <a:r>
              <a:rPr sz="1500" b="0" i="0">
                <a:solidFill>
                  <a:srgbClr val="667085"/>
                </a:solidFill>
              </a:rPr>
              <a:t>Материальный и научный масштаб достиг максимума, но отдача капитала, обновление ресурсов и потребительский баланс ухудшались.</a:t>
            </a:r>
          </a:p>
        </p:txBody>
      </p:sp>
      <p:sp>
        <p:nvSpPr>
          <p:cNvPr id="8" name="metric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07C61A67-BAEC-4A86-AE37-E58336E53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7B84E626-B426-4D38-994B-3B88C38BC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alue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ED6150FD-1F09-47A5-B17B-38D41B16B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8B1B"/>
                </a:solidFill>
              </a:defRPr>
            </a:pPr>
            <a:r>
              <a:rPr sz="2850" b="1" i="0">
                <a:solidFill>
                  <a:srgbClr val="B58B1B"/>
                </a:solidFill>
              </a:rPr>
              <a:t>507 → 1 544</a:t>
            </a:r>
          </a:p>
        </p:txBody>
      </p:sp>
      <p:sp>
        <p:nvSpPr>
          <p:cNvPr id="11" name="label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38F468BB-9E4E-4A98-9B79-B78C5B2D1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млрд кВт·ч</a:t>
            </a:r>
          </a:p>
        </p:txBody>
      </p:sp>
      <p:sp>
        <p:nvSpPr>
          <p:cNvPr id="12" name="scope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D241C5CB-3A64-48CF-BE3D-5FE0D3A8E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1965 → 1985; ×3,0</a:t>
            </a:r>
          </a:p>
        </p:txBody>
      </p:sp>
      <p:sp>
        <p:nvSpPr>
          <p:cNvPr id="13" name="metric-млн т нефти">
            <a:extLst xmlns:a="http://schemas.openxmlformats.org/drawingml/2006/main">
              <a:ext uri="{FF2B5EF4-FFF2-40B4-BE49-F238E27FC236}">
                <a16:creationId xmlns:a16="http://schemas.microsoft.com/office/drawing/2014/main" id="{2515179F-7175-4151-913B-004E3DA68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12CE5B42-C717-4974-9CC0-B8364A466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млн т нефти">
            <a:extLst xmlns:a="http://schemas.openxmlformats.org/drawingml/2006/main">
              <a:ext uri="{FF2B5EF4-FFF2-40B4-BE49-F238E27FC236}">
                <a16:creationId xmlns:a16="http://schemas.microsoft.com/office/drawing/2014/main" id="{635009EF-CC5A-48F0-BF4B-AB78C34F8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243 → ≈595</a:t>
            </a:r>
          </a:p>
        </p:txBody>
      </p:sp>
      <p:sp>
        <p:nvSpPr>
          <p:cNvPr id="16" name="label-млн т нефти">
            <a:extLst xmlns:a="http://schemas.openxmlformats.org/drawingml/2006/main">
              <a:ext uri="{FF2B5EF4-FFF2-40B4-BE49-F238E27FC236}">
                <a16:creationId xmlns:a16="http://schemas.microsoft.com/office/drawing/2014/main" id="{839BBE77-D617-434E-90B4-BB687DECE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млн т нефти</a:t>
            </a:r>
          </a:p>
        </p:txBody>
      </p:sp>
      <p:sp>
        <p:nvSpPr>
          <p:cNvPr id="17" name="scope-млн т нефти">
            <a:extLst xmlns:a="http://schemas.openxmlformats.org/drawingml/2006/main">
              <a:ext uri="{FF2B5EF4-FFF2-40B4-BE49-F238E27FC236}">
                <a16:creationId xmlns:a16="http://schemas.microsoft.com/office/drawing/2014/main" id="{0C663012-4D3B-414F-803A-94622FE5F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1965 → 1985</a:t>
            </a:r>
          </a:p>
        </p:txBody>
      </p:sp>
      <p:sp>
        <p:nvSpPr>
          <p:cNvPr id="18" name="metric-работники науки">
            <a:extLst xmlns:a="http://schemas.openxmlformats.org/drawingml/2006/main">
              <a:ext uri="{FF2B5EF4-FFF2-40B4-BE49-F238E27FC236}">
                <a16:creationId xmlns:a16="http://schemas.microsoft.com/office/drawing/2014/main" id="{49D11A28-EEA5-4FBA-8CAF-2183FAE60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039912EE-7E94-4AC4-BE31-6C4417224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value-работники науки">
            <a:extLst xmlns:a="http://schemas.openxmlformats.org/drawingml/2006/main">
              <a:ext uri="{FF2B5EF4-FFF2-40B4-BE49-F238E27FC236}">
                <a16:creationId xmlns:a16="http://schemas.microsoft.com/office/drawing/2014/main" id="{DE8FE5B5-AB3A-473C-AF77-0520817A1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476625"/>
            <a:ext cx="28860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2E74B5"/>
                </a:solidFill>
              </a:defRPr>
            </a:pPr>
            <a:r>
              <a:rPr sz="1950" b="1" i="0">
                <a:solidFill>
                  <a:srgbClr val="2E74B5"/>
                </a:solidFill>
              </a:rPr>
              <a:t>664,6 тыс. → ≈1,49 млн</a:t>
            </a:r>
          </a:p>
        </p:txBody>
      </p:sp>
      <p:sp>
        <p:nvSpPr>
          <p:cNvPr id="21" name="label-работники науки">
            <a:extLst xmlns:a="http://schemas.openxmlformats.org/drawingml/2006/main">
              <a:ext uri="{FF2B5EF4-FFF2-40B4-BE49-F238E27FC236}">
                <a16:creationId xmlns:a16="http://schemas.microsoft.com/office/drawing/2014/main" id="{C4C00BFF-83FE-4054-BA0C-27BA435B8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1052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работники науки</a:t>
            </a:r>
          </a:p>
        </p:txBody>
      </p:sp>
      <p:sp>
        <p:nvSpPr>
          <p:cNvPr id="22" name="scope-работники науки">
            <a:extLst xmlns:a="http://schemas.openxmlformats.org/drawingml/2006/main">
              <a:ext uri="{FF2B5EF4-FFF2-40B4-BE49-F238E27FC236}">
                <a16:creationId xmlns:a16="http://schemas.microsoft.com/office/drawing/2014/main" id="{283109AA-534D-451F-A51A-EA435F5AB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410075"/>
            <a:ext cx="28860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СССР, 1965 → 1985</a:t>
            </a:r>
          </a:p>
        </p:txBody>
      </p:sp>
      <p:sp>
        <p:nvSpPr>
          <p:cNvPr id="23" name="metric-рост нацдохода">
            <a:extLst xmlns:a="http://schemas.openxmlformats.org/drawingml/2006/main">
              <a:ext uri="{FF2B5EF4-FFF2-40B4-BE49-F238E27FC236}">
                <a16:creationId xmlns:a16="http://schemas.microsoft.com/office/drawing/2014/main" id="{AB29DE89-73E5-46CC-A0E7-350BDCC07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43165C47-E01C-4B04-9917-34F65AEC3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value-рост нацдохода">
            <a:extLst xmlns:a="http://schemas.openxmlformats.org/drawingml/2006/main">
              <a:ext uri="{FF2B5EF4-FFF2-40B4-BE49-F238E27FC236}">
                <a16:creationId xmlns:a16="http://schemas.microsoft.com/office/drawing/2014/main" id="{672D4C96-C029-48AB-B3D2-211F61DFC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7,5% → 3,8%</a:t>
            </a:r>
          </a:p>
        </p:txBody>
      </p:sp>
      <p:sp>
        <p:nvSpPr>
          <p:cNvPr id="26" name="label-рост нацдохода">
            <a:extLst xmlns:a="http://schemas.openxmlformats.org/drawingml/2006/main">
              <a:ext uri="{FF2B5EF4-FFF2-40B4-BE49-F238E27FC236}">
                <a16:creationId xmlns:a16="http://schemas.microsoft.com/office/drawing/2014/main" id="{429B7F65-261D-4719-9E3C-6F96FF988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рост нацдохода</a:t>
            </a:r>
          </a:p>
        </p:txBody>
      </p:sp>
      <p:sp>
        <p:nvSpPr>
          <p:cNvPr id="27" name="scope-рост нацдохода">
            <a:extLst xmlns:a="http://schemas.openxmlformats.org/drawingml/2006/main">
              <a:ext uri="{FF2B5EF4-FFF2-40B4-BE49-F238E27FC236}">
                <a16:creationId xmlns:a16="http://schemas.microsoft.com/office/drawing/2014/main" id="{1D7EEE22-F9C7-484A-98FA-0B7BF390B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средний темп: 8-я → 10-я пятилетка</a:t>
            </a:r>
          </a:p>
        </p:txBody>
      </p:sp>
      <p:sp>
        <p:nvSpPr>
          <p:cNvPr id="28" name="academy-panel">
            <a:extLst xmlns:a="http://schemas.openxmlformats.org/drawingml/2006/main">
              <a:ext uri="{FF2B5EF4-FFF2-40B4-BE49-F238E27FC236}">
                <a16:creationId xmlns:a16="http://schemas.microsoft.com/office/drawing/2014/main" id="{0605DF24-29D1-458C-8436-C68A3270D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1885950"/>
            <a:ext cx="419100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academy-label">
            <a:extLst xmlns:a="http://schemas.openxmlformats.org/drawingml/2006/main">
              <a:ext uri="{FF2B5EF4-FFF2-40B4-BE49-F238E27FC236}">
                <a16:creationId xmlns:a16="http://schemas.microsoft.com/office/drawing/2014/main" id="{B2EB3853-B429-48AC-886B-D01AF250B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08597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АКАДЕМИЯ НАУК</a:t>
            </a:r>
          </a:p>
        </p:txBody>
      </p:sp>
      <p:sp>
        <p:nvSpPr>
          <p:cNvPr id="30" name="academy-body">
            <a:extLst xmlns:a="http://schemas.openxmlformats.org/drawingml/2006/main">
              <a:ext uri="{FF2B5EF4-FFF2-40B4-BE49-F238E27FC236}">
                <a16:creationId xmlns:a16="http://schemas.microsoft.com/office/drawing/2014/main" id="{05CED89D-D9C0-4455-A68C-6452A3826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505075"/>
            <a:ext cx="37147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Фундаментальная база оборонных, космических и энергетических программ была сильной. Слабее работал переход от результата института к массовой гражданской технологии.</a:t>
            </a:r>
          </a:p>
        </p:txBody>
      </p:sp>
      <p:sp>
        <p:nvSpPr>
          <p:cNvPr id="31" name="facts-band">
            <a:extLst xmlns:a="http://schemas.openxmlformats.org/drawingml/2006/main">
              <a:ext uri="{FF2B5EF4-FFF2-40B4-BE49-F238E27FC236}">
                <a16:creationId xmlns:a16="http://schemas.microsoft.com/office/drawing/2014/main" id="{721E011E-70C2-47B3-BC46-DC394F51B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0"/>
            <a:ext cx="6810375" cy="1247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2" name="extra-value-1">
            <a:extLst xmlns:a="http://schemas.openxmlformats.org/drawingml/2006/main">
              <a:ext uri="{FF2B5EF4-FFF2-40B4-BE49-F238E27FC236}">
                <a16:creationId xmlns:a16="http://schemas.microsoft.com/office/drawing/2014/main" id="{B04FBF21-E6B5-458A-8EBD-1F8489995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45,5 млн т</a:t>
            </a:r>
          </a:p>
        </p:txBody>
      </p:sp>
      <p:sp>
        <p:nvSpPr>
          <p:cNvPr id="33" name="extra-label-1">
            <a:extLst xmlns:a="http://schemas.openxmlformats.org/drawingml/2006/main">
              <a:ext uri="{FF2B5EF4-FFF2-40B4-BE49-F238E27FC236}">
                <a16:creationId xmlns:a16="http://schemas.microsoft.com/office/drawing/2014/main" id="{5783A7CD-5AF9-472B-88D9-5A157025F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импорт зерна в 1984 году</a:t>
            </a:r>
          </a:p>
        </p:txBody>
      </p:sp>
      <p:sp>
        <p:nvSpPr>
          <p:cNvPr id="34" name="rule">
            <a:extLst xmlns:a="http://schemas.openxmlformats.org/drawingml/2006/main">
              <a:ext uri="{FF2B5EF4-FFF2-40B4-BE49-F238E27FC236}">
                <a16:creationId xmlns:a16="http://schemas.microsoft.com/office/drawing/2014/main" id="{91A8B83F-0E49-40D0-9996-1D9386757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105400"/>
            <a:ext cx="190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extra-value-2">
            <a:extLst xmlns:a="http://schemas.openxmlformats.org/drawingml/2006/main">
              <a:ext uri="{FF2B5EF4-FFF2-40B4-BE49-F238E27FC236}">
                <a16:creationId xmlns:a16="http://schemas.microsoft.com/office/drawing/2014/main" id="{6C1DCC67-EAB7-4D17-98D7-489FE24DD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16% → 54%</a:t>
            </a:r>
          </a:p>
        </p:txBody>
      </p:sp>
      <p:sp>
        <p:nvSpPr>
          <p:cNvPr id="36" name="extra-label-2">
            <a:extLst xmlns:a="http://schemas.openxmlformats.org/drawingml/2006/main">
              <a:ext uri="{FF2B5EF4-FFF2-40B4-BE49-F238E27FC236}">
                <a16:creationId xmlns:a16="http://schemas.microsoft.com/office/drawing/2014/main" id="{E03A61C5-36C9-47AF-8BB1-F486213C7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топливо и сырьё в экспорте, 1960 → 1985</a:t>
            </a:r>
          </a:p>
        </p:txBody>
      </p:sp>
      <p:sp>
        <p:nvSpPr>
          <p:cNvPr id="37" name="callout-bg">
            <a:extLst xmlns:a="http://schemas.openxmlformats.org/drawingml/2006/main">
              <a:ext uri="{FF2B5EF4-FFF2-40B4-BE49-F238E27FC236}">
                <a16:creationId xmlns:a16="http://schemas.microsoft.com/office/drawing/2014/main" id="{59A8BB41-2FD4-45B3-842B-C4FF1EF6B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41910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D3634EA6-7F54-4968-B299-2296ECA56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762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AD92C664-43CB-4258-8904-16FA07DE4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4362450"/>
            <a:ext cx="3810000" cy="1743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Экономика накопила огромные мощности и человеческий капитал, но поток эффективности замедлялся: масштаб не компенсировал слабые стимулы и длинный цикл внедрения.</a:t>
            </a:r>
          </a:p>
        </p:txBody>
      </p:sp>
    </p:spTree>
    <p:extLst>
      <p:ext uri="{BB962C8B-B14F-4D97-AF65-F5344CB8AC3E}">
        <p14:creationId xmlns:p14="http://schemas.microsoft.com/office/powerpoint/2010/main" val="130548077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tatus">
            <a:extLst xmlns:a="http://schemas.openxmlformats.org/drawingml/2006/main">
              <a:ext uri="{FF2B5EF4-FFF2-40B4-BE49-F238E27FC236}">
                <a16:creationId xmlns:a16="http://schemas.microsoft.com/office/drawing/2014/main" id="{DBED509A-489B-4137-AB44-34A6CB0F9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ЧИСЛОВОЙ ПАСПОРТ ЭПОХИ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DF192A-0023-4332-96F2-8AFF2D8DF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111827"/>
                </a:solidFill>
              </a:defRPr>
            </a:pPr>
            <a:r>
              <a:rPr sz="2775" b="1" i="0">
                <a:solidFill>
                  <a:srgbClr val="111827"/>
                </a:solidFill>
              </a:rPr>
              <a:t>1986–1991  |  Перестройка и распад единого контура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ED83BE6-F6B3-478A-B020-AD5B1F06B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EBF694C6-A9C6-4BA8-BD01-E4C27E31D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63A9E1E1-3D4E-47EC-A3BB-CE4F1E328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3D81802A-F861-4922-A742-83A728691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12</a:t>
            </a:r>
          </a:p>
        </p:txBody>
      </p:sp>
      <p:sp>
        <p:nvSpPr>
          <p:cNvPr id="7" name="era-thesis">
            <a:extLst xmlns:a="http://schemas.openxmlformats.org/drawingml/2006/main">
              <a:ext uri="{FF2B5EF4-FFF2-40B4-BE49-F238E27FC236}">
                <a16:creationId xmlns:a16="http://schemas.microsoft.com/office/drawing/2014/main" id="{AE2973B8-3794-4BB9-B1D2-BBE976C44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23975"/>
            <a:ext cx="11334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67085"/>
                </a:solidFill>
              </a:defRPr>
            </a:pPr>
            <a:r>
              <a:rPr sz="1500" b="0" i="0">
                <a:solidFill>
                  <a:srgbClr val="667085"/>
                </a:solidFill>
              </a:rPr>
              <a:t>Попытка изменить стимулы без устойчивой архитектуры цен, собственности и межреспубликанских расчётов превратила скрытые дисбалансы в открытые.</a:t>
            </a:r>
          </a:p>
        </p:txBody>
      </p:sp>
      <p:sp>
        <p:nvSpPr>
          <p:cNvPr id="8" name="metric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B4FD5631-3AF3-4627-BC14-9CC8A5C8F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6F7203D1-328E-46F7-8FB5-E4C45CA27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alue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42B3A084-7398-488A-9063-A79F8B807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8B1B"/>
                </a:solidFill>
              </a:defRPr>
            </a:pPr>
            <a:r>
              <a:rPr sz="2850" b="1" i="0">
                <a:solidFill>
                  <a:srgbClr val="B58B1B"/>
                </a:solidFill>
              </a:rPr>
              <a:t>1 544 → 1 705</a:t>
            </a:r>
          </a:p>
        </p:txBody>
      </p:sp>
      <p:sp>
        <p:nvSpPr>
          <p:cNvPr id="11" name="label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F54EF282-1693-4FB9-97C6-C1F8791CE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млрд кВт·ч</a:t>
            </a:r>
          </a:p>
        </p:txBody>
      </p:sp>
      <p:sp>
        <p:nvSpPr>
          <p:cNvPr id="12" name="scope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CA509BE7-CC4E-4F5A-A1B9-74CE9FC6D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1985 → 1988; запас мощности</a:t>
            </a:r>
          </a:p>
        </p:txBody>
      </p:sp>
      <p:sp>
        <p:nvSpPr>
          <p:cNvPr id="13" name="metric-млн т нефти">
            <a:extLst xmlns:a="http://schemas.openxmlformats.org/drawingml/2006/main">
              <a:ext uri="{FF2B5EF4-FFF2-40B4-BE49-F238E27FC236}">
                <a16:creationId xmlns:a16="http://schemas.microsoft.com/office/drawing/2014/main" id="{7F17B6F4-389A-47B1-888D-07B23C2C4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D40972FC-0578-4080-BA4B-09EC93B26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млн т нефти">
            <a:extLst xmlns:a="http://schemas.openxmlformats.org/drawingml/2006/main">
              <a:ext uri="{FF2B5EF4-FFF2-40B4-BE49-F238E27FC236}">
                <a16:creationId xmlns:a16="http://schemas.microsoft.com/office/drawing/2014/main" id="{8BB724A9-FBEC-451D-927A-7B30F916B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≈595 → 624</a:t>
            </a:r>
          </a:p>
        </p:txBody>
      </p:sp>
      <p:sp>
        <p:nvSpPr>
          <p:cNvPr id="16" name="label-млн т нефти">
            <a:extLst xmlns:a="http://schemas.openxmlformats.org/drawingml/2006/main">
              <a:ext uri="{FF2B5EF4-FFF2-40B4-BE49-F238E27FC236}">
                <a16:creationId xmlns:a16="http://schemas.microsoft.com/office/drawing/2014/main" id="{A982E907-A2A2-4434-90CE-7B96E7165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млн т нефти</a:t>
            </a:r>
          </a:p>
        </p:txBody>
      </p:sp>
      <p:sp>
        <p:nvSpPr>
          <p:cNvPr id="17" name="scope-млн т нефти">
            <a:extLst xmlns:a="http://schemas.openxmlformats.org/drawingml/2006/main">
              <a:ext uri="{FF2B5EF4-FFF2-40B4-BE49-F238E27FC236}">
                <a16:creationId xmlns:a16="http://schemas.microsoft.com/office/drawing/2014/main" id="{A5227DD7-5896-45ED-9829-028FD517C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1985 → 1988</a:t>
            </a:r>
          </a:p>
        </p:txBody>
      </p:sp>
      <p:sp>
        <p:nvSpPr>
          <p:cNvPr id="18" name="metric-работники науки">
            <a:extLst xmlns:a="http://schemas.openxmlformats.org/drawingml/2006/main">
              <a:ext uri="{FF2B5EF4-FFF2-40B4-BE49-F238E27FC236}">
                <a16:creationId xmlns:a16="http://schemas.microsoft.com/office/drawing/2014/main" id="{675DEED4-C464-48EA-9A79-B254417C8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0179C1EB-4E1C-431A-8E52-011C91A2F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value-работники науки">
            <a:extLst xmlns:a="http://schemas.openxmlformats.org/drawingml/2006/main">
              <a:ext uri="{FF2B5EF4-FFF2-40B4-BE49-F238E27FC236}">
                <a16:creationId xmlns:a16="http://schemas.microsoft.com/office/drawing/2014/main" id="{CE8F25D7-86D6-4E33-B1F5-B70E69067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≈1,49 млн</a:t>
            </a:r>
          </a:p>
        </p:txBody>
      </p:sp>
      <p:sp>
        <p:nvSpPr>
          <p:cNvPr id="21" name="label-работники науки">
            <a:extLst xmlns:a="http://schemas.openxmlformats.org/drawingml/2006/main">
              <a:ext uri="{FF2B5EF4-FFF2-40B4-BE49-F238E27FC236}">
                <a16:creationId xmlns:a16="http://schemas.microsoft.com/office/drawing/2014/main" id="{AB9DA066-149A-413E-B31D-C74BD0FF4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работники науки</a:t>
            </a:r>
          </a:p>
        </p:txBody>
      </p:sp>
      <p:sp>
        <p:nvSpPr>
          <p:cNvPr id="22" name="scope-работники науки">
            <a:extLst xmlns:a="http://schemas.openxmlformats.org/drawingml/2006/main">
              <a:ext uri="{FF2B5EF4-FFF2-40B4-BE49-F238E27FC236}">
                <a16:creationId xmlns:a16="http://schemas.microsoft.com/office/drawing/2014/main" id="{4286224A-AB2C-49A5-BCD2-AAA2BF9FC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1985; пик системы</a:t>
            </a:r>
          </a:p>
        </p:txBody>
      </p:sp>
      <p:sp>
        <p:nvSpPr>
          <p:cNvPr id="23" name="metric-сбережения населения">
            <a:extLst xmlns:a="http://schemas.openxmlformats.org/drawingml/2006/main">
              <a:ext uri="{FF2B5EF4-FFF2-40B4-BE49-F238E27FC236}">
                <a16:creationId xmlns:a16="http://schemas.microsoft.com/office/drawing/2014/main" id="{557FA140-C203-4EFB-A120-63CEE9948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B1EA5959-B9CC-4185-8541-699CF4346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value-сбережения населения">
            <a:extLst xmlns:a="http://schemas.openxmlformats.org/drawingml/2006/main">
              <a:ext uri="{FF2B5EF4-FFF2-40B4-BE49-F238E27FC236}">
                <a16:creationId xmlns:a16="http://schemas.microsoft.com/office/drawing/2014/main" id="{320A209B-02DE-4138-9F41-97810C5CB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≈230 млрд руб.</a:t>
            </a:r>
          </a:p>
        </p:txBody>
      </p:sp>
      <p:sp>
        <p:nvSpPr>
          <p:cNvPr id="26" name="label-сбережения населения">
            <a:extLst xmlns:a="http://schemas.openxmlformats.org/drawingml/2006/main">
              <a:ext uri="{FF2B5EF4-FFF2-40B4-BE49-F238E27FC236}">
                <a16:creationId xmlns:a16="http://schemas.microsoft.com/office/drawing/2014/main" id="{E98623D9-B285-4E34-9817-BFB68281E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сбережения населения</a:t>
            </a:r>
          </a:p>
        </p:txBody>
      </p:sp>
      <p:sp>
        <p:nvSpPr>
          <p:cNvPr id="27" name="scope-сбережения населения">
            <a:extLst xmlns:a="http://schemas.openxmlformats.org/drawingml/2006/main">
              <a:ext uri="{FF2B5EF4-FFF2-40B4-BE49-F238E27FC236}">
                <a16:creationId xmlns:a16="http://schemas.microsoft.com/office/drawing/2014/main" id="{4197805C-1571-42E2-A1D5-A671E6493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номинально к 1990</a:t>
            </a:r>
          </a:p>
        </p:txBody>
      </p:sp>
      <p:sp>
        <p:nvSpPr>
          <p:cNvPr id="28" name="academy-panel">
            <a:extLst xmlns:a="http://schemas.openxmlformats.org/drawingml/2006/main">
              <a:ext uri="{FF2B5EF4-FFF2-40B4-BE49-F238E27FC236}">
                <a16:creationId xmlns:a16="http://schemas.microsoft.com/office/drawing/2014/main" id="{87E1D537-ADF4-43C5-ACEF-D41533B33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1885950"/>
            <a:ext cx="419100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academy-label">
            <a:extLst xmlns:a="http://schemas.openxmlformats.org/drawingml/2006/main">
              <a:ext uri="{FF2B5EF4-FFF2-40B4-BE49-F238E27FC236}">
                <a16:creationId xmlns:a16="http://schemas.microsoft.com/office/drawing/2014/main" id="{CDECD9B0-E393-4EDF-AE78-62F6F2856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08597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АКАДЕМИЯ НАУК</a:t>
            </a:r>
          </a:p>
        </p:txBody>
      </p:sp>
      <p:sp>
        <p:nvSpPr>
          <p:cNvPr id="30" name="academy-body">
            <a:extLst xmlns:a="http://schemas.openxmlformats.org/drawingml/2006/main">
              <a:ext uri="{FF2B5EF4-FFF2-40B4-BE49-F238E27FC236}">
                <a16:creationId xmlns:a16="http://schemas.microsoft.com/office/drawing/2014/main" id="{8E4728D0-07BC-4201-8C8A-08E7BC0C4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505075"/>
            <a:ext cx="37147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Научный комплекс оставался крупным, но зависел от союзного бюджета, заказчиков и цепочек кооперации. Академия могла диагностировать проблему, но не заменить механизм цен и политическое согласование.</a:t>
            </a:r>
          </a:p>
        </p:txBody>
      </p:sp>
      <p:sp>
        <p:nvSpPr>
          <p:cNvPr id="31" name="facts-band">
            <a:extLst xmlns:a="http://schemas.openxmlformats.org/drawingml/2006/main">
              <a:ext uri="{FF2B5EF4-FFF2-40B4-BE49-F238E27FC236}">
                <a16:creationId xmlns:a16="http://schemas.microsoft.com/office/drawing/2014/main" id="{0EB117B3-883D-4BBB-9FC5-170A87419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0"/>
            <a:ext cx="6810375" cy="1247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2" name="extra-value-1">
            <a:extLst xmlns:a="http://schemas.openxmlformats.org/drawingml/2006/main">
              <a:ext uri="{FF2B5EF4-FFF2-40B4-BE49-F238E27FC236}">
                <a16:creationId xmlns:a16="http://schemas.microsoft.com/office/drawing/2014/main" id="{76FD1CD4-E26B-420B-B93C-BF549D758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147,0 млн</a:t>
            </a:r>
          </a:p>
        </p:txBody>
      </p:sp>
      <p:sp>
        <p:nvSpPr>
          <p:cNvPr id="33" name="extra-label-1">
            <a:extLst xmlns:a="http://schemas.openxmlformats.org/drawingml/2006/main">
              <a:ext uri="{FF2B5EF4-FFF2-40B4-BE49-F238E27FC236}">
                <a16:creationId xmlns:a16="http://schemas.microsoft.com/office/drawing/2014/main" id="{2CAF7873-64DA-4771-86D8-E479C0C52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население РСФСР, перепись 1989</a:t>
            </a:r>
          </a:p>
        </p:txBody>
      </p:sp>
      <p:sp>
        <p:nvSpPr>
          <p:cNvPr id="34" name="rule">
            <a:extLst xmlns:a="http://schemas.openxmlformats.org/drawingml/2006/main">
              <a:ext uri="{FF2B5EF4-FFF2-40B4-BE49-F238E27FC236}">
                <a16:creationId xmlns:a16="http://schemas.microsoft.com/office/drawing/2014/main" id="{6AC69BFE-8FC6-41C9-8A8C-F91E964DE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105400"/>
            <a:ext cx="190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extra-value-2">
            <a:extLst xmlns:a="http://schemas.openxmlformats.org/drawingml/2006/main">
              <a:ext uri="{FF2B5EF4-FFF2-40B4-BE49-F238E27FC236}">
                <a16:creationId xmlns:a16="http://schemas.microsoft.com/office/drawing/2014/main" id="{D1CAD4F2-E1DE-4B03-9DE8-BB990C599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73%</a:t>
            </a:r>
          </a:p>
        </p:txBody>
      </p:sp>
      <p:sp>
        <p:nvSpPr>
          <p:cNvPr id="36" name="extra-label-2">
            <a:extLst xmlns:a="http://schemas.openxmlformats.org/drawingml/2006/main">
              <a:ext uri="{FF2B5EF4-FFF2-40B4-BE49-F238E27FC236}">
                <a16:creationId xmlns:a16="http://schemas.microsoft.com/office/drawing/2014/main" id="{183F0B9C-E7A5-400A-9752-2DC97F647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городская доля РСФСР, 1989</a:t>
            </a:r>
          </a:p>
        </p:txBody>
      </p:sp>
      <p:sp>
        <p:nvSpPr>
          <p:cNvPr id="37" name="callout-bg">
            <a:extLst xmlns:a="http://schemas.openxmlformats.org/drawingml/2006/main">
              <a:ext uri="{FF2B5EF4-FFF2-40B4-BE49-F238E27FC236}">
                <a16:creationId xmlns:a16="http://schemas.microsoft.com/office/drawing/2014/main" id="{678BDC7C-3AA3-4001-AD5B-4FFDA0FA2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41910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55D663DE-BB4C-4003-BEAA-77D6679C1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762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8D4721C9-A920-41B0-A964-D9BA804F4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4362450"/>
            <a:ext cx="3810000" cy="1743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Запасы производственного и научного капитала были велики, однако денежный, товарный и институциональный потоки перестали согласовываться.</a:t>
            </a:r>
          </a:p>
        </p:txBody>
      </p:sp>
    </p:spTree>
    <p:extLst>
      <p:ext uri="{BB962C8B-B14F-4D97-AF65-F5344CB8AC3E}">
        <p14:creationId xmlns:p14="http://schemas.microsoft.com/office/powerpoint/2010/main" val="58256288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tatus">
            <a:extLst xmlns:a="http://schemas.openxmlformats.org/drawingml/2006/main">
              <a:ext uri="{FF2B5EF4-FFF2-40B4-BE49-F238E27FC236}">
                <a16:creationId xmlns:a16="http://schemas.microsoft.com/office/drawing/2014/main" id="{19CED22C-B438-4444-958B-0C682A35A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ЧИСЛОВОЙ ПАСПОРТ ЭПОХИ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582E690-F7C4-4635-95A1-F0C98B677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111827"/>
                </a:solidFill>
              </a:defRPr>
            </a:pPr>
            <a:r>
              <a:rPr sz="2775" b="1" i="0">
                <a:solidFill>
                  <a:srgbClr val="111827"/>
                </a:solidFill>
              </a:rPr>
              <a:t>1992–1999  |  Переходный шок Российской Федерации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4AFF874C-CF3C-4D16-9AF4-29E301173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A6310AA9-6269-44D8-B85D-D93310C27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835E22FD-E25E-4515-9133-BA3ABDE2E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3B7CE9B7-4885-41BB-83AF-A7FE3B396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13</a:t>
            </a:r>
          </a:p>
        </p:txBody>
      </p:sp>
      <p:sp>
        <p:nvSpPr>
          <p:cNvPr id="7" name="era-thesis">
            <a:extLst xmlns:a="http://schemas.openxmlformats.org/drawingml/2006/main">
              <a:ext uri="{FF2B5EF4-FFF2-40B4-BE49-F238E27FC236}">
                <a16:creationId xmlns:a16="http://schemas.microsoft.com/office/drawing/2014/main" id="{705F12E2-3952-46F6-A1D1-89BC92ED5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23975"/>
            <a:ext cx="11334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67085"/>
                </a:solidFill>
              </a:defRPr>
            </a:pPr>
            <a:r>
              <a:rPr sz="1500" b="0" i="0">
                <a:solidFill>
                  <a:srgbClr val="667085"/>
                </a:solidFill>
              </a:rPr>
              <a:t>Рынок и частная собственность создавались одновременно с распадом спроса, кооперации, бюджета и научно‑производственных связей.</a:t>
            </a:r>
          </a:p>
        </p:txBody>
      </p:sp>
      <p:sp>
        <p:nvSpPr>
          <p:cNvPr id="8" name="metric-инфляция">
            <a:extLst xmlns:a="http://schemas.openxmlformats.org/drawingml/2006/main">
              <a:ext uri="{FF2B5EF4-FFF2-40B4-BE49-F238E27FC236}">
                <a16:creationId xmlns:a16="http://schemas.microsoft.com/office/drawing/2014/main" id="{0A4D82F5-EF0F-47FF-817B-363EE2B7B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78BC1A85-6FAB-4F7E-9B9C-AD5740C8E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alue-инфляция">
            <a:extLst xmlns:a="http://schemas.openxmlformats.org/drawingml/2006/main">
              <a:ext uri="{FF2B5EF4-FFF2-40B4-BE49-F238E27FC236}">
                <a16:creationId xmlns:a16="http://schemas.microsoft.com/office/drawing/2014/main" id="{E7FF2E4D-E1C4-4E92-B256-A27973A31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2 508,8%</a:t>
            </a:r>
          </a:p>
        </p:txBody>
      </p:sp>
      <p:sp>
        <p:nvSpPr>
          <p:cNvPr id="11" name="label-инфляция">
            <a:extLst xmlns:a="http://schemas.openxmlformats.org/drawingml/2006/main">
              <a:ext uri="{FF2B5EF4-FFF2-40B4-BE49-F238E27FC236}">
                <a16:creationId xmlns:a16="http://schemas.microsoft.com/office/drawing/2014/main" id="{A0D18950-BCED-4492-A2E3-5A4A76BC7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инфляция</a:t>
            </a:r>
          </a:p>
        </p:txBody>
      </p:sp>
      <p:sp>
        <p:nvSpPr>
          <p:cNvPr id="12" name="scope-инфляция">
            <a:extLst xmlns:a="http://schemas.openxmlformats.org/drawingml/2006/main">
              <a:ext uri="{FF2B5EF4-FFF2-40B4-BE49-F238E27FC236}">
                <a16:creationId xmlns:a16="http://schemas.microsoft.com/office/drawing/2014/main" id="{D901FDDF-51C8-4552-90FF-8B6D1095F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Россия, 1992</a:t>
            </a:r>
          </a:p>
        </p:txBody>
      </p:sp>
      <p:sp>
        <p:nvSpPr>
          <p:cNvPr id="13" name="metric-реальный ВВП">
            <a:extLst xmlns:a="http://schemas.openxmlformats.org/drawingml/2006/main">
              <a:ext uri="{FF2B5EF4-FFF2-40B4-BE49-F238E27FC236}">
                <a16:creationId xmlns:a16="http://schemas.microsoft.com/office/drawing/2014/main" id="{21DABEC9-F858-44DC-802A-3153931F6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59175846-1D3C-41CA-89D2-E61BB4BEE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реальный ВВП">
            <a:extLst xmlns:a="http://schemas.openxmlformats.org/drawingml/2006/main">
              <a:ext uri="{FF2B5EF4-FFF2-40B4-BE49-F238E27FC236}">
                <a16:creationId xmlns:a16="http://schemas.microsoft.com/office/drawing/2014/main" id="{0DF8A42E-71D6-488B-B2D3-5D738C8BB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≈−40%</a:t>
            </a:r>
          </a:p>
        </p:txBody>
      </p:sp>
      <p:sp>
        <p:nvSpPr>
          <p:cNvPr id="16" name="label-реальный ВВП">
            <a:extLst xmlns:a="http://schemas.openxmlformats.org/drawingml/2006/main">
              <a:ext uri="{FF2B5EF4-FFF2-40B4-BE49-F238E27FC236}">
                <a16:creationId xmlns:a16="http://schemas.microsoft.com/office/drawing/2014/main" id="{9D6C1760-31C5-4489-8A06-5A824500F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реальный ВВП</a:t>
            </a:r>
          </a:p>
        </p:txBody>
      </p:sp>
      <p:sp>
        <p:nvSpPr>
          <p:cNvPr id="17" name="scope-реальный ВВП">
            <a:extLst xmlns:a="http://schemas.openxmlformats.org/drawingml/2006/main">
              <a:ext uri="{FF2B5EF4-FFF2-40B4-BE49-F238E27FC236}">
                <a16:creationId xmlns:a16="http://schemas.microsoft.com/office/drawing/2014/main" id="{5461CB84-CEDF-463D-9A38-400A9A47B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Россия, 1991–1998; порядок величины</a:t>
            </a:r>
          </a:p>
        </p:txBody>
      </p:sp>
      <p:sp>
        <p:nvSpPr>
          <p:cNvPr id="18" name="metric-млн т зерна">
            <a:extLst xmlns:a="http://schemas.openxmlformats.org/drawingml/2006/main">
              <a:ext uri="{FF2B5EF4-FFF2-40B4-BE49-F238E27FC236}">
                <a16:creationId xmlns:a16="http://schemas.microsoft.com/office/drawing/2014/main" id="{18EDF22E-F6A1-47E0-B802-47DCF7504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97AFE578-4D16-4726-BE79-AAA9351A3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value-млн т зерна">
            <a:extLst xmlns:a="http://schemas.openxmlformats.org/drawingml/2006/main">
              <a:ext uri="{FF2B5EF4-FFF2-40B4-BE49-F238E27FC236}">
                <a16:creationId xmlns:a16="http://schemas.microsoft.com/office/drawing/2014/main" id="{A1CCF8B7-37A8-4256-A7A8-571A3A4A8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116,7 → 47,8</a:t>
            </a:r>
          </a:p>
        </p:txBody>
      </p:sp>
      <p:sp>
        <p:nvSpPr>
          <p:cNvPr id="21" name="label-млн т зерна">
            <a:extLst xmlns:a="http://schemas.openxmlformats.org/drawingml/2006/main">
              <a:ext uri="{FF2B5EF4-FFF2-40B4-BE49-F238E27FC236}">
                <a16:creationId xmlns:a16="http://schemas.microsoft.com/office/drawing/2014/main" id="{8FFA483F-2211-4D51-930E-D7E841829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млн т зерна</a:t>
            </a:r>
          </a:p>
        </p:txBody>
      </p:sp>
      <p:sp>
        <p:nvSpPr>
          <p:cNvPr id="22" name="scope-млн т зерна">
            <a:extLst xmlns:a="http://schemas.openxmlformats.org/drawingml/2006/main">
              <a:ext uri="{FF2B5EF4-FFF2-40B4-BE49-F238E27FC236}">
                <a16:creationId xmlns:a16="http://schemas.microsoft.com/office/drawing/2014/main" id="{2691F38E-611B-461D-9FB4-10DDF7A54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РСФСР/РФ, 1990 → 1998</a:t>
            </a:r>
          </a:p>
        </p:txBody>
      </p:sp>
      <p:sp>
        <p:nvSpPr>
          <p:cNvPr id="23" name="metric-исследователи">
            <a:extLst xmlns:a="http://schemas.openxmlformats.org/drawingml/2006/main">
              <a:ext uri="{FF2B5EF4-FFF2-40B4-BE49-F238E27FC236}">
                <a16:creationId xmlns:a16="http://schemas.microsoft.com/office/drawing/2014/main" id="{7482D880-2A2B-467F-BA5A-CD5EE0613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A6BC413F-EB21-4848-A4A5-91581D13F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value-исследователи">
            <a:extLst xmlns:a="http://schemas.openxmlformats.org/drawingml/2006/main">
              <a:ext uri="{FF2B5EF4-FFF2-40B4-BE49-F238E27FC236}">
                <a16:creationId xmlns:a16="http://schemas.microsoft.com/office/drawing/2014/main" id="{CD667D18-9093-433F-BFFB-EB24F00EA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B54747"/>
                </a:solidFill>
              </a:defRPr>
            </a:pPr>
            <a:r>
              <a:rPr sz="2250" b="1" i="0">
                <a:solidFill>
                  <a:srgbClr val="B54747"/>
                </a:solidFill>
              </a:rPr>
              <a:t>992,6 → 425,9 тыс.</a:t>
            </a:r>
          </a:p>
        </p:txBody>
      </p:sp>
      <p:sp>
        <p:nvSpPr>
          <p:cNvPr id="26" name="label-исследователи">
            <a:extLst xmlns:a="http://schemas.openxmlformats.org/drawingml/2006/main">
              <a:ext uri="{FF2B5EF4-FFF2-40B4-BE49-F238E27FC236}">
                <a16:creationId xmlns:a16="http://schemas.microsoft.com/office/drawing/2014/main" id="{206E9B61-2719-44F1-92DC-BF08A8E45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исследователи</a:t>
            </a:r>
          </a:p>
        </p:txBody>
      </p:sp>
      <p:sp>
        <p:nvSpPr>
          <p:cNvPr id="27" name="scope-исследователи">
            <a:extLst xmlns:a="http://schemas.openxmlformats.org/drawingml/2006/main">
              <a:ext uri="{FF2B5EF4-FFF2-40B4-BE49-F238E27FC236}">
                <a16:creationId xmlns:a16="http://schemas.microsoft.com/office/drawing/2014/main" id="{8052D4B4-BD73-471A-B787-1F62D0E28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Россия, 1990 → 2000</a:t>
            </a:r>
          </a:p>
        </p:txBody>
      </p:sp>
      <p:sp>
        <p:nvSpPr>
          <p:cNvPr id="28" name="academy-panel">
            <a:extLst xmlns:a="http://schemas.openxmlformats.org/drawingml/2006/main">
              <a:ext uri="{FF2B5EF4-FFF2-40B4-BE49-F238E27FC236}">
                <a16:creationId xmlns:a16="http://schemas.microsoft.com/office/drawing/2014/main" id="{F5DB699E-B992-4022-BE67-A17AD023C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1885950"/>
            <a:ext cx="419100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academy-label">
            <a:extLst xmlns:a="http://schemas.openxmlformats.org/drawingml/2006/main">
              <a:ext uri="{FF2B5EF4-FFF2-40B4-BE49-F238E27FC236}">
                <a16:creationId xmlns:a16="http://schemas.microsoft.com/office/drawing/2014/main" id="{D5D743C7-2C92-47B2-BCD7-02E4AD1FD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08597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АКАДЕМИЯ НАУК</a:t>
            </a:r>
          </a:p>
        </p:txBody>
      </p:sp>
      <p:sp>
        <p:nvSpPr>
          <p:cNvPr id="30" name="academy-body">
            <a:extLst xmlns:a="http://schemas.openxmlformats.org/drawingml/2006/main">
              <a:ext uri="{FF2B5EF4-FFF2-40B4-BE49-F238E27FC236}">
                <a16:creationId xmlns:a16="http://schemas.microsoft.com/office/drawing/2014/main" id="{EE2E0B0C-E8AA-4744-B75F-7DE1B6CD3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505075"/>
            <a:ext cx="37147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РАН сохранила школы и преемственность при резком сжатии финансирования и оттоке кадров. Её вклад — сохранение критической массы компетенций, а не компенсация макрошока.</a:t>
            </a:r>
          </a:p>
        </p:txBody>
      </p:sp>
      <p:sp>
        <p:nvSpPr>
          <p:cNvPr id="31" name="facts-band">
            <a:extLst xmlns:a="http://schemas.openxmlformats.org/drawingml/2006/main">
              <a:ext uri="{FF2B5EF4-FFF2-40B4-BE49-F238E27FC236}">
                <a16:creationId xmlns:a16="http://schemas.microsoft.com/office/drawing/2014/main" id="{D58D6D02-AA43-40EC-87FD-103F9A007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0"/>
            <a:ext cx="6810375" cy="1247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2" name="extra-value-1">
            <a:extLst xmlns:a="http://schemas.openxmlformats.org/drawingml/2006/main">
              <a:ext uri="{FF2B5EF4-FFF2-40B4-BE49-F238E27FC236}">
                <a16:creationId xmlns:a16="http://schemas.microsoft.com/office/drawing/2014/main" id="{07D35103-18EB-4EC3-AA1D-4A268296C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1,061 млн</a:t>
            </a:r>
          </a:p>
        </p:txBody>
      </p:sp>
      <p:sp>
        <p:nvSpPr>
          <p:cNvPr id="33" name="extra-label-1">
            <a:extLst xmlns:a="http://schemas.openxmlformats.org/drawingml/2006/main">
              <a:ext uri="{FF2B5EF4-FFF2-40B4-BE49-F238E27FC236}">
                <a16:creationId xmlns:a16="http://schemas.microsoft.com/office/drawing/2014/main" id="{5B7EA70A-8D68-4E23-9480-5B451A6B9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персонал НИОКР в 1995 году</a:t>
            </a:r>
          </a:p>
        </p:txBody>
      </p:sp>
      <p:sp>
        <p:nvSpPr>
          <p:cNvPr id="34" name="rule">
            <a:extLst xmlns:a="http://schemas.openxmlformats.org/drawingml/2006/main">
              <a:ext uri="{FF2B5EF4-FFF2-40B4-BE49-F238E27FC236}">
                <a16:creationId xmlns:a16="http://schemas.microsoft.com/office/drawing/2014/main" id="{8441C209-F065-4052-8475-B156CF3A9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105400"/>
            <a:ext cx="190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extra-value-2">
            <a:extLst xmlns:a="http://schemas.openxmlformats.org/drawingml/2006/main">
              <a:ext uri="{FF2B5EF4-FFF2-40B4-BE49-F238E27FC236}">
                <a16:creationId xmlns:a16="http://schemas.microsoft.com/office/drawing/2014/main" id="{B4AEF7C6-8E86-4351-937E-1E92A1C96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12,5 млрд долл.</a:t>
            </a:r>
          </a:p>
        </p:txBody>
      </p:sp>
      <p:sp>
        <p:nvSpPr>
          <p:cNvPr id="36" name="extra-label-2">
            <a:extLst xmlns:a="http://schemas.openxmlformats.org/drawingml/2006/main">
              <a:ext uri="{FF2B5EF4-FFF2-40B4-BE49-F238E27FC236}">
                <a16:creationId xmlns:a16="http://schemas.microsoft.com/office/drawing/2014/main" id="{AA3A4D25-77D0-48F4-8379-60D6A66BD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международные резервы к концу 1999</a:t>
            </a:r>
          </a:p>
        </p:txBody>
      </p:sp>
      <p:sp>
        <p:nvSpPr>
          <p:cNvPr id="37" name="callout-bg">
            <a:extLst xmlns:a="http://schemas.openxmlformats.org/drawingml/2006/main">
              <a:ext uri="{FF2B5EF4-FFF2-40B4-BE49-F238E27FC236}">
                <a16:creationId xmlns:a16="http://schemas.microsoft.com/office/drawing/2014/main" id="{E6949B2A-DCE0-48B3-B82A-2057DFA97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41910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5865358F-7385-4B20-B39E-306380BE5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762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A52EF791-88AB-47B3-9202-E47B68AE1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4362450"/>
            <a:ext cx="3810000" cy="1743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Ценовой механизм и частная собственность появились быстрее, чем долгий капитал, доверие и система научного заказа; финансовая стабилизация имела высокую социальную цену.</a:t>
            </a:r>
          </a:p>
        </p:txBody>
      </p:sp>
    </p:spTree>
    <p:extLst>
      <p:ext uri="{BB962C8B-B14F-4D97-AF65-F5344CB8AC3E}">
        <p14:creationId xmlns:p14="http://schemas.microsoft.com/office/powerpoint/2010/main" val="105977513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tatus">
            <a:extLst xmlns:a="http://schemas.openxmlformats.org/drawingml/2006/main">
              <a:ext uri="{FF2B5EF4-FFF2-40B4-BE49-F238E27FC236}">
                <a16:creationId xmlns:a16="http://schemas.microsoft.com/office/drawing/2014/main" id="{655EF052-8A19-409E-9F2B-4F004364E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ЧИСЛОВОЙ ПАСПОРТ ЭПОХИ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60AB33D-5A2B-4CDC-89A0-D453797E1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11827"/>
                </a:solidFill>
              </a:defRPr>
            </a:pPr>
            <a:r>
              <a:rPr sz="2550" b="1" i="0">
                <a:solidFill>
                  <a:srgbClr val="111827"/>
                </a:solidFill>
              </a:rPr>
              <a:t>2000–2013  |  Стабилизация и ресурсно‑финансовое укрепление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3D62B87C-1DE6-43AB-9011-FAB0CF111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B747025B-B6D6-4FDE-B7E5-7DF67EA46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8A5D0C57-80DD-499B-A32D-60D87FD39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1B753793-053E-465C-8805-251AE1AAE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14</a:t>
            </a:r>
          </a:p>
        </p:txBody>
      </p:sp>
      <p:sp>
        <p:nvSpPr>
          <p:cNvPr id="7" name="era-thesis">
            <a:extLst xmlns:a="http://schemas.openxmlformats.org/drawingml/2006/main">
              <a:ext uri="{FF2B5EF4-FFF2-40B4-BE49-F238E27FC236}">
                <a16:creationId xmlns:a16="http://schemas.microsoft.com/office/drawing/2014/main" id="{FFC6FD37-9990-49DC-9416-856951EAB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23975"/>
            <a:ext cx="11334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67085"/>
                </a:solidFill>
              </a:defRPr>
            </a:pPr>
            <a:r>
              <a:rPr sz="1500" b="0" i="0">
                <a:solidFill>
                  <a:srgbClr val="667085"/>
                </a:solidFill>
              </a:rPr>
              <a:t>Экспортные доходы, налоговая централизация и загрузка свободных мощностей быстро восстановили макроустойчивость и социальный баланс.</a:t>
            </a:r>
          </a:p>
        </p:txBody>
      </p:sp>
      <p:sp>
        <p:nvSpPr>
          <p:cNvPr id="8" name="metric-рост ВВП">
            <a:extLst xmlns:a="http://schemas.openxmlformats.org/drawingml/2006/main">
              <a:ext uri="{FF2B5EF4-FFF2-40B4-BE49-F238E27FC236}">
                <a16:creationId xmlns:a16="http://schemas.microsoft.com/office/drawing/2014/main" id="{C042E4EA-3E01-4297-AD56-C1DF3146F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D3AB4D8A-914B-491F-AC65-2CC71FFB1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alue-рост ВВП">
            <a:extLst xmlns:a="http://schemas.openxmlformats.org/drawingml/2006/main">
              <a:ext uri="{FF2B5EF4-FFF2-40B4-BE49-F238E27FC236}">
                <a16:creationId xmlns:a16="http://schemas.microsoft.com/office/drawing/2014/main" id="{AAAB969B-AD33-44DF-9BE1-8D62099F3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D5A"/>
                </a:solidFill>
              </a:defRPr>
            </a:pPr>
            <a:r>
              <a:rPr sz="2850" b="1" i="0">
                <a:solidFill>
                  <a:srgbClr val="2E7D5A"/>
                </a:solidFill>
              </a:rPr>
              <a:t>≈6,9% в год</a:t>
            </a:r>
          </a:p>
        </p:txBody>
      </p:sp>
      <p:sp>
        <p:nvSpPr>
          <p:cNvPr id="11" name="label-рост ВВП">
            <a:extLst xmlns:a="http://schemas.openxmlformats.org/drawingml/2006/main">
              <a:ext uri="{FF2B5EF4-FFF2-40B4-BE49-F238E27FC236}">
                <a16:creationId xmlns:a16="http://schemas.microsoft.com/office/drawing/2014/main" id="{7F27CAA9-C52B-4BF3-B492-A4711DA26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рост ВВП</a:t>
            </a:r>
          </a:p>
        </p:txBody>
      </p:sp>
      <p:sp>
        <p:nvSpPr>
          <p:cNvPr id="12" name="scope-рост ВВП">
            <a:extLst xmlns:a="http://schemas.openxmlformats.org/drawingml/2006/main">
              <a:ext uri="{FF2B5EF4-FFF2-40B4-BE49-F238E27FC236}">
                <a16:creationId xmlns:a16="http://schemas.microsoft.com/office/drawing/2014/main" id="{4B6BD981-44E8-416E-8994-9F747DF2E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Россия, 1999–2008</a:t>
            </a:r>
          </a:p>
        </p:txBody>
      </p:sp>
      <p:sp>
        <p:nvSpPr>
          <p:cNvPr id="13" name="metric-млн т нефти">
            <a:extLst xmlns:a="http://schemas.openxmlformats.org/drawingml/2006/main">
              <a:ext uri="{FF2B5EF4-FFF2-40B4-BE49-F238E27FC236}">
                <a16:creationId xmlns:a16="http://schemas.microsoft.com/office/drawing/2014/main" id="{A7123E5C-715F-4A84-AF85-A480F96E4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8CF1D9CC-3991-4F86-B2C2-C07F53349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млн т нефти">
            <a:extLst xmlns:a="http://schemas.openxmlformats.org/drawingml/2006/main">
              <a:ext uri="{FF2B5EF4-FFF2-40B4-BE49-F238E27FC236}">
                <a16:creationId xmlns:a16="http://schemas.microsoft.com/office/drawing/2014/main" id="{FCE5BB08-BCF5-4741-81BE-44E6E38D8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305 → 523</a:t>
            </a:r>
          </a:p>
        </p:txBody>
      </p:sp>
      <p:sp>
        <p:nvSpPr>
          <p:cNvPr id="16" name="label-млн т нефти">
            <a:extLst xmlns:a="http://schemas.openxmlformats.org/drawingml/2006/main">
              <a:ext uri="{FF2B5EF4-FFF2-40B4-BE49-F238E27FC236}">
                <a16:creationId xmlns:a16="http://schemas.microsoft.com/office/drawing/2014/main" id="{E749296F-A5A6-4064-ACDF-A3A8A537C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млн т нефти</a:t>
            </a:r>
          </a:p>
        </p:txBody>
      </p:sp>
      <p:sp>
        <p:nvSpPr>
          <p:cNvPr id="17" name="scope-млн т нефти">
            <a:extLst xmlns:a="http://schemas.openxmlformats.org/drawingml/2006/main">
              <a:ext uri="{FF2B5EF4-FFF2-40B4-BE49-F238E27FC236}">
                <a16:creationId xmlns:a16="http://schemas.microsoft.com/office/drawing/2014/main" id="{7B5A0931-D9C8-4A73-8EC9-DFF0993F4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Россия, 1999 → 2013</a:t>
            </a:r>
          </a:p>
        </p:txBody>
      </p:sp>
      <p:sp>
        <p:nvSpPr>
          <p:cNvPr id="18" name="metric-млрд долл. резервов">
            <a:extLst xmlns:a="http://schemas.openxmlformats.org/drawingml/2006/main">
              <a:ext uri="{FF2B5EF4-FFF2-40B4-BE49-F238E27FC236}">
                <a16:creationId xmlns:a16="http://schemas.microsoft.com/office/drawing/2014/main" id="{0E323CB3-C4B9-4BD3-A2FD-19E5649C8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042F1E67-D671-45E2-9F91-EE77A17EB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value-млрд долл. резервов">
            <a:extLst xmlns:a="http://schemas.openxmlformats.org/drawingml/2006/main">
              <a:ext uri="{FF2B5EF4-FFF2-40B4-BE49-F238E27FC236}">
                <a16:creationId xmlns:a16="http://schemas.microsoft.com/office/drawing/2014/main" id="{6DD10740-9130-48D7-85A2-10C49BB59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12,5 → ≈510</a:t>
            </a:r>
          </a:p>
        </p:txBody>
      </p:sp>
      <p:sp>
        <p:nvSpPr>
          <p:cNvPr id="21" name="label-млрд долл. резервов">
            <a:extLst xmlns:a="http://schemas.openxmlformats.org/drawingml/2006/main">
              <a:ext uri="{FF2B5EF4-FFF2-40B4-BE49-F238E27FC236}">
                <a16:creationId xmlns:a16="http://schemas.microsoft.com/office/drawing/2014/main" id="{C5131123-165B-4CFE-912E-AE96F10C4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млрд долл. резервов</a:t>
            </a:r>
          </a:p>
        </p:txBody>
      </p:sp>
      <p:sp>
        <p:nvSpPr>
          <p:cNvPr id="22" name="scope-млрд долл. резервов">
            <a:extLst xmlns:a="http://schemas.openxmlformats.org/drawingml/2006/main">
              <a:ext uri="{FF2B5EF4-FFF2-40B4-BE49-F238E27FC236}">
                <a16:creationId xmlns:a16="http://schemas.microsoft.com/office/drawing/2014/main" id="{1EF21610-97A6-433E-B15D-70E2AEB07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конец 1999 → конец 2013</a:t>
            </a:r>
          </a:p>
        </p:txBody>
      </p:sp>
      <p:sp>
        <p:nvSpPr>
          <p:cNvPr id="23" name="metric-лет ОПЖ">
            <a:extLst xmlns:a="http://schemas.openxmlformats.org/drawingml/2006/main">
              <a:ext uri="{FF2B5EF4-FFF2-40B4-BE49-F238E27FC236}">
                <a16:creationId xmlns:a16="http://schemas.microsoft.com/office/drawing/2014/main" id="{7AAA0716-863B-4D9B-A679-21D5BD085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2446E501-8CAE-4EA7-AC5F-FC394C833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value-лет ОПЖ">
            <a:extLst xmlns:a="http://schemas.openxmlformats.org/drawingml/2006/main">
              <a:ext uri="{FF2B5EF4-FFF2-40B4-BE49-F238E27FC236}">
                <a16:creationId xmlns:a16="http://schemas.microsoft.com/office/drawing/2014/main" id="{8D40AA59-5F48-4DD0-83E4-0E610EB9D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D5A"/>
                </a:solidFill>
              </a:defRPr>
            </a:pPr>
            <a:r>
              <a:rPr sz="2850" b="1" i="0">
                <a:solidFill>
                  <a:srgbClr val="2E7D5A"/>
                </a:solidFill>
              </a:rPr>
              <a:t>65,3 → 70,8</a:t>
            </a:r>
          </a:p>
        </p:txBody>
      </p:sp>
      <p:sp>
        <p:nvSpPr>
          <p:cNvPr id="26" name="label-лет ОПЖ">
            <a:extLst xmlns:a="http://schemas.openxmlformats.org/drawingml/2006/main">
              <a:ext uri="{FF2B5EF4-FFF2-40B4-BE49-F238E27FC236}">
                <a16:creationId xmlns:a16="http://schemas.microsoft.com/office/drawing/2014/main" id="{9B2C2992-D5C6-4F74-AB10-49A8C4289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лет ОПЖ</a:t>
            </a:r>
          </a:p>
        </p:txBody>
      </p:sp>
      <p:sp>
        <p:nvSpPr>
          <p:cNvPr id="27" name="scope-лет ОПЖ">
            <a:extLst xmlns:a="http://schemas.openxmlformats.org/drawingml/2006/main">
              <a:ext uri="{FF2B5EF4-FFF2-40B4-BE49-F238E27FC236}">
                <a16:creationId xmlns:a16="http://schemas.microsoft.com/office/drawing/2014/main" id="{522A1F5E-90E7-4213-9317-1713C2423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Россия, 2000 → 2013</a:t>
            </a:r>
          </a:p>
        </p:txBody>
      </p:sp>
      <p:sp>
        <p:nvSpPr>
          <p:cNvPr id="28" name="academy-panel">
            <a:extLst xmlns:a="http://schemas.openxmlformats.org/drawingml/2006/main">
              <a:ext uri="{FF2B5EF4-FFF2-40B4-BE49-F238E27FC236}">
                <a16:creationId xmlns:a16="http://schemas.microsoft.com/office/drawing/2014/main" id="{8B27DC88-62C4-4624-AFE4-2AB195316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1885950"/>
            <a:ext cx="419100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academy-label">
            <a:extLst xmlns:a="http://schemas.openxmlformats.org/drawingml/2006/main">
              <a:ext uri="{FF2B5EF4-FFF2-40B4-BE49-F238E27FC236}">
                <a16:creationId xmlns:a16="http://schemas.microsoft.com/office/drawing/2014/main" id="{02E862DC-B496-4D5F-A587-5A2A27903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08597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АКАДЕМИЯ НАУК</a:t>
            </a:r>
          </a:p>
        </p:txBody>
      </p:sp>
      <p:sp>
        <p:nvSpPr>
          <p:cNvPr id="30" name="academy-body">
            <a:extLst xmlns:a="http://schemas.openxmlformats.org/drawingml/2006/main">
              <a:ext uri="{FF2B5EF4-FFF2-40B4-BE49-F238E27FC236}">
                <a16:creationId xmlns:a16="http://schemas.microsoft.com/office/drawing/2014/main" id="{2F670C8B-CF7C-447B-A8C0-E8A14B5C1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505075"/>
            <a:ext cx="37147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РАН сохраняла фундаментальные школы и экспертизу, но связь исследований с университетами, корпорациями и частным бизнесом оставалась неравномерной.</a:t>
            </a:r>
          </a:p>
        </p:txBody>
      </p:sp>
      <p:sp>
        <p:nvSpPr>
          <p:cNvPr id="31" name="facts-band">
            <a:extLst xmlns:a="http://schemas.openxmlformats.org/drawingml/2006/main">
              <a:ext uri="{FF2B5EF4-FFF2-40B4-BE49-F238E27FC236}">
                <a16:creationId xmlns:a16="http://schemas.microsoft.com/office/drawing/2014/main" id="{364F8D36-1CD1-422F-918C-FA7F6BFDD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0"/>
            <a:ext cx="6810375" cy="1247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2" name="extra-value-1">
            <a:extLst xmlns:a="http://schemas.openxmlformats.org/drawingml/2006/main">
              <a:ext uri="{FF2B5EF4-FFF2-40B4-BE49-F238E27FC236}">
                <a16:creationId xmlns:a16="http://schemas.microsoft.com/office/drawing/2014/main" id="{5319AF9F-A849-4104-BF87-AA0C57171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29% → 10,8%</a:t>
            </a:r>
          </a:p>
        </p:txBody>
      </p:sp>
      <p:sp>
        <p:nvSpPr>
          <p:cNvPr id="33" name="extra-label-1">
            <a:extLst xmlns:a="http://schemas.openxmlformats.org/drawingml/2006/main">
              <a:ext uri="{FF2B5EF4-FFF2-40B4-BE49-F238E27FC236}">
                <a16:creationId xmlns:a16="http://schemas.microsoft.com/office/drawing/2014/main" id="{303BFB90-8333-4F5D-A3C2-758AEFF4D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бедность, 2000 → 2013</a:t>
            </a:r>
          </a:p>
        </p:txBody>
      </p:sp>
      <p:sp>
        <p:nvSpPr>
          <p:cNvPr id="34" name="rule">
            <a:extLst xmlns:a="http://schemas.openxmlformats.org/drawingml/2006/main">
              <a:ext uri="{FF2B5EF4-FFF2-40B4-BE49-F238E27FC236}">
                <a16:creationId xmlns:a16="http://schemas.microsoft.com/office/drawing/2014/main" id="{392B6926-9D52-4B22-95DB-F849C86AC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105400"/>
            <a:ext cx="190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extra-value-2">
            <a:extLst xmlns:a="http://schemas.openxmlformats.org/drawingml/2006/main">
              <a:ext uri="{FF2B5EF4-FFF2-40B4-BE49-F238E27FC236}">
                <a16:creationId xmlns:a16="http://schemas.microsoft.com/office/drawing/2014/main" id="{0D7D786B-421F-45D7-BD8D-BD8762521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≈888 → 727 тыс.</a:t>
            </a:r>
          </a:p>
        </p:txBody>
      </p:sp>
      <p:sp>
        <p:nvSpPr>
          <p:cNvPr id="36" name="extra-label-2">
            <a:extLst xmlns:a="http://schemas.openxmlformats.org/drawingml/2006/main">
              <a:ext uri="{FF2B5EF4-FFF2-40B4-BE49-F238E27FC236}">
                <a16:creationId xmlns:a16="http://schemas.microsoft.com/office/drawing/2014/main" id="{44C80E77-92E8-40E7-A7C4-248590B4B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персонал НИОКР, 2000 → 2013</a:t>
            </a:r>
          </a:p>
        </p:txBody>
      </p:sp>
      <p:sp>
        <p:nvSpPr>
          <p:cNvPr id="37" name="callout-bg">
            <a:extLst xmlns:a="http://schemas.openxmlformats.org/drawingml/2006/main">
              <a:ext uri="{FF2B5EF4-FFF2-40B4-BE49-F238E27FC236}">
                <a16:creationId xmlns:a16="http://schemas.microsoft.com/office/drawing/2014/main" id="{DA0EB9EE-8621-46F2-9AEC-7C7580B5B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41910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D1468685-051D-4107-92C0-612D83CDC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762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D996A353-7744-46E1-B851-19C886E5B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4362450"/>
            <a:ext cx="3810000" cy="1743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Резко выросли доходы и финансовые резервы; одновременно уменьшались зависимость бюджета от будущей цены нефти и воспроизводство исследовательского контура.</a:t>
            </a:r>
          </a:p>
        </p:txBody>
      </p:sp>
    </p:spTree>
    <p:extLst>
      <p:ext uri="{BB962C8B-B14F-4D97-AF65-F5344CB8AC3E}">
        <p14:creationId xmlns:p14="http://schemas.microsoft.com/office/powerpoint/2010/main" val="178674609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tatus">
            <a:extLst xmlns:a="http://schemas.openxmlformats.org/drawingml/2006/main">
              <a:ext uri="{FF2B5EF4-FFF2-40B4-BE49-F238E27FC236}">
                <a16:creationId xmlns:a16="http://schemas.microsoft.com/office/drawing/2014/main" id="{7D6668D3-1F8D-41F8-8EE5-1A9435F4F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ЧИСЛОВОЙ ПАСПОРТ ЭПОХИ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51D54E7-B796-4B92-AAF1-7A2AF971A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827"/>
                </a:solidFill>
              </a:defRPr>
            </a:pPr>
            <a:r>
              <a:rPr sz="3000" b="1" i="0">
                <a:solidFill>
                  <a:srgbClr val="111827"/>
                </a:solidFill>
              </a:rPr>
              <a:t>2014–2026  |  Адаптация и структурный поворот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4AE78049-9F06-4888-95B9-181CAA541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4D6F1B19-D01F-4637-BC2B-DEE908EDE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E2C04D5E-D547-4337-8802-D48B30839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1E138798-EA41-470D-BD1F-597D98095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15</a:t>
            </a:r>
          </a:p>
        </p:txBody>
      </p:sp>
      <p:sp>
        <p:nvSpPr>
          <p:cNvPr id="7" name="era-thesis">
            <a:extLst xmlns:a="http://schemas.openxmlformats.org/drawingml/2006/main">
              <a:ext uri="{FF2B5EF4-FFF2-40B4-BE49-F238E27FC236}">
                <a16:creationId xmlns:a16="http://schemas.microsoft.com/office/drawing/2014/main" id="{5D5E8D8F-6B8B-4DAF-84C0-D9B32079D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23975"/>
            <a:ext cx="11334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67085"/>
                </a:solidFill>
              </a:defRPr>
            </a:pPr>
            <a:r>
              <a:rPr sz="1500" b="0" i="0">
                <a:solidFill>
                  <a:srgbClr val="667085"/>
                </a:solidFill>
              </a:rPr>
              <a:t>Экономика сохраняет устойчивость к внешним шокам, но сталкивается с демографическим сжатием, кадровыми ограничениями и задачей технологической автономии.</a:t>
            </a:r>
          </a:p>
        </p:txBody>
      </p:sp>
      <p:sp>
        <p:nvSpPr>
          <p:cNvPr id="8" name="metric-средний рост ВВП">
            <a:extLst xmlns:a="http://schemas.openxmlformats.org/drawingml/2006/main">
              <a:ext uri="{FF2B5EF4-FFF2-40B4-BE49-F238E27FC236}">
                <a16:creationId xmlns:a16="http://schemas.microsoft.com/office/drawing/2014/main" id="{2191C6F2-1888-4C20-B995-182F3829B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AA8DBC82-6AA3-4ABE-9AA0-608B4FEE3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alue-средний рост ВВП">
            <a:extLst xmlns:a="http://schemas.openxmlformats.org/drawingml/2006/main">
              <a:ext uri="{FF2B5EF4-FFF2-40B4-BE49-F238E27FC236}">
                <a16:creationId xmlns:a16="http://schemas.microsoft.com/office/drawing/2014/main" id="{30F00CF9-B459-4FD1-80D5-031AB3F36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0,9% в год</a:t>
            </a:r>
          </a:p>
        </p:txBody>
      </p:sp>
      <p:sp>
        <p:nvSpPr>
          <p:cNvPr id="11" name="label-средний рост ВВП">
            <a:extLst xmlns:a="http://schemas.openxmlformats.org/drawingml/2006/main">
              <a:ext uri="{FF2B5EF4-FFF2-40B4-BE49-F238E27FC236}">
                <a16:creationId xmlns:a16="http://schemas.microsoft.com/office/drawing/2014/main" id="{908E611C-36BD-44F4-A37E-D6AE867F9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средний рост ВВП</a:t>
            </a:r>
          </a:p>
        </p:txBody>
      </p:sp>
      <p:sp>
        <p:nvSpPr>
          <p:cNvPr id="12" name="scope-средний рост ВВП">
            <a:extLst xmlns:a="http://schemas.openxmlformats.org/drawingml/2006/main">
              <a:ext uri="{FF2B5EF4-FFF2-40B4-BE49-F238E27FC236}">
                <a16:creationId xmlns:a16="http://schemas.microsoft.com/office/drawing/2014/main" id="{ED17DD18-29C8-4108-BC0F-0AEDD8B52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Россия, 2014–2019</a:t>
            </a:r>
          </a:p>
        </p:txBody>
      </p:sp>
      <p:sp>
        <p:nvSpPr>
          <p:cNvPr id="13" name="metric-рост ВВП">
            <a:extLst xmlns:a="http://schemas.openxmlformats.org/drawingml/2006/main">
              <a:ext uri="{FF2B5EF4-FFF2-40B4-BE49-F238E27FC236}">
                <a16:creationId xmlns:a16="http://schemas.microsoft.com/office/drawing/2014/main" id="{39688B0C-2031-44AE-9549-588A70475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F6A43771-29AD-49B5-88A7-CCB657ACE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рост ВВП">
            <a:extLst xmlns:a="http://schemas.openxmlformats.org/drawingml/2006/main">
              <a:ext uri="{FF2B5EF4-FFF2-40B4-BE49-F238E27FC236}">
                <a16:creationId xmlns:a16="http://schemas.microsoft.com/office/drawing/2014/main" id="{3700F78A-2285-4627-ABC5-D728EB2E1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1981200"/>
            <a:ext cx="28860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E74B5"/>
                </a:solidFill>
              </a:defRPr>
            </a:pPr>
            <a:r>
              <a:rPr sz="1725" b="1" i="0">
                <a:solidFill>
                  <a:srgbClr val="2E74B5"/>
                </a:solidFill>
              </a:rPr>
              <a:t>−1,4 / +4,1 / +4,9 / +1,0</a:t>
            </a:r>
          </a:p>
        </p:txBody>
      </p:sp>
      <p:sp>
        <p:nvSpPr>
          <p:cNvPr id="16" name="label-рост ВВП">
            <a:extLst xmlns:a="http://schemas.openxmlformats.org/drawingml/2006/main">
              <a:ext uri="{FF2B5EF4-FFF2-40B4-BE49-F238E27FC236}">
                <a16:creationId xmlns:a16="http://schemas.microsoft.com/office/drawing/2014/main" id="{CA326A9F-80FC-4938-BD87-7A0D77D08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6098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рост ВВП</a:t>
            </a:r>
          </a:p>
        </p:txBody>
      </p:sp>
      <p:sp>
        <p:nvSpPr>
          <p:cNvPr id="17" name="scope-рост ВВП">
            <a:extLst xmlns:a="http://schemas.openxmlformats.org/drawingml/2006/main">
              <a:ext uri="{FF2B5EF4-FFF2-40B4-BE49-F238E27FC236}">
                <a16:creationId xmlns:a16="http://schemas.microsoft.com/office/drawing/2014/main" id="{ADF75B3C-54FE-4222-B96D-A4A396EA7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914650"/>
            <a:ext cx="28860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2022 / 2023 / 2024 / 2025</a:t>
            </a:r>
          </a:p>
        </p:txBody>
      </p:sp>
      <p:sp>
        <p:nvSpPr>
          <p:cNvPr id="18" name="metric-рождения / смерти">
            <a:extLst xmlns:a="http://schemas.openxmlformats.org/drawingml/2006/main">
              <a:ext uri="{FF2B5EF4-FFF2-40B4-BE49-F238E27FC236}">
                <a16:creationId xmlns:a16="http://schemas.microsoft.com/office/drawing/2014/main" id="{24F0C024-760F-4F6F-9D3C-158073D2E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7E126882-17CD-4C5C-B864-7BB41FB9E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value-рождения / смерти">
            <a:extLst xmlns:a="http://schemas.openxmlformats.org/drawingml/2006/main">
              <a:ext uri="{FF2B5EF4-FFF2-40B4-BE49-F238E27FC236}">
                <a16:creationId xmlns:a16="http://schemas.microsoft.com/office/drawing/2014/main" id="{301A8792-C3FB-493C-ACA5-3850E9FD3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B54747"/>
                </a:solidFill>
              </a:defRPr>
            </a:pPr>
            <a:r>
              <a:rPr sz="2250" b="1" i="0">
                <a:solidFill>
                  <a:srgbClr val="B54747"/>
                </a:solidFill>
              </a:rPr>
              <a:t>1,222 / 1,819 млн</a:t>
            </a:r>
          </a:p>
        </p:txBody>
      </p:sp>
      <p:sp>
        <p:nvSpPr>
          <p:cNvPr id="21" name="label-рождения / смерти">
            <a:extLst xmlns:a="http://schemas.openxmlformats.org/drawingml/2006/main">
              <a:ext uri="{FF2B5EF4-FFF2-40B4-BE49-F238E27FC236}">
                <a16:creationId xmlns:a16="http://schemas.microsoft.com/office/drawing/2014/main" id="{CB8060DC-9EE2-4916-83B5-42F34B667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рождения / смерти</a:t>
            </a:r>
          </a:p>
        </p:txBody>
      </p:sp>
      <p:sp>
        <p:nvSpPr>
          <p:cNvPr id="22" name="scope-рождения / смерти">
            <a:extLst xmlns:a="http://schemas.openxmlformats.org/drawingml/2006/main">
              <a:ext uri="{FF2B5EF4-FFF2-40B4-BE49-F238E27FC236}">
                <a16:creationId xmlns:a16="http://schemas.microsoft.com/office/drawing/2014/main" id="{161EC9A8-C159-4714-89C2-D618AF5EF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Россия, 2024</a:t>
            </a:r>
          </a:p>
        </p:txBody>
      </p:sp>
      <p:sp>
        <p:nvSpPr>
          <p:cNvPr id="23" name="metric-внутренние затраты на НИОКР">
            <a:extLst xmlns:a="http://schemas.openxmlformats.org/drawingml/2006/main">
              <a:ext uri="{FF2B5EF4-FFF2-40B4-BE49-F238E27FC236}">
                <a16:creationId xmlns:a16="http://schemas.microsoft.com/office/drawing/2014/main" id="{9B941007-B74A-4B97-BEB8-3199D315B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20642E5F-C51A-4F92-9A90-BB5744130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value-внутренние затраты на НИОКР">
            <a:extLst xmlns:a="http://schemas.openxmlformats.org/drawingml/2006/main">
              <a:ext uri="{FF2B5EF4-FFF2-40B4-BE49-F238E27FC236}">
                <a16:creationId xmlns:a16="http://schemas.microsoft.com/office/drawing/2014/main" id="{883EF8F2-7AFD-40EC-AA98-9E7B297EE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0,97% ВВП</a:t>
            </a:r>
          </a:p>
        </p:txBody>
      </p:sp>
      <p:sp>
        <p:nvSpPr>
          <p:cNvPr id="26" name="label-внутренние затраты на НИОКР">
            <a:extLst xmlns:a="http://schemas.openxmlformats.org/drawingml/2006/main">
              <a:ext uri="{FF2B5EF4-FFF2-40B4-BE49-F238E27FC236}">
                <a16:creationId xmlns:a16="http://schemas.microsoft.com/office/drawing/2014/main" id="{973A1346-729F-484F-AEFF-6AE0BFDB2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внутренние затраты на НИОКР</a:t>
            </a:r>
          </a:p>
        </p:txBody>
      </p:sp>
      <p:sp>
        <p:nvSpPr>
          <p:cNvPr id="27" name="scope-внутренние затраты на НИОКР">
            <a:extLst xmlns:a="http://schemas.openxmlformats.org/drawingml/2006/main">
              <a:ext uri="{FF2B5EF4-FFF2-40B4-BE49-F238E27FC236}">
                <a16:creationId xmlns:a16="http://schemas.microsoft.com/office/drawing/2014/main" id="{3DF1E826-76DB-498B-A969-0A13B981D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Россия, 2024</a:t>
            </a:r>
          </a:p>
        </p:txBody>
      </p:sp>
      <p:sp>
        <p:nvSpPr>
          <p:cNvPr id="28" name="academy-panel">
            <a:extLst xmlns:a="http://schemas.openxmlformats.org/drawingml/2006/main">
              <a:ext uri="{FF2B5EF4-FFF2-40B4-BE49-F238E27FC236}">
                <a16:creationId xmlns:a16="http://schemas.microsoft.com/office/drawing/2014/main" id="{9A55BB53-68CB-482F-92AA-98FFEBDC6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1885950"/>
            <a:ext cx="419100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academy-label">
            <a:extLst xmlns:a="http://schemas.openxmlformats.org/drawingml/2006/main">
              <a:ext uri="{FF2B5EF4-FFF2-40B4-BE49-F238E27FC236}">
                <a16:creationId xmlns:a16="http://schemas.microsoft.com/office/drawing/2014/main" id="{AFA61783-885A-49D3-9EDE-246DE4BC8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08597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АКАДЕМИЯ НАУК</a:t>
            </a:r>
          </a:p>
        </p:txBody>
      </p:sp>
      <p:sp>
        <p:nvSpPr>
          <p:cNvPr id="30" name="academy-body">
            <a:extLst xmlns:a="http://schemas.openxmlformats.org/drawingml/2006/main">
              <a:ext uri="{FF2B5EF4-FFF2-40B4-BE49-F238E27FC236}">
                <a16:creationId xmlns:a16="http://schemas.microsoft.com/office/drawing/2014/main" id="{F8E61930-76A2-4B0B-8766-9A6CAB9D9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505075"/>
            <a:ext cx="37147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После реформы 2013 года РАН не управляет большинством институтов, но усиливает экспертизу и координацию. Последний отчёт: более 80 тыс. заключений для свыше 1 000 организаций.</a:t>
            </a:r>
          </a:p>
        </p:txBody>
      </p:sp>
      <p:sp>
        <p:nvSpPr>
          <p:cNvPr id="31" name="facts-band">
            <a:extLst xmlns:a="http://schemas.openxmlformats.org/drawingml/2006/main">
              <a:ext uri="{FF2B5EF4-FFF2-40B4-BE49-F238E27FC236}">
                <a16:creationId xmlns:a16="http://schemas.microsoft.com/office/drawing/2014/main" id="{4A1E1625-6A75-462B-9874-EEE957C2C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0"/>
            <a:ext cx="6810375" cy="1247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2" name="extra-value-1">
            <a:extLst xmlns:a="http://schemas.openxmlformats.org/drawingml/2006/main">
              <a:ext uri="{FF2B5EF4-FFF2-40B4-BE49-F238E27FC236}">
                <a16:creationId xmlns:a16="http://schemas.microsoft.com/office/drawing/2014/main" id="{DDED34CC-633C-4290-AF2C-DADEF1EF9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146,03 млн</a:t>
            </a:r>
          </a:p>
        </p:txBody>
      </p:sp>
      <p:sp>
        <p:nvSpPr>
          <p:cNvPr id="33" name="extra-label-1">
            <a:extLst xmlns:a="http://schemas.openxmlformats.org/drawingml/2006/main">
              <a:ext uri="{FF2B5EF4-FFF2-40B4-BE49-F238E27FC236}">
                <a16:creationId xmlns:a16="http://schemas.microsoft.com/office/drawing/2014/main" id="{0851890C-881C-45D5-8013-1A7FB2531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население на 1 января 2025</a:t>
            </a:r>
          </a:p>
        </p:txBody>
      </p:sp>
      <p:sp>
        <p:nvSpPr>
          <p:cNvPr id="34" name="rule">
            <a:extLst xmlns:a="http://schemas.openxmlformats.org/drawingml/2006/main">
              <a:ext uri="{FF2B5EF4-FFF2-40B4-BE49-F238E27FC236}">
                <a16:creationId xmlns:a16="http://schemas.microsoft.com/office/drawing/2014/main" id="{5379D9FB-17BD-4B05-8ACB-29397DE2D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105400"/>
            <a:ext cx="190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extra-value-2">
            <a:extLst xmlns:a="http://schemas.openxmlformats.org/drawingml/2006/main">
              <a:ext uri="{FF2B5EF4-FFF2-40B4-BE49-F238E27FC236}">
                <a16:creationId xmlns:a16="http://schemas.microsoft.com/office/drawing/2014/main" id="{CBD57D69-667D-4849-BDAC-4EDFC87E1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675,7 / 699,9 тыс.</a:t>
            </a:r>
          </a:p>
        </p:txBody>
      </p:sp>
      <p:sp>
        <p:nvSpPr>
          <p:cNvPr id="36" name="extra-label-2">
            <a:extLst xmlns:a="http://schemas.openxmlformats.org/drawingml/2006/main">
              <a:ext uri="{FF2B5EF4-FFF2-40B4-BE49-F238E27FC236}">
                <a16:creationId xmlns:a16="http://schemas.microsoft.com/office/drawing/2014/main" id="{3C09E109-6741-4344-858A-E389A3FE9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персонал НИОКР: традиционный / расширенный охват, 2024</a:t>
            </a:r>
          </a:p>
        </p:txBody>
      </p:sp>
      <p:sp>
        <p:nvSpPr>
          <p:cNvPr id="37" name="callout-bg">
            <a:extLst xmlns:a="http://schemas.openxmlformats.org/drawingml/2006/main">
              <a:ext uri="{FF2B5EF4-FFF2-40B4-BE49-F238E27FC236}">
                <a16:creationId xmlns:a16="http://schemas.microsoft.com/office/drawing/2014/main" id="{E101B99E-CA45-4188-91C5-196DF3EA0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41910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88B74F39-02B9-4055-B176-49AC1475B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762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650DC28D-4B81-46F8-A880-279932BD0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4362450"/>
            <a:ext cx="3810000" cy="1743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Краткосрочная адаптивность высока; долгосрочный риск сосредоточен в воспроизводстве населения, исследователей, оборудования и гражданских технологических цепочек.</a:t>
            </a:r>
          </a:p>
        </p:txBody>
      </p:sp>
    </p:spTree>
    <p:extLst>
      <p:ext uri="{BB962C8B-B14F-4D97-AF65-F5344CB8AC3E}">
        <p14:creationId xmlns:p14="http://schemas.microsoft.com/office/powerpoint/2010/main" val="165033226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status">
            <a:extLst xmlns:a="http://schemas.openxmlformats.org/drawingml/2006/main">
              <a:ext uri="{FF2B5EF4-FFF2-40B4-BE49-F238E27FC236}">
                <a16:creationId xmlns:a16="http://schemas.microsoft.com/office/drawing/2014/main" id="{A64C01A8-965C-4DF8-AAC0-9A1E38260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СКВОЗНОЙ БАЛАНС • НАСЕЛЕНИЕ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30FE3AE-B231-4E56-9979-FF6EEB170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225" b="1" i="0">
                <a:solidFill>
                  <a:srgbClr val="111827"/>
                </a:solidFill>
              </a:defRPr>
            </a:pPr>
            <a:r>
              <a:rPr sz="3225" b="1" i="0">
                <a:solidFill>
                  <a:srgbClr val="111827"/>
                </a:solidFill>
              </a:rPr>
              <a:t>Урбанизация завершилась — воспроизводство нет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7283A483-B952-4599-BFE7-97F6A85F3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AA11B4D4-AB9C-4C3C-87B2-72E156D01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780674A8-B19F-4E48-8C9F-DDB7A4795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68E6C728-63CD-41E2-A966-A1FB3C931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16</a:t>
            </a:r>
          </a:p>
        </p:txBody>
      </p:sp>
      <p:graphicFrame>
        <p:nvGraphicFramePr>
          <p:cNvPr id="30" name="Chart"/>
          <p:cNvGraphicFramePr/>
          <p:nvPr/>
        </p:nvGraphicFramePr>
        <p:xfrm>
          <a:off xmlns:a="http://schemas.openxmlformats.org/drawingml/2006/main" x="428625" y="1571625"/>
          <a:ext xmlns:a="http://schemas.openxmlformats.org/drawingml/2006/main" cx="7524750" cy="4095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6c525bc77de948be"/>
          </a:graphicData>
        </a:graphic>
      </p:graphicFrame>
      <p:sp>
        <p:nvSpPr>
          <p:cNvPr id="8" name="metric-население">
            <a:extLst xmlns:a="http://schemas.openxmlformats.org/drawingml/2006/main">
              <a:ext uri="{FF2B5EF4-FFF2-40B4-BE49-F238E27FC236}">
                <a16:creationId xmlns:a16="http://schemas.microsoft.com/office/drawing/2014/main" id="{784250CB-1223-4DD1-BCD4-38773B68B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1571625"/>
            <a:ext cx="342900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B3E01C75-D2AD-4BD1-A112-EEC13ADA6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1571625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alue-население">
            <a:extLst xmlns:a="http://schemas.openxmlformats.org/drawingml/2006/main">
              <a:ext uri="{FF2B5EF4-FFF2-40B4-BE49-F238E27FC236}">
                <a16:creationId xmlns:a16="http://schemas.microsoft.com/office/drawing/2014/main" id="{96DF859C-BF3D-4DF1-ACD5-A3D825050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1743075"/>
            <a:ext cx="30289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2E74B5"/>
                </a:solidFill>
              </a:defRPr>
            </a:pPr>
            <a:r>
              <a:rPr sz="2250" b="1" i="0">
                <a:solidFill>
                  <a:srgbClr val="2E74B5"/>
                </a:solidFill>
              </a:rPr>
              <a:t>67,5 → 146,0 млн</a:t>
            </a:r>
          </a:p>
        </p:txBody>
      </p:sp>
      <p:sp>
        <p:nvSpPr>
          <p:cNvPr id="11" name="label-население">
            <a:extLst xmlns:a="http://schemas.openxmlformats.org/drawingml/2006/main">
              <a:ext uri="{FF2B5EF4-FFF2-40B4-BE49-F238E27FC236}">
                <a16:creationId xmlns:a16="http://schemas.microsoft.com/office/drawing/2014/main" id="{1B93FF4B-AD4F-450B-8905-E5873A2B6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2257425"/>
            <a:ext cx="3028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население</a:t>
            </a:r>
          </a:p>
        </p:txBody>
      </p:sp>
      <p:sp>
        <p:nvSpPr>
          <p:cNvPr id="12" name="scope-население">
            <a:extLst xmlns:a="http://schemas.openxmlformats.org/drawingml/2006/main">
              <a:ext uri="{FF2B5EF4-FFF2-40B4-BE49-F238E27FC236}">
                <a16:creationId xmlns:a16="http://schemas.microsoft.com/office/drawing/2014/main" id="{7F9DBAE2-ADDF-4257-9321-3C7CA1628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2571750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ретроспективная территория России</a:t>
            </a:r>
          </a:p>
        </p:txBody>
      </p:sp>
      <p:sp>
        <p:nvSpPr>
          <p:cNvPr id="13" name="metric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3B71C967-E8DC-4021-9B63-23CBC7A54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3048000"/>
            <a:ext cx="342900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AC1AA202-3470-43AE-96AF-E5BCA1488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3048000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63AABB96-C907-43B7-8F97-CA7C13EF2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3219450"/>
            <a:ext cx="30289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8B1B"/>
                </a:solidFill>
              </a:defRPr>
            </a:pPr>
            <a:r>
              <a:rPr sz="2850" b="1" i="0">
                <a:solidFill>
                  <a:srgbClr val="B58B1B"/>
                </a:solidFill>
              </a:rPr>
              <a:t>≈15% → 75,1%</a:t>
            </a:r>
          </a:p>
        </p:txBody>
      </p:sp>
      <p:sp>
        <p:nvSpPr>
          <p:cNvPr id="16" name="label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0B6388F5-DAB8-4B8F-859A-2B645002B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3733800"/>
            <a:ext cx="3028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городская доля</a:t>
            </a:r>
          </a:p>
        </p:txBody>
      </p:sp>
      <p:sp>
        <p:nvSpPr>
          <p:cNvPr id="17" name="scope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42CF56D0-0504-4932-AAE7-C37B6408B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4048125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1897 → 2025; границы менялись</a:t>
            </a:r>
          </a:p>
        </p:txBody>
      </p:sp>
      <p:sp>
        <p:nvSpPr>
          <p:cNvPr id="18" name="metric-рождения &lt; смерти">
            <a:extLst xmlns:a="http://schemas.openxmlformats.org/drawingml/2006/main">
              <a:ext uri="{FF2B5EF4-FFF2-40B4-BE49-F238E27FC236}">
                <a16:creationId xmlns:a16="http://schemas.microsoft.com/office/drawing/2014/main" id="{3CEF7AA8-FB3B-4CB1-93EF-CDB3F7934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4524375"/>
            <a:ext cx="342900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7EAA9EBF-C258-4C59-B641-C845F7DDA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4524375"/>
            <a:ext cx="66675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value-рождения &lt; смерти">
            <a:extLst xmlns:a="http://schemas.openxmlformats.org/drawingml/2006/main">
              <a:ext uri="{FF2B5EF4-FFF2-40B4-BE49-F238E27FC236}">
                <a16:creationId xmlns:a16="http://schemas.microsoft.com/office/drawing/2014/main" id="{F26AA920-CA0C-4531-AE9E-C5E1061A8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4695825"/>
            <a:ext cx="30289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1,222 &lt; 1,819</a:t>
            </a:r>
          </a:p>
        </p:txBody>
      </p:sp>
      <p:sp>
        <p:nvSpPr>
          <p:cNvPr id="21" name="label-рождения &lt; смерти">
            <a:extLst xmlns:a="http://schemas.openxmlformats.org/drawingml/2006/main">
              <a:ext uri="{FF2B5EF4-FFF2-40B4-BE49-F238E27FC236}">
                <a16:creationId xmlns:a16="http://schemas.microsoft.com/office/drawing/2014/main" id="{61FD0C8E-445D-4F94-882E-9C4F9191E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5210175"/>
            <a:ext cx="3028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рождения &lt; смерти</a:t>
            </a:r>
          </a:p>
        </p:txBody>
      </p:sp>
      <p:sp>
        <p:nvSpPr>
          <p:cNvPr id="22" name="scope-рождения &lt; смерти">
            <a:extLst xmlns:a="http://schemas.openxmlformats.org/drawingml/2006/main">
              <a:ext uri="{FF2B5EF4-FFF2-40B4-BE49-F238E27FC236}">
                <a16:creationId xmlns:a16="http://schemas.microsoft.com/office/drawing/2014/main" id="{B13F87C0-AF8C-4F25-AA6D-69A5FD657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5524500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Россия, 2024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D0FC1088-05E9-41C3-8D33-F8A7ED85D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5943600"/>
            <a:ext cx="11144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1">
                <a:solidFill>
                  <a:srgbClr val="667085"/>
                </a:solidFill>
              </a:defRPr>
            </a:pPr>
            <a:r>
              <a:rPr sz="1200" b="0" i="1">
                <a:solidFill>
                  <a:srgbClr val="667085"/>
                </a:solidFill>
              </a:rPr>
              <a:t>Ранние точки реконструированы в границах современной России; 2021–2025 имеют территориальный разрыв относительно 2010.</a:t>
            </a:r>
          </a:p>
        </p:txBody>
      </p:sp>
    </p:spTree>
    <p:extLst>
      <p:ext uri="{BB962C8B-B14F-4D97-AF65-F5344CB8AC3E}">
        <p14:creationId xmlns:p14="http://schemas.microsoft.com/office/powerpoint/2010/main" val="155645930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tatus">
            <a:extLst xmlns:a="http://schemas.openxmlformats.org/drawingml/2006/main">
              <a:ext uri="{FF2B5EF4-FFF2-40B4-BE49-F238E27FC236}">
                <a16:creationId xmlns:a16="http://schemas.microsoft.com/office/drawing/2014/main" id="{FE8994FA-8C81-4F01-9280-74AE5254A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СКВОЗНОЙ БАЛАНС • ЭНЕРГИЯ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8EBFB4F-A043-429A-9F07-B9EC5986B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11827"/>
                </a:solidFill>
              </a:defRPr>
            </a:pPr>
            <a:r>
              <a:rPr sz="3150" b="1" i="0">
                <a:solidFill>
                  <a:srgbClr val="111827"/>
                </a:solidFill>
              </a:rPr>
              <a:t>Энергетизация дала масштаб — теперь важна доступность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69E357F-6736-42C0-96E8-556117A9E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88A70279-6845-4BC2-A3B2-113068CBC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50092F8D-D6AB-4395-A1CD-2EFA3DD2A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130179D8-5E92-445C-AE8F-93F0CE7FB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17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06F718A8-D14B-454B-8B6D-CFA336F24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382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2E74B5"/>
                </a:solidFill>
              </a:defRPr>
            </a:pPr>
            <a:r>
              <a:rPr sz="1575" b="1" i="0">
                <a:solidFill>
                  <a:srgbClr val="2E74B5"/>
                </a:solidFill>
              </a:rPr>
              <a:t>СССР: отдельный сопоставимый ряд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mlns:a="http://schemas.openxmlformats.org/drawingml/2006/main" x="428625" y="1762125"/>
          <a:ext xmlns:a="http://schemas.openxmlformats.org/drawingml/2006/main" cx="5429250" cy="36195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dec929b86724598"/>
          </a:graphicData>
        </a:graphic>
      </p:graphicFrame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69DD3D88-29C6-4921-A670-C0B02AA05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438275"/>
            <a:ext cx="542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2E7D5A"/>
                </a:solidFill>
              </a:defRPr>
            </a:pPr>
            <a:r>
              <a:rPr sz="1575" b="1" i="0">
                <a:solidFill>
                  <a:srgbClr val="2E7D5A"/>
                </a:solidFill>
              </a:rPr>
              <a:t>РСФСР / РФ: не соединять с СССР</a:t>
            </a:r>
          </a:p>
        </p:txBody>
      </p:sp>
      <p:graphicFrame>
        <p:nvGraphicFramePr>
          <p:cNvPr id="23" name="Chart"/>
          <p:cNvGraphicFramePr/>
          <p:nvPr/>
        </p:nvGraphicFramePr>
        <p:xfrm>
          <a:off xmlns:a="http://schemas.openxmlformats.org/drawingml/2006/main" x="6334125" y="1762125"/>
          <a:ext xmlns:a="http://schemas.openxmlformats.org/drawingml/2006/main" cx="5429250" cy="36195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164363b9c0a64ef5"/>
          </a:graphicData>
        </a:graphic>
      </p:graphicFrame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87001B8-CB8C-4185-AFC5-EADB1CEBE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619750"/>
            <a:ext cx="1133475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37612AA4-1634-4949-A834-66817063C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619750"/>
            <a:ext cx="762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B6C597DA-C717-4ABA-AC60-17161F18F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715000"/>
            <a:ext cx="1095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1913 → 1988: примерно ×879. Современный риск сместился от абсолютного дефицита генерации к сетям, оборудованию и срокам подключения.</a:t>
            </a:r>
          </a:p>
        </p:txBody>
      </p:sp>
    </p:spTree>
    <p:extLst>
      <p:ext uri="{BB962C8B-B14F-4D97-AF65-F5344CB8AC3E}">
        <p14:creationId xmlns:p14="http://schemas.microsoft.com/office/powerpoint/2010/main" val="23968740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tatus">
            <a:extLst xmlns:a="http://schemas.openxmlformats.org/drawingml/2006/main">
              <a:ext uri="{FF2B5EF4-FFF2-40B4-BE49-F238E27FC236}">
                <a16:creationId xmlns:a16="http://schemas.microsoft.com/office/drawing/2014/main" id="{4C512C7E-F27A-4AE2-8303-57AC091D9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СКВОЗНОЙ БАЛАНС • НАУКА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1E2A860-50FF-44D3-BF72-F62C35AFC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11827"/>
                </a:solidFill>
              </a:defRPr>
            </a:pPr>
            <a:r>
              <a:rPr sz="3150" b="1" i="0">
                <a:solidFill>
                  <a:srgbClr val="111827"/>
                </a:solidFill>
              </a:rPr>
              <a:t>Научный масштаб вырос — затем кадровый контур сжался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70FBB190-D6DC-4517-AC31-F3F18804E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507E3869-62FC-49C1-98F8-DF8F86279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F724B6C8-E246-4C43-959C-7006DE116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EE4E0DE1-8B31-41FA-8F48-60A3C8B28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18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34ED66F2-1BCA-4896-967B-7B08C9D75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382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2E74B5"/>
                </a:solidFill>
              </a:defRPr>
            </a:pPr>
            <a:r>
              <a:rPr sz="1575" b="1" i="0">
                <a:solidFill>
                  <a:srgbClr val="2E74B5"/>
                </a:solidFill>
              </a:rPr>
              <a:t>СССР: «работники науки», тыс.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mlns:a="http://schemas.openxmlformats.org/drawingml/2006/main" x="428625" y="1762125"/>
          <a:ext xmlns:a="http://schemas.openxmlformats.org/drawingml/2006/main" cx="5429250" cy="35242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a615ac802bfd41a1"/>
          </a:graphicData>
        </a:graphic>
      </p:graphicFrame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5506D090-0C5B-4829-B4F7-2058CFDB0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438275"/>
            <a:ext cx="542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B54747"/>
                </a:solidFill>
              </a:defRPr>
            </a:pPr>
            <a:r>
              <a:rPr sz="1575" b="1" i="0">
                <a:solidFill>
                  <a:srgbClr val="B54747"/>
                </a:solidFill>
              </a:rPr>
              <a:t>РФ: персонал НИОКР, тыс.</a:t>
            </a:r>
          </a:p>
        </p:txBody>
      </p:sp>
      <p:graphicFrame>
        <p:nvGraphicFramePr>
          <p:cNvPr id="23" name="Chart"/>
          <p:cNvGraphicFramePr/>
          <p:nvPr/>
        </p:nvGraphicFramePr>
        <p:xfrm>
          <a:off xmlns:a="http://schemas.openxmlformats.org/drawingml/2006/main" x="6334125" y="1762125"/>
          <a:ext xmlns:a="http://schemas.openxmlformats.org/drawingml/2006/main" cx="5429250" cy="35242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1399c3ec4274337"/>
          </a:graphicData>
        </a:graphic>
      </p:graphicFrame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24289CA-852B-4E3D-9078-95EA6420A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524500"/>
            <a:ext cx="113347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7972AF35-2864-4D73-9125-1323C8C53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524500"/>
            <a:ext cx="762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47B61F0F-147F-49B2-BCDF-AD6A644E5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19750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Советская и российская методики различаются. В расширенном охвате 2024 года — 699,9 тыс.; интенсивность НИОКР — 0,97% ВВП.</a:t>
            </a:r>
          </a:p>
        </p:txBody>
      </p:sp>
    </p:spTree>
    <p:extLst>
      <p:ext uri="{BB962C8B-B14F-4D97-AF65-F5344CB8AC3E}">
        <p14:creationId xmlns:p14="http://schemas.microsoft.com/office/powerpoint/2010/main" val="117031940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status">
            <a:extLst xmlns:a="http://schemas.openxmlformats.org/drawingml/2006/main">
              <a:ext uri="{FF2B5EF4-FFF2-40B4-BE49-F238E27FC236}">
                <a16:creationId xmlns:a16="http://schemas.microsoft.com/office/drawing/2014/main" id="{CC4FC73B-5A12-4289-A4AC-D6639DAD5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ВЛИЯНИЕ АКАДЕМИИ НАУК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C55AB0E-F76C-4B57-A4B2-5098ACA80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 i="0">
                <a:solidFill>
                  <a:srgbClr val="111827"/>
                </a:solidFill>
              </a:defRPr>
            </a:pPr>
            <a:r>
              <a:rPr sz="3300" b="1" i="0">
                <a:solidFill>
                  <a:srgbClr val="111827"/>
                </a:solidFill>
              </a:rPr>
              <a:t>Академия воздействовала через восемь каналов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D340439D-115A-4779-8A05-70B7F3CA5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3D75B4B5-F924-49CC-ACA3-7963A7CD2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C86230C8-249F-4D8E-B3A2-0FDE9AA60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3C6410B2-7AEA-4811-A0B3-D6AC928D1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19</a:t>
            </a:r>
          </a:p>
        </p:txBody>
      </p:sp>
      <p:sp>
        <p:nvSpPr>
          <p:cNvPr id="7" name="channel-0">
            <a:extLst xmlns:a="http://schemas.openxmlformats.org/drawingml/2006/main">
              <a:ext uri="{FF2B5EF4-FFF2-40B4-BE49-F238E27FC236}">
                <a16:creationId xmlns:a16="http://schemas.microsoft.com/office/drawing/2014/main" id="{A1ED80E4-DAED-461B-B7DD-002690A65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19250"/>
            <a:ext cx="2619375" cy="1762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93F0A925-C0BB-451D-9F2C-7BCD2655C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762125"/>
            <a:ext cx="47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2E74B5"/>
                </a:solidFill>
              </a:defRPr>
            </a:pPr>
            <a:r>
              <a:rPr sz="2925" b="1" i="0">
                <a:solidFill>
                  <a:srgbClr val="2E74B5"/>
                </a:solidFill>
              </a:rPr>
              <a:t>1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20E2F45E-B6A0-427D-94E5-AF2CCFA50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1575" y="1838325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ИЗМЕРЕНИЕ</a:t>
            </a:r>
          </a:p>
        </p:txBody>
      </p:sp>
      <p:sp>
        <p:nvSpPr>
          <p:cNvPr id="10" name="rule">
            <a:extLst xmlns:a="http://schemas.openxmlformats.org/drawingml/2006/main">
              <a:ext uri="{FF2B5EF4-FFF2-40B4-BE49-F238E27FC236}">
                <a16:creationId xmlns:a16="http://schemas.microsoft.com/office/drawing/2014/main" id="{497B089D-99D5-4A59-8E43-EDEAB9AEC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362200"/>
            <a:ext cx="219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883CA7B6-24C8-4BB1-B8E2-7C7AB299F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552700"/>
            <a:ext cx="21621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667085"/>
                </a:solidFill>
              </a:defRPr>
            </a:pPr>
            <a:r>
              <a:rPr sz="1350" b="0" i="0">
                <a:solidFill>
                  <a:srgbClr val="667085"/>
                </a:solidFill>
              </a:rPr>
              <a:t>переписи • карты • стандарты</a:t>
            </a:r>
          </a:p>
        </p:txBody>
      </p:sp>
      <p:sp>
        <p:nvSpPr>
          <p:cNvPr id="12" name="channel-1">
            <a:extLst xmlns:a="http://schemas.openxmlformats.org/drawingml/2006/main">
              <a:ext uri="{FF2B5EF4-FFF2-40B4-BE49-F238E27FC236}">
                <a16:creationId xmlns:a16="http://schemas.microsoft.com/office/drawing/2014/main" id="{85E1C316-50B0-4FBC-B6B6-9CBB71CBD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619250"/>
            <a:ext cx="2619375" cy="1762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FDA66D9-B0B4-47D0-AF16-C37382C44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762125"/>
            <a:ext cx="47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2E74B5"/>
                </a:solidFill>
              </a:defRPr>
            </a:pPr>
            <a:r>
              <a:rPr sz="2925" b="1" i="0">
                <a:solidFill>
                  <a:srgbClr val="2E74B5"/>
                </a:solidFill>
              </a:rPr>
              <a:t>2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C9D6F9DC-8F7F-4ED4-B29E-2193AA3F0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1838325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РЕСУРСЫ</a:t>
            </a:r>
          </a:p>
        </p:txBody>
      </p:sp>
      <p:sp>
        <p:nvSpPr>
          <p:cNvPr id="15" name="rule">
            <a:extLst xmlns:a="http://schemas.openxmlformats.org/drawingml/2006/main">
              <a:ext uri="{FF2B5EF4-FFF2-40B4-BE49-F238E27FC236}">
                <a16:creationId xmlns:a16="http://schemas.microsoft.com/office/drawing/2014/main" id="{3A589756-989F-47F6-85B3-7A41237B6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362200"/>
            <a:ext cx="219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4ECBB278-8147-4FEE-A9B8-5D8B77D5C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2552700"/>
            <a:ext cx="21621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667085"/>
                </a:solidFill>
              </a:defRPr>
            </a:pPr>
            <a:r>
              <a:rPr sz="1350" b="0" i="0">
                <a:solidFill>
                  <a:srgbClr val="667085"/>
                </a:solidFill>
              </a:rPr>
              <a:t>геология • минералогия</a:t>
            </a:r>
          </a:p>
        </p:txBody>
      </p:sp>
      <p:sp>
        <p:nvSpPr>
          <p:cNvPr id="17" name="channel-2">
            <a:extLst xmlns:a="http://schemas.openxmlformats.org/drawingml/2006/main">
              <a:ext uri="{FF2B5EF4-FFF2-40B4-BE49-F238E27FC236}">
                <a16:creationId xmlns:a16="http://schemas.microsoft.com/office/drawing/2014/main" id="{8D870A86-FCBE-4684-903D-2FDBEBBF7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619250"/>
            <a:ext cx="2619375" cy="1762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DB2C7339-AB52-46C0-B3FE-BAD853AB0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762125"/>
            <a:ext cx="47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2E74B5"/>
                </a:solidFill>
              </a:defRPr>
            </a:pPr>
            <a:r>
              <a:rPr sz="2925" b="1" i="0">
                <a:solidFill>
                  <a:srgbClr val="2E74B5"/>
                </a:solidFill>
              </a:rPr>
              <a:t>3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30CE4961-669B-4B33-97E8-DF3F4DA10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86575" y="1838325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ЭНЕРГИЯ</a:t>
            </a:r>
          </a:p>
        </p:txBody>
      </p:sp>
      <p:sp>
        <p:nvSpPr>
          <p:cNvPr id="20" name="rule">
            <a:extLst xmlns:a="http://schemas.openxmlformats.org/drawingml/2006/main">
              <a:ext uri="{FF2B5EF4-FFF2-40B4-BE49-F238E27FC236}">
                <a16:creationId xmlns:a16="http://schemas.microsoft.com/office/drawing/2014/main" id="{13C0AE87-92F2-43A3-94E3-AD40207FC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2362200"/>
            <a:ext cx="219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97BC8F41-43AC-47D0-BBFF-83DAE2A32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2552700"/>
            <a:ext cx="21621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667085"/>
                </a:solidFill>
              </a:defRPr>
            </a:pPr>
            <a:r>
              <a:rPr sz="1350" b="0" i="0">
                <a:solidFill>
                  <a:srgbClr val="667085"/>
                </a:solidFill>
              </a:rPr>
              <a:t>физика • материалы • размещение</a:t>
            </a:r>
          </a:p>
        </p:txBody>
      </p:sp>
      <p:sp>
        <p:nvSpPr>
          <p:cNvPr id="22" name="channel-3">
            <a:extLst xmlns:a="http://schemas.openxmlformats.org/drawingml/2006/main">
              <a:ext uri="{FF2B5EF4-FFF2-40B4-BE49-F238E27FC236}">
                <a16:creationId xmlns:a16="http://schemas.microsoft.com/office/drawing/2014/main" id="{2639C1F5-465C-42F7-AF97-7F1FAD109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619250"/>
            <a:ext cx="2619375" cy="1762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29915C44-18EF-49F5-ABE5-AF71BC8C9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1762125"/>
            <a:ext cx="47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2E74B5"/>
                </a:solidFill>
              </a:defRPr>
            </a:pPr>
            <a:r>
              <a:rPr sz="2925" b="1" i="0">
                <a:solidFill>
                  <a:srgbClr val="2E74B5"/>
                </a:solidFill>
              </a:rPr>
              <a:t>4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83813D19-5165-4818-A5A0-C2AD78F63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44075" y="1838325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ОБОРОНА</a:t>
            </a:r>
          </a:p>
        </p:txBody>
      </p:sp>
      <p:sp>
        <p:nvSpPr>
          <p:cNvPr id="25" name="rule">
            <a:extLst xmlns:a="http://schemas.openxmlformats.org/drawingml/2006/main">
              <a:ext uri="{FF2B5EF4-FFF2-40B4-BE49-F238E27FC236}">
                <a16:creationId xmlns:a16="http://schemas.microsoft.com/office/drawing/2014/main" id="{2F0FD688-B972-4208-A266-105F6D09D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2362200"/>
            <a:ext cx="219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E8451B75-475E-489A-A88F-B63E774D8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552700"/>
            <a:ext cx="21621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667085"/>
                </a:solidFill>
              </a:defRPr>
            </a:pPr>
            <a:r>
              <a:rPr sz="1350" b="0" i="0">
                <a:solidFill>
                  <a:srgbClr val="667085"/>
                </a:solidFill>
              </a:rPr>
              <a:t>короткий цикл внедрения</a:t>
            </a:r>
          </a:p>
        </p:txBody>
      </p:sp>
      <p:sp>
        <p:nvSpPr>
          <p:cNvPr id="27" name="channel-4">
            <a:extLst xmlns:a="http://schemas.openxmlformats.org/drawingml/2006/main">
              <a:ext uri="{FF2B5EF4-FFF2-40B4-BE49-F238E27FC236}">
                <a16:creationId xmlns:a16="http://schemas.microsoft.com/office/drawing/2014/main" id="{57669425-65EE-4899-8714-94B29787E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667125"/>
            <a:ext cx="2619375" cy="1762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CC038CBE-31BF-4B3F-AE74-C97D74E03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0"/>
            <a:ext cx="47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B58B1B"/>
                </a:solidFill>
              </a:defRPr>
            </a:pPr>
            <a:r>
              <a:rPr sz="2925" b="1" i="0">
                <a:solidFill>
                  <a:srgbClr val="B58B1B"/>
                </a:solidFill>
              </a:rPr>
              <a:t>5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895B3517-126B-412D-B0B0-1342FDD41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1575" y="3886200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КАДРЫ</a:t>
            </a:r>
          </a:p>
        </p:txBody>
      </p:sp>
      <p:sp>
        <p:nvSpPr>
          <p:cNvPr id="30" name="rule">
            <a:extLst xmlns:a="http://schemas.openxmlformats.org/drawingml/2006/main">
              <a:ext uri="{FF2B5EF4-FFF2-40B4-BE49-F238E27FC236}">
                <a16:creationId xmlns:a16="http://schemas.microsoft.com/office/drawing/2014/main" id="{20EA2741-C2F1-473D-B7E7-99E7E0B8B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410075"/>
            <a:ext cx="219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8EEF7D1F-A3E1-4750-B826-73DA68162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4600575"/>
            <a:ext cx="21621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667085"/>
                </a:solidFill>
              </a:defRPr>
            </a:pPr>
            <a:r>
              <a:rPr sz="1350" b="0" i="0">
                <a:solidFill>
                  <a:srgbClr val="667085"/>
                </a:solidFill>
              </a:rPr>
              <a:t>школы • аспирантура</a:t>
            </a:r>
          </a:p>
        </p:txBody>
      </p:sp>
      <p:sp>
        <p:nvSpPr>
          <p:cNvPr id="32" name="channel-5">
            <a:extLst xmlns:a="http://schemas.openxmlformats.org/drawingml/2006/main">
              <a:ext uri="{FF2B5EF4-FFF2-40B4-BE49-F238E27FC236}">
                <a16:creationId xmlns:a16="http://schemas.microsoft.com/office/drawing/2014/main" id="{080A60AC-A23F-4CB2-81EF-4EDD6A03A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667125"/>
            <a:ext cx="2619375" cy="1762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3CB086E7-9AED-4049-A9F2-DE944F1BB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810000"/>
            <a:ext cx="47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B58B1B"/>
                </a:solidFill>
              </a:defRPr>
            </a:pPr>
            <a:r>
              <a:rPr sz="2925" b="1" i="0">
                <a:solidFill>
                  <a:srgbClr val="B58B1B"/>
                </a:solidFill>
              </a:rPr>
              <a:t>6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97EA26B0-8AC5-42A5-BEEB-01B8BDCF4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3886200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ТЕРРИТОРИИ</a:t>
            </a:r>
          </a:p>
        </p:txBody>
      </p:sp>
      <p:sp>
        <p:nvSpPr>
          <p:cNvPr id="35" name="rule">
            <a:extLst xmlns:a="http://schemas.openxmlformats.org/drawingml/2006/main">
              <a:ext uri="{FF2B5EF4-FFF2-40B4-BE49-F238E27FC236}">
                <a16:creationId xmlns:a16="http://schemas.microsoft.com/office/drawing/2014/main" id="{E01A0011-1AE0-4E9D-A770-9C7CF0B36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4410075"/>
            <a:ext cx="219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3CC67BA7-2305-43D1-AD7D-D8C862E39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4600575"/>
            <a:ext cx="21621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667085"/>
                </a:solidFill>
              </a:defRPr>
            </a:pPr>
            <a:r>
              <a:rPr sz="1350" b="0" i="0">
                <a:solidFill>
                  <a:srgbClr val="667085"/>
                </a:solidFill>
              </a:rPr>
              <a:t>комплексные программы</a:t>
            </a:r>
          </a:p>
        </p:txBody>
      </p:sp>
      <p:sp>
        <p:nvSpPr>
          <p:cNvPr id="37" name="channel-6">
            <a:extLst xmlns:a="http://schemas.openxmlformats.org/drawingml/2006/main">
              <a:ext uri="{FF2B5EF4-FFF2-40B4-BE49-F238E27FC236}">
                <a16:creationId xmlns:a16="http://schemas.microsoft.com/office/drawing/2014/main" id="{438F0F92-F4CD-4DDA-83F5-E0250A9B1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667125"/>
            <a:ext cx="2619375" cy="1762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text">
            <a:extLst xmlns:a="http://schemas.openxmlformats.org/drawingml/2006/main">
              <a:ext uri="{FF2B5EF4-FFF2-40B4-BE49-F238E27FC236}">
                <a16:creationId xmlns:a16="http://schemas.microsoft.com/office/drawing/2014/main" id="{F0C2E4A0-2E2C-4F43-A66A-AC40B7F16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810000"/>
            <a:ext cx="47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B58B1B"/>
                </a:solidFill>
              </a:defRPr>
            </a:pPr>
            <a:r>
              <a:rPr sz="2925" b="1" i="0">
                <a:solidFill>
                  <a:srgbClr val="B58B1B"/>
                </a:solidFill>
              </a:rPr>
              <a:t>7</a:t>
            </a:r>
          </a:p>
        </p:txBody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AFB642B5-4D97-47C9-97D6-5CB9B3E48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86575" y="3886200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ЭКСПЕРТИЗА</a:t>
            </a:r>
          </a:p>
        </p:txBody>
      </p:sp>
      <p:sp>
        <p:nvSpPr>
          <p:cNvPr id="40" name="rule">
            <a:extLst xmlns:a="http://schemas.openxmlformats.org/drawingml/2006/main">
              <a:ext uri="{FF2B5EF4-FFF2-40B4-BE49-F238E27FC236}">
                <a16:creationId xmlns:a16="http://schemas.microsoft.com/office/drawing/2014/main" id="{B08B51AA-0AC5-421E-8E62-CAE0721F5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4410075"/>
            <a:ext cx="219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text">
            <a:extLst xmlns:a="http://schemas.openxmlformats.org/drawingml/2006/main">
              <a:ext uri="{FF2B5EF4-FFF2-40B4-BE49-F238E27FC236}">
                <a16:creationId xmlns:a16="http://schemas.microsoft.com/office/drawing/2014/main" id="{F3D396A7-2F2F-46AC-9C9F-CD8338D82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4600575"/>
            <a:ext cx="21621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667085"/>
                </a:solidFill>
              </a:defRPr>
            </a:pPr>
            <a:r>
              <a:rPr sz="1350" b="0" i="0">
                <a:solidFill>
                  <a:srgbClr val="667085"/>
                </a:solidFill>
              </a:rPr>
              <a:t>оценка программ и результатов</a:t>
            </a:r>
          </a:p>
        </p:txBody>
      </p:sp>
      <p:sp>
        <p:nvSpPr>
          <p:cNvPr id="42" name="channel-7">
            <a:extLst xmlns:a="http://schemas.openxmlformats.org/drawingml/2006/main">
              <a:ext uri="{FF2B5EF4-FFF2-40B4-BE49-F238E27FC236}">
                <a16:creationId xmlns:a16="http://schemas.microsoft.com/office/drawing/2014/main" id="{D01AA331-3D3F-4D9A-A15C-C51E08919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667125"/>
            <a:ext cx="2619375" cy="1762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text">
            <a:extLst xmlns:a="http://schemas.openxmlformats.org/drawingml/2006/main">
              <a:ext uri="{FF2B5EF4-FFF2-40B4-BE49-F238E27FC236}">
                <a16:creationId xmlns:a16="http://schemas.microsoft.com/office/drawing/2014/main" id="{C0543A46-C5DD-45F8-BA27-4E2999C99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810000"/>
            <a:ext cx="47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B58B1B"/>
                </a:solidFill>
              </a:defRPr>
            </a:pPr>
            <a:r>
              <a:rPr sz="2925" b="1" i="0">
                <a:solidFill>
                  <a:srgbClr val="B58B1B"/>
                </a:solidFill>
              </a:rPr>
              <a:t>8</a:t>
            </a:r>
          </a:p>
        </p:txBody>
      </p:sp>
      <p:sp>
        <p:nvSpPr>
          <p:cNvPr id="44" name="text">
            <a:extLst xmlns:a="http://schemas.openxmlformats.org/drawingml/2006/main">
              <a:ext uri="{FF2B5EF4-FFF2-40B4-BE49-F238E27FC236}">
                <a16:creationId xmlns:a16="http://schemas.microsoft.com/office/drawing/2014/main" id="{D8D1AA93-80FE-4501-9317-ECB19E226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44075" y="3886200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КУЛЬТУРА</a:t>
            </a:r>
          </a:p>
        </p:txBody>
      </p:sp>
      <p:sp>
        <p:nvSpPr>
          <p:cNvPr id="45" name="rule">
            <a:extLst xmlns:a="http://schemas.openxmlformats.org/drawingml/2006/main">
              <a:ext uri="{FF2B5EF4-FFF2-40B4-BE49-F238E27FC236}">
                <a16:creationId xmlns:a16="http://schemas.microsoft.com/office/drawing/2014/main" id="{E5DE478B-AF05-4B79-9C96-7C2B43A98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4410075"/>
            <a:ext cx="219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text">
            <a:extLst xmlns:a="http://schemas.openxmlformats.org/drawingml/2006/main">
              <a:ext uri="{FF2B5EF4-FFF2-40B4-BE49-F238E27FC236}">
                <a16:creationId xmlns:a16="http://schemas.microsoft.com/office/drawing/2014/main" id="{555D9671-C0A4-43CE-8D23-94CF728A9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4600575"/>
            <a:ext cx="21621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667085"/>
                </a:solidFill>
              </a:defRPr>
            </a:pPr>
            <a:r>
              <a:rPr sz="1350" b="0" i="0">
                <a:solidFill>
                  <a:srgbClr val="667085"/>
                </a:solidFill>
              </a:rPr>
              <a:t>архивы • языки • память</a:t>
            </a:r>
          </a:p>
        </p:txBody>
      </p:sp>
      <p:sp>
        <p:nvSpPr>
          <p:cNvPr id="47" name="callout-bg">
            <a:extLst xmlns:a="http://schemas.openxmlformats.org/drawingml/2006/main">
              <a:ext uri="{FF2B5EF4-FFF2-40B4-BE49-F238E27FC236}">
                <a16:creationId xmlns:a16="http://schemas.microsoft.com/office/drawing/2014/main" id="{748CF3CA-B551-4CE1-82C8-7622F0618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10250"/>
            <a:ext cx="113347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882FCE44-4DB5-40C0-A211-21A03488C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10250"/>
            <a:ext cx="762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E5EB9C28-A2E9-4E57-9727-5A42A035C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905500"/>
            <a:ext cx="1095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Корректная метрика вклада — снижение неопределённости, создание компетенций и скорость решения сложной задачи, а не приписывание Академии доли ВВП.</a:t>
            </a:r>
          </a:p>
        </p:txBody>
      </p:sp>
    </p:spTree>
    <p:extLst>
      <p:ext uri="{BB962C8B-B14F-4D97-AF65-F5344CB8AC3E}">
        <p14:creationId xmlns:p14="http://schemas.microsoft.com/office/powerpoint/2010/main" val="116021378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status">
            <a:extLst xmlns:a="http://schemas.openxmlformats.org/drawingml/2006/main">
              <a:ext uri="{FF2B5EF4-FFF2-40B4-BE49-F238E27FC236}">
                <a16:creationId xmlns:a16="http://schemas.microsoft.com/office/drawing/2014/main" id="{B190B4D8-D420-4899-981C-C0DFDCD62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РЕЗЮМЕ ДЛЯ РЕШЕНИЙ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C42BF0C-1868-467A-9990-880C773EA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75" b="1" i="0">
                <a:solidFill>
                  <a:srgbClr val="111827"/>
                </a:solidFill>
              </a:defRPr>
            </a:pPr>
            <a:r>
              <a:rPr sz="3375" b="1" i="0">
                <a:solidFill>
                  <a:srgbClr val="111827"/>
                </a:solidFill>
              </a:rPr>
              <a:t>За 130 лет менялся строй — задача оставалась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1DF1A1AC-C20D-42E2-AA55-E920C4E98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C9A023A9-A38A-406A-A5BC-DA3A81A6E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B3C2432C-F77E-42F7-8546-FE0E7AE33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EECE7EF7-B9B2-4A6E-A540-EA92B6A4F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02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B95822AE-4D05-46F0-8B13-D48A5B677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52550"/>
            <a:ext cx="1133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667085"/>
                </a:solidFill>
              </a:defRPr>
            </a:pPr>
            <a:r>
              <a:rPr sz="1725" b="0" i="0">
                <a:solidFill>
                  <a:srgbClr val="667085"/>
                </a:solidFill>
              </a:rPr>
              <a:t>Согласовать запас, поток, воспроизводство и риск — в разных институциональных режимах.</a:t>
            </a:r>
          </a:p>
        </p:txBody>
      </p:sp>
      <p:sp>
        <p:nvSpPr>
          <p:cNvPr id="8" name="metric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1326A61C-64C6-4208-AD76-6770DD3A1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047875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06CDEE16-974E-4EDB-AFB0-9EF952581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047875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alue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82F091EC-D3C0-41FB-9C4E-0C257C06A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219325"/>
            <a:ext cx="30289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13,4% → ≈75%</a:t>
            </a:r>
          </a:p>
        </p:txBody>
      </p:sp>
      <p:sp>
        <p:nvSpPr>
          <p:cNvPr id="11" name="label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35835A7F-EB9B-4E89-A6CD-969B74FCF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733675"/>
            <a:ext cx="3028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городская доля</a:t>
            </a:r>
          </a:p>
        </p:txBody>
      </p:sp>
      <p:sp>
        <p:nvSpPr>
          <p:cNvPr id="12" name="scope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873D4294-3FB9-4691-8D52-429F6CBAB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048000"/>
            <a:ext cx="3028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Империя 1897 → РФ 2025; разные границы</a:t>
            </a:r>
          </a:p>
        </p:txBody>
      </p:sp>
      <p:sp>
        <p:nvSpPr>
          <p:cNvPr id="13" name="metric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9B4A243B-AE38-410C-9617-143E200E2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047875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DA278E59-A5EA-47FA-906B-5116F9BAC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047875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0F7C97C2-0F9E-407E-8D53-E105F9D4F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219325"/>
            <a:ext cx="30289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8B1B"/>
                </a:solidFill>
              </a:defRPr>
            </a:pPr>
            <a:r>
              <a:rPr sz="2850" b="1" i="0">
                <a:solidFill>
                  <a:srgbClr val="B58B1B"/>
                </a:solidFill>
              </a:rPr>
              <a:t>1,94 → 1 705</a:t>
            </a:r>
          </a:p>
        </p:txBody>
      </p:sp>
      <p:sp>
        <p:nvSpPr>
          <p:cNvPr id="16" name="label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E6AF3609-8293-4057-8582-4F48CED81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733675"/>
            <a:ext cx="3028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млрд кВт·ч</a:t>
            </a:r>
          </a:p>
        </p:txBody>
      </p:sp>
      <p:sp>
        <p:nvSpPr>
          <p:cNvPr id="17" name="scope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F595733F-AFF7-411C-9877-1E4A3CC87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048000"/>
            <a:ext cx="3028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СССР: 1913 → 1988; рост примерно ×879</a:t>
            </a:r>
          </a:p>
        </p:txBody>
      </p:sp>
      <p:sp>
        <p:nvSpPr>
          <p:cNvPr id="18" name="metric-персонал НИОКР">
            <a:extLst xmlns:a="http://schemas.openxmlformats.org/drawingml/2006/main">
              <a:ext uri="{FF2B5EF4-FFF2-40B4-BE49-F238E27FC236}">
                <a16:creationId xmlns:a16="http://schemas.microsoft.com/office/drawing/2014/main" id="{0E7BDB8F-BE04-457B-8F93-1EEE123CA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2047875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93E3BA03-EDE9-4B84-8D8A-9D4AD8B35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2047875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value-персонал НИОКР">
            <a:extLst xmlns:a="http://schemas.openxmlformats.org/drawingml/2006/main">
              <a:ext uri="{FF2B5EF4-FFF2-40B4-BE49-F238E27FC236}">
                <a16:creationId xmlns:a16="http://schemas.microsoft.com/office/drawing/2014/main" id="{0B888CA5-A12D-4EB0-9E6B-3916EBA8C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2143125"/>
            <a:ext cx="30289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B54747"/>
                </a:solidFill>
              </a:defRPr>
            </a:pPr>
            <a:r>
              <a:rPr sz="1950" b="1" i="0">
                <a:solidFill>
                  <a:srgbClr val="B54747"/>
                </a:solidFill>
              </a:rPr>
              <a:t>1,061 млн → 676 тыс.</a:t>
            </a:r>
          </a:p>
        </p:txBody>
      </p:sp>
      <p:sp>
        <p:nvSpPr>
          <p:cNvPr id="21" name="label-персонал НИОКР">
            <a:extLst xmlns:a="http://schemas.openxmlformats.org/drawingml/2006/main">
              <a:ext uri="{FF2B5EF4-FFF2-40B4-BE49-F238E27FC236}">
                <a16:creationId xmlns:a16="http://schemas.microsoft.com/office/drawing/2014/main" id="{F66CDF3E-D1A7-4A23-8EB4-696B5F82C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2771775"/>
            <a:ext cx="3028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персонал НИОКР</a:t>
            </a:r>
          </a:p>
        </p:txBody>
      </p:sp>
      <p:sp>
        <p:nvSpPr>
          <p:cNvPr id="22" name="scope-персонал НИОКР">
            <a:extLst xmlns:a="http://schemas.openxmlformats.org/drawingml/2006/main">
              <a:ext uri="{FF2B5EF4-FFF2-40B4-BE49-F238E27FC236}">
                <a16:creationId xmlns:a16="http://schemas.microsoft.com/office/drawing/2014/main" id="{CD872B36-3A71-4027-BDB1-E98B004FE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3076575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РФ: 1995 → 2024; около −36%</a:t>
            </a:r>
          </a:p>
        </p:txBody>
      </p:sp>
      <p:sp>
        <p:nvSpPr>
          <p:cNvPr id="23" name="callout-bg">
            <a:extLst xmlns:a="http://schemas.openxmlformats.org/drawingml/2006/main">
              <a:ext uri="{FF2B5EF4-FFF2-40B4-BE49-F238E27FC236}">
                <a16:creationId xmlns:a16="http://schemas.microsoft.com/office/drawing/2014/main" id="{F5A5A3C9-7EFE-40B2-828F-5E12836C1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095750"/>
            <a:ext cx="1133475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C84DD4FE-DFBD-4046-A0E8-5D7BE2DF9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095750"/>
            <a:ext cx="762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6F03EDDD-267A-41E8-AE88-A3CBB53F4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4191000"/>
            <a:ext cx="10953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11827"/>
                </a:solidFill>
              </a:defRPr>
            </a:pPr>
            <a:r>
              <a:rPr sz="1725" b="1" i="0">
                <a:solidFill>
                  <a:srgbClr val="111827"/>
                </a:solidFill>
              </a:rPr>
              <a:t>Академия сильнее всего влияла там, где снижала неопределённость, создавала научные школы и была встроена в контур постановки задачи, заказа и внедрения.</a:t>
            </a:r>
          </a:p>
        </p:txBody>
      </p:sp>
      <p:sp>
        <p:nvSpPr>
          <p:cNvPr id="26" name="bullet-0">
            <a:extLst xmlns:a="http://schemas.openxmlformats.org/drawingml/2006/main">
              <a:ext uri="{FF2B5EF4-FFF2-40B4-BE49-F238E27FC236}">
                <a16:creationId xmlns:a16="http://schemas.microsoft.com/office/drawing/2014/main" id="{45864E89-EC78-447B-9736-F4EE83D6A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3149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7CA44974-AF02-4087-B044-088907922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219700"/>
            <a:ext cx="10744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11827"/>
                </a:solidFill>
              </a:defRPr>
            </a:pPr>
            <a:r>
              <a:rPr sz="1275" b="0" i="0">
                <a:solidFill>
                  <a:srgbClr val="111827"/>
                </a:solidFill>
              </a:rPr>
              <a:t>Кризисы возникали при одновременном разрыве денег, транспорта, собственности и данных.</a:t>
            </a:r>
          </a:p>
        </p:txBody>
      </p:sp>
      <p:sp>
        <p:nvSpPr>
          <p:cNvPr id="28" name="bullet-1">
            <a:extLst xmlns:a="http://schemas.openxmlformats.org/drawingml/2006/main">
              <a:ext uri="{FF2B5EF4-FFF2-40B4-BE49-F238E27FC236}">
                <a16:creationId xmlns:a16="http://schemas.microsoft.com/office/drawing/2014/main" id="{9A62C94D-3D9F-41D0-92CD-D63D10BD9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6769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0BB70E48-FAF0-4233-AC3F-0C3816011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581650"/>
            <a:ext cx="10744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11827"/>
                </a:solidFill>
              </a:defRPr>
            </a:pPr>
            <a:r>
              <a:rPr sz="1275" b="0" i="0">
                <a:solidFill>
                  <a:srgbClr val="111827"/>
                </a:solidFill>
              </a:rPr>
              <a:t>Масштаб индустрии сам по себе не гарантировал эффективность и воспроизводство.</a:t>
            </a:r>
          </a:p>
        </p:txBody>
      </p:sp>
      <p:sp>
        <p:nvSpPr>
          <p:cNvPr id="30" name="bullet-2">
            <a:extLst xmlns:a="http://schemas.openxmlformats.org/drawingml/2006/main">
              <a:ext uri="{FF2B5EF4-FFF2-40B4-BE49-F238E27FC236}">
                <a16:creationId xmlns:a16="http://schemas.microsoft.com/office/drawing/2014/main" id="{B766D21B-4A0E-4626-948B-E31795CA7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0388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B03F0D36-3C6A-4488-B9C5-DFBD373F6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5943600"/>
            <a:ext cx="10744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11827"/>
                </a:solidFill>
              </a:defRPr>
            </a:pPr>
            <a:r>
              <a:rPr sz="1275" b="0" i="0">
                <a:solidFill>
                  <a:srgbClr val="111827"/>
                </a:solidFill>
              </a:rPr>
              <a:t>Современный дефицит — люди, исследовательские кадры, оборудование и длинные технологические цепочки.</a:t>
            </a:r>
          </a:p>
        </p:txBody>
      </p:sp>
    </p:spTree>
    <p:extLst>
      <p:ext uri="{BB962C8B-B14F-4D97-AF65-F5344CB8AC3E}">
        <p14:creationId xmlns:p14="http://schemas.microsoft.com/office/powerpoint/2010/main" val="146654926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status">
            <a:extLst xmlns:a="http://schemas.openxmlformats.org/drawingml/2006/main">
              <a:ext uri="{FF2B5EF4-FFF2-40B4-BE49-F238E27FC236}">
                <a16:creationId xmlns:a16="http://schemas.microsoft.com/office/drawing/2014/main" id="{18A84D5C-1D89-4A4A-9FF2-02E5C08E9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ИНСТИТУЦИОНАЛЬНЫЕ ВЕХИ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EEAED5F-79F3-48E9-BB72-9AB4A0CD6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225" b="1" i="0">
                <a:solidFill>
                  <a:srgbClr val="111827"/>
                </a:solidFill>
              </a:defRPr>
            </a:pPr>
            <a:r>
              <a:rPr sz="3225" b="1" i="0">
                <a:solidFill>
                  <a:srgbClr val="111827"/>
                </a:solidFill>
              </a:rPr>
              <a:t>От КЕПС к экспертизе: менялся механизм влияния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18F9CCF-00FE-462F-B931-A0C230D9B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BEE66C5E-F107-41BC-B658-D51295498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A9F5B86C-0A8D-4102-86EA-C19CEB43C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F8DD978D-4D41-4CDF-A596-6F0C2B9C2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20</a:t>
            </a:r>
          </a:p>
        </p:txBody>
      </p:sp>
      <p:sp>
        <p:nvSpPr>
          <p:cNvPr id="7" name="rule">
            <a:extLst xmlns:a="http://schemas.openxmlformats.org/drawingml/2006/main">
              <a:ext uri="{FF2B5EF4-FFF2-40B4-BE49-F238E27FC236}">
                <a16:creationId xmlns:a16="http://schemas.microsoft.com/office/drawing/2014/main" id="{EFE35F0A-9C1E-4931-A3FF-771702AD7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29000"/>
            <a:ext cx="10668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ilestone-dot-0">
            <a:extLst xmlns:a="http://schemas.openxmlformats.org/drawingml/2006/main">
              <a:ext uri="{FF2B5EF4-FFF2-40B4-BE49-F238E27FC236}">
                <a16:creationId xmlns:a16="http://schemas.microsoft.com/office/drawing/2014/main" id="{CDA7CD60-47E7-4623-9024-32ECDFD69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43275"/>
            <a:ext cx="1714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61246DC9-72B6-4D70-A599-662D4607D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8097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E74B5"/>
                </a:solidFill>
              </a:defRPr>
            </a:pPr>
            <a:r>
              <a:rPr sz="1425" b="1" i="0">
                <a:solidFill>
                  <a:srgbClr val="2E74B5"/>
                </a:solidFill>
              </a:rPr>
              <a:t>1915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A850D5F4-EA33-434F-8F4F-67111BB48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171700"/>
            <a:ext cx="123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КЕПС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DC200F70-FD11-47EE-B4A7-4B07AC078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628900"/>
            <a:ext cx="1238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ресурсная проблема</a:t>
            </a:r>
          </a:p>
        </p:txBody>
      </p:sp>
      <p:sp>
        <p:nvSpPr>
          <p:cNvPr id="12" name="milestone-dot-1">
            <a:extLst xmlns:a="http://schemas.openxmlformats.org/drawingml/2006/main">
              <a:ext uri="{FF2B5EF4-FFF2-40B4-BE49-F238E27FC236}">
                <a16:creationId xmlns:a16="http://schemas.microsoft.com/office/drawing/2014/main" id="{7FB36B47-CBF8-406D-9CBF-D49C0DF85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3343275"/>
            <a:ext cx="1714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B8D1E516-F7A8-40B0-9574-E3A21A759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857625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E74B5"/>
                </a:solidFill>
              </a:defRPr>
            </a:pPr>
            <a:r>
              <a:rPr sz="1425" b="1" i="0">
                <a:solidFill>
                  <a:srgbClr val="2E74B5"/>
                </a:solidFill>
              </a:rPr>
              <a:t>1925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2E3034BA-3E03-435D-97EE-4D052DCA7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219575"/>
            <a:ext cx="123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АН СССР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BC4B56EE-AEF6-43BF-A891-DBB90BF60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676775"/>
            <a:ext cx="1238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союзный контур</a:t>
            </a:r>
          </a:p>
        </p:txBody>
      </p:sp>
      <p:sp>
        <p:nvSpPr>
          <p:cNvPr id="16" name="milestone-dot-2">
            <a:extLst xmlns:a="http://schemas.openxmlformats.org/drawingml/2006/main">
              <a:ext uri="{FF2B5EF4-FFF2-40B4-BE49-F238E27FC236}">
                <a16:creationId xmlns:a16="http://schemas.microsoft.com/office/drawing/2014/main" id="{80A9DA68-4476-4E03-B589-6AE60E13B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343275"/>
            <a:ext cx="1714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1E0AC19D-C691-427D-8E7A-4EDF66386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18097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E74B5"/>
                </a:solidFill>
              </a:defRPr>
            </a:pPr>
            <a:r>
              <a:rPr sz="1425" b="1" i="0">
                <a:solidFill>
                  <a:srgbClr val="2E74B5"/>
                </a:solidFill>
              </a:rPr>
              <a:t>1943–46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5F93D72A-1DF2-4862-91FC-FC95830F8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171700"/>
            <a:ext cx="123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Лаб. №2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E43C853C-B192-48CA-B6F4-9121ABF50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628900"/>
            <a:ext cx="1238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атомный проект</a:t>
            </a:r>
          </a:p>
        </p:txBody>
      </p:sp>
      <p:sp>
        <p:nvSpPr>
          <p:cNvPr id="20" name="milestone-dot-3">
            <a:extLst xmlns:a="http://schemas.openxmlformats.org/drawingml/2006/main">
              <a:ext uri="{FF2B5EF4-FFF2-40B4-BE49-F238E27FC236}">
                <a16:creationId xmlns:a16="http://schemas.microsoft.com/office/drawing/2014/main" id="{04884388-BF12-4205-A1A4-D544EA43E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3343275"/>
            <a:ext cx="1714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3A499534-7DCA-4EE3-86FD-2A271C961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857625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E74B5"/>
                </a:solidFill>
              </a:defRPr>
            </a:pPr>
            <a:r>
              <a:rPr sz="1425" b="1" i="0">
                <a:solidFill>
                  <a:srgbClr val="2E74B5"/>
                </a:solidFill>
              </a:rPr>
              <a:t>1957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CED19EBA-891C-4318-8750-83610BEC1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219575"/>
            <a:ext cx="123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СО АН СССР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ECD0565A-A3E2-4700-A1C0-9863866A6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676775"/>
            <a:ext cx="1238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наука в Сибири</a:t>
            </a:r>
          </a:p>
        </p:txBody>
      </p:sp>
      <p:sp>
        <p:nvSpPr>
          <p:cNvPr id="24" name="milestone-dot-4">
            <a:extLst xmlns:a="http://schemas.openxmlformats.org/drawingml/2006/main">
              <a:ext uri="{FF2B5EF4-FFF2-40B4-BE49-F238E27FC236}">
                <a16:creationId xmlns:a16="http://schemas.microsoft.com/office/drawing/2014/main" id="{5F250F21-BB61-422F-ADF4-D0CF81403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343275"/>
            <a:ext cx="1714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64608332-BB55-4E26-941F-F47C040C4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8097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B58B1B"/>
                </a:solidFill>
              </a:defRPr>
            </a:pPr>
            <a:r>
              <a:rPr sz="1425" b="1" i="0">
                <a:solidFill>
                  <a:srgbClr val="B58B1B"/>
                </a:solidFill>
              </a:rPr>
              <a:t>1991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2A1D62FD-67D8-4B77-9177-5CDDBA75E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2171700"/>
            <a:ext cx="123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РАН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35ED1C95-21E7-4E25-93D7-894E59AB9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2628900"/>
            <a:ext cx="1238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восстановление</a:t>
            </a:r>
          </a:p>
        </p:txBody>
      </p:sp>
      <p:sp>
        <p:nvSpPr>
          <p:cNvPr id="28" name="milestone-dot-5">
            <a:extLst xmlns:a="http://schemas.openxmlformats.org/drawingml/2006/main">
              <a:ext uri="{FF2B5EF4-FFF2-40B4-BE49-F238E27FC236}">
                <a16:creationId xmlns:a16="http://schemas.microsoft.com/office/drawing/2014/main" id="{D34B5F7D-5626-48AC-BE7F-4098DC627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343275"/>
            <a:ext cx="1714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FF98EC2F-E7E4-48CE-B785-BD5741C1E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57625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B58B1B"/>
                </a:solidFill>
              </a:defRPr>
            </a:pPr>
            <a:r>
              <a:rPr sz="1425" b="1" i="0">
                <a:solidFill>
                  <a:srgbClr val="B58B1B"/>
                </a:solidFill>
              </a:rPr>
              <a:t>2013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ACC4D45C-47AB-48B0-A9F0-0DEDA2BCA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219575"/>
            <a:ext cx="123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253‑ФЗ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CD669EDB-EDF3-4D10-AB41-4A446ED95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676775"/>
            <a:ext cx="1238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реформа управления</a:t>
            </a:r>
          </a:p>
        </p:txBody>
      </p:sp>
      <p:sp>
        <p:nvSpPr>
          <p:cNvPr id="32" name="milestone-dot-6">
            <a:extLst xmlns:a="http://schemas.openxmlformats.org/drawingml/2006/main">
              <a:ext uri="{FF2B5EF4-FFF2-40B4-BE49-F238E27FC236}">
                <a16:creationId xmlns:a16="http://schemas.microsoft.com/office/drawing/2014/main" id="{099F19DA-A734-447A-82CB-8CEB8F543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343275"/>
            <a:ext cx="1714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B4186D3D-D2C9-457D-9FD5-3A0B2B704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5875" y="18097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B58B1B"/>
                </a:solidFill>
              </a:defRPr>
            </a:pPr>
            <a:r>
              <a:rPr sz="1425" b="1" i="0">
                <a:solidFill>
                  <a:srgbClr val="B58B1B"/>
                </a:solidFill>
              </a:rPr>
              <a:t>2018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38D16B6A-2F14-46CA-BE3B-F257B2B3D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5875" y="2171700"/>
            <a:ext cx="123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новая модель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A7D19C11-4E62-4706-AD0A-C0B6A6B6A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5875" y="2628900"/>
            <a:ext cx="1238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координация + экспертиза</a:t>
            </a:r>
          </a:p>
        </p:txBody>
      </p:sp>
      <p:sp>
        <p:nvSpPr>
          <p:cNvPr id="36" name="milestone-dot-7">
            <a:extLst xmlns:a="http://schemas.openxmlformats.org/drawingml/2006/main">
              <a:ext uri="{FF2B5EF4-FFF2-40B4-BE49-F238E27FC236}">
                <a16:creationId xmlns:a16="http://schemas.microsoft.com/office/drawing/2014/main" id="{84E7ACF9-0E3E-4EDF-BEF4-3B9A74619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3343275"/>
            <a:ext cx="1714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27D4AF40-7683-4464-8C1A-9C7F7A09C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57625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B58B1B"/>
                </a:solidFill>
              </a:defRPr>
            </a:pPr>
            <a:r>
              <a:rPr sz="1425" b="1" i="0">
                <a:solidFill>
                  <a:srgbClr val="B58B1B"/>
                </a:solidFill>
              </a:rPr>
              <a:t>2026</a:t>
            </a:r>
          </a:p>
        </p:txBody>
      </p:sp>
      <p:sp>
        <p:nvSpPr>
          <p:cNvPr id="38" name="text">
            <a:extLst xmlns:a="http://schemas.openxmlformats.org/drawingml/2006/main">
              <a:ext uri="{FF2B5EF4-FFF2-40B4-BE49-F238E27FC236}">
                <a16:creationId xmlns:a16="http://schemas.microsoft.com/office/drawing/2014/main" id="{13228B87-81FE-4F49-A191-B0542F5B9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4219575"/>
            <a:ext cx="123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отчёт РАН</a:t>
            </a:r>
          </a:p>
        </p:txBody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213D5734-E47F-4778-BF05-CF3D903E5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4676775"/>
            <a:ext cx="1238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&gt;80 тыс. заключений</a:t>
            </a:r>
          </a:p>
        </p:txBody>
      </p:sp>
      <p:sp>
        <p:nvSpPr>
          <p:cNvPr id="40" name="metric-экспертных заключений">
            <a:extLst xmlns:a="http://schemas.openxmlformats.org/drawingml/2006/main">
              <a:ext uri="{FF2B5EF4-FFF2-40B4-BE49-F238E27FC236}">
                <a16:creationId xmlns:a16="http://schemas.microsoft.com/office/drawing/2014/main" id="{4C023EEE-D15B-4455-B96E-B3835B658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381625"/>
            <a:ext cx="34290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0CE00CE2-8959-4EF4-B982-8C8F3AAF1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381625"/>
            <a:ext cx="66675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value-экспертных заключений">
            <a:extLst xmlns:a="http://schemas.openxmlformats.org/drawingml/2006/main">
              <a:ext uri="{FF2B5EF4-FFF2-40B4-BE49-F238E27FC236}">
                <a16:creationId xmlns:a16="http://schemas.microsoft.com/office/drawing/2014/main" id="{71605D19-06CA-4FFE-916A-CF89D6193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457825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2E74B5"/>
                </a:solidFill>
              </a:defRPr>
            </a:pPr>
            <a:r>
              <a:rPr sz="2250" b="1" i="0">
                <a:solidFill>
                  <a:srgbClr val="2E74B5"/>
                </a:solidFill>
              </a:rPr>
              <a:t>&gt;80 тыс.</a:t>
            </a:r>
          </a:p>
        </p:txBody>
      </p:sp>
      <p:sp>
        <p:nvSpPr>
          <p:cNvPr id="43" name="label-экспертных заключений">
            <a:extLst xmlns:a="http://schemas.openxmlformats.org/drawingml/2006/main">
              <a:ext uri="{FF2B5EF4-FFF2-40B4-BE49-F238E27FC236}">
                <a16:creationId xmlns:a16="http://schemas.microsoft.com/office/drawing/2014/main" id="{840D7395-ACB3-4FD4-97EE-976930603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800725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экспертных заключений</a:t>
            </a:r>
          </a:p>
        </p:txBody>
      </p:sp>
      <p:sp>
        <p:nvSpPr>
          <p:cNvPr id="44" name="scope-экспертных заключений">
            <a:extLst xmlns:a="http://schemas.openxmlformats.org/drawingml/2006/main">
              <a:ext uri="{FF2B5EF4-FFF2-40B4-BE49-F238E27FC236}">
                <a16:creationId xmlns:a16="http://schemas.microsoft.com/office/drawing/2014/main" id="{9316E91A-AF43-4D24-BE5E-4B712D116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6019800"/>
            <a:ext cx="30289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последний отчёт РАН</a:t>
            </a:r>
          </a:p>
        </p:txBody>
      </p:sp>
      <p:sp>
        <p:nvSpPr>
          <p:cNvPr id="45" name="metric-тем исследований">
            <a:extLst xmlns:a="http://schemas.openxmlformats.org/drawingml/2006/main">
              <a:ext uri="{FF2B5EF4-FFF2-40B4-BE49-F238E27FC236}">
                <a16:creationId xmlns:a16="http://schemas.microsoft.com/office/drawing/2014/main" id="{CF71D08D-DB8E-46B5-AF70-1C5F42C12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5381625"/>
            <a:ext cx="34290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D56B81F5-55B1-4A3B-A174-CC4D874F0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5381625"/>
            <a:ext cx="66675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value-тем исследований">
            <a:extLst xmlns:a="http://schemas.openxmlformats.org/drawingml/2006/main">
              <a:ext uri="{FF2B5EF4-FFF2-40B4-BE49-F238E27FC236}">
                <a16:creationId xmlns:a16="http://schemas.microsoft.com/office/drawing/2014/main" id="{AD9AE419-3AE2-49E1-833B-EDCE7C18B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5457825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B58B1B"/>
                </a:solidFill>
              </a:defRPr>
            </a:pPr>
            <a:r>
              <a:rPr sz="2250" b="1" i="0">
                <a:solidFill>
                  <a:srgbClr val="B58B1B"/>
                </a:solidFill>
              </a:rPr>
              <a:t>23 тыс.</a:t>
            </a:r>
          </a:p>
        </p:txBody>
      </p:sp>
      <p:sp>
        <p:nvSpPr>
          <p:cNvPr id="48" name="label-тем исследований">
            <a:extLst xmlns:a="http://schemas.openxmlformats.org/drawingml/2006/main">
              <a:ext uri="{FF2B5EF4-FFF2-40B4-BE49-F238E27FC236}">
                <a16:creationId xmlns:a16="http://schemas.microsoft.com/office/drawing/2014/main" id="{5FA6BCE2-ADFD-4548-A0F3-B81AB70F4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5800725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тем исследований</a:t>
            </a:r>
          </a:p>
        </p:txBody>
      </p:sp>
      <p:sp>
        <p:nvSpPr>
          <p:cNvPr id="49" name="scope-тем исследований">
            <a:extLst xmlns:a="http://schemas.openxmlformats.org/drawingml/2006/main">
              <a:ext uri="{FF2B5EF4-FFF2-40B4-BE49-F238E27FC236}">
                <a16:creationId xmlns:a16="http://schemas.microsoft.com/office/drawing/2014/main" id="{C20A65CC-4A52-4BD0-A0B6-DBB54BFC9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6019800"/>
            <a:ext cx="30289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в координационном контуре</a:t>
            </a:r>
          </a:p>
        </p:txBody>
      </p:sp>
      <p:sp>
        <p:nvSpPr>
          <p:cNvPr id="50" name="metric-отрицательных оценок">
            <a:extLst xmlns:a="http://schemas.openxmlformats.org/drawingml/2006/main">
              <a:ext uri="{FF2B5EF4-FFF2-40B4-BE49-F238E27FC236}">
                <a16:creationId xmlns:a16="http://schemas.microsoft.com/office/drawing/2014/main" id="{BF9C28AD-4ACF-4029-8BB5-D4F6D658E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5381625"/>
            <a:ext cx="34290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3488B027-5F4E-4842-8492-51883A3F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5381625"/>
            <a:ext cx="66675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value-отрицательных оценок">
            <a:extLst xmlns:a="http://schemas.openxmlformats.org/drawingml/2006/main">
              <a:ext uri="{FF2B5EF4-FFF2-40B4-BE49-F238E27FC236}">
                <a16:creationId xmlns:a16="http://schemas.microsoft.com/office/drawing/2014/main" id="{A4BE655F-6368-4D4A-89B2-C1906F389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5457825"/>
            <a:ext cx="3028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B54747"/>
                </a:solidFill>
              </a:defRPr>
            </a:pPr>
            <a:r>
              <a:rPr sz="2250" b="1" i="0">
                <a:solidFill>
                  <a:srgbClr val="B54747"/>
                </a:solidFill>
              </a:rPr>
              <a:t>&gt;13%</a:t>
            </a:r>
          </a:p>
        </p:txBody>
      </p:sp>
      <p:sp>
        <p:nvSpPr>
          <p:cNvPr id="53" name="label-отрицательных оценок">
            <a:extLst xmlns:a="http://schemas.openxmlformats.org/drawingml/2006/main">
              <a:ext uri="{FF2B5EF4-FFF2-40B4-BE49-F238E27FC236}">
                <a16:creationId xmlns:a16="http://schemas.microsoft.com/office/drawing/2014/main" id="{8E55CC53-AB44-4DA5-A03B-1F4C4FED5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5800725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отрицательных оценок</a:t>
            </a:r>
          </a:p>
        </p:txBody>
      </p:sp>
      <p:sp>
        <p:nvSpPr>
          <p:cNvPr id="54" name="scope-отрицательных оценок">
            <a:extLst xmlns:a="http://schemas.openxmlformats.org/drawingml/2006/main">
              <a:ext uri="{FF2B5EF4-FFF2-40B4-BE49-F238E27FC236}">
                <a16:creationId xmlns:a16="http://schemas.microsoft.com/office/drawing/2014/main" id="{2A488CBA-5CB9-47B2-98EE-6FE235A3B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3925" y="6019800"/>
            <a:ext cx="30289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в экспертной фильтрации</a:t>
            </a:r>
          </a:p>
        </p:txBody>
      </p:sp>
    </p:spTree>
    <p:extLst>
      <p:ext uri="{BB962C8B-B14F-4D97-AF65-F5344CB8AC3E}">
        <p14:creationId xmlns:p14="http://schemas.microsoft.com/office/powerpoint/2010/main" val="289149219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status">
            <a:extLst xmlns:a="http://schemas.openxmlformats.org/drawingml/2006/main">
              <a:ext uri="{FF2B5EF4-FFF2-40B4-BE49-F238E27FC236}">
                <a16:creationId xmlns:a16="http://schemas.microsoft.com/office/drawing/2014/main" id="{C984A5D4-D650-4981-8FBE-B58E35D2C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ГРАНИЦЫ ВЛИЯНИЯ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284C674-8F06-4B13-BB94-5308A1593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111827"/>
                </a:solidFill>
              </a:defRPr>
            </a:pPr>
            <a:r>
              <a:rPr sz="2775" b="1" i="0">
                <a:solidFill>
                  <a:srgbClr val="111827"/>
                </a:solidFill>
              </a:rPr>
              <a:t>Наука усиливает государство — но не заменяет институты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168DFFDE-FA69-4380-97F1-22B8DFC6B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1AB39339-B68A-49E8-A992-594E0BAA9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80A34309-B4AD-490A-B974-BFF208763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1AC8338C-D4F4-4BA8-867B-7382A4BC6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21</a:t>
            </a:r>
          </a:p>
        </p:txBody>
      </p:sp>
      <p:sp>
        <p:nvSpPr>
          <p:cNvPr id="7" name="can-panel">
            <a:extLst xmlns:a="http://schemas.openxmlformats.org/drawingml/2006/main">
              <a:ext uri="{FF2B5EF4-FFF2-40B4-BE49-F238E27FC236}">
                <a16:creationId xmlns:a16="http://schemas.microsoft.com/office/drawing/2014/main" id="{CDC37E8A-0DF8-401F-86C6-A800690E5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666875"/>
            <a:ext cx="533400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BF8CF5FC-BE2D-43E6-9744-B40FC5E7F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952625"/>
            <a:ext cx="4762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2E7D5A"/>
                </a:solidFill>
              </a:defRPr>
            </a:pPr>
            <a:r>
              <a:rPr sz="1875" b="1" i="0">
                <a:solidFill>
                  <a:srgbClr val="2E7D5A"/>
                </a:solidFill>
              </a:rPr>
              <a:t>АКАДЕМИЯ МОЖЕТ</a:t>
            </a:r>
          </a:p>
        </p:txBody>
      </p:sp>
      <p:sp>
        <p:nvSpPr>
          <p:cNvPr id="9" name="bullet-0">
            <a:extLst xmlns:a="http://schemas.openxmlformats.org/drawingml/2006/main">
              <a:ext uri="{FF2B5EF4-FFF2-40B4-BE49-F238E27FC236}">
                <a16:creationId xmlns:a16="http://schemas.microsoft.com/office/drawing/2014/main" id="{93C8656D-D7DF-4C41-8FB0-ADA32856A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5717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6CC4B9CB-A4BA-48D3-862B-0246E2AC2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2476500"/>
            <a:ext cx="42672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измерять территорию и ресурсы</a:t>
            </a:r>
          </a:p>
        </p:txBody>
      </p:sp>
      <p:sp>
        <p:nvSpPr>
          <p:cNvPr id="11" name="bullet-1">
            <a:extLst xmlns:a="http://schemas.openxmlformats.org/drawingml/2006/main">
              <a:ext uri="{FF2B5EF4-FFF2-40B4-BE49-F238E27FC236}">
                <a16:creationId xmlns:a16="http://schemas.microsoft.com/office/drawing/2014/main" id="{3D40A9F7-DFD3-4DC8-8D34-22A5AF5F5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0765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5F5F4626-6F6A-4625-8E05-D8D52B827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2981325"/>
            <a:ext cx="42672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создавать научные школы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A493C72-5248-469A-909B-F4E864FB9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5814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1624F853-D72B-46DF-A3EF-81A72DD88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3486150"/>
            <a:ext cx="42672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снижать технологическую неопределённость</a:t>
            </a:r>
          </a:p>
        </p:txBody>
      </p:sp>
      <p:sp>
        <p:nvSpPr>
          <p:cNvPr id="15" name="bullet-3">
            <a:extLst xmlns:a="http://schemas.openxmlformats.org/drawingml/2006/main">
              <a:ext uri="{FF2B5EF4-FFF2-40B4-BE49-F238E27FC236}">
                <a16:creationId xmlns:a16="http://schemas.microsoft.com/office/drawing/2014/main" id="{E2512360-935D-40C6-BCBF-2A1C59356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0862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bullet-text-3">
            <a:extLst xmlns:a="http://schemas.openxmlformats.org/drawingml/2006/main">
              <a:ext uri="{FF2B5EF4-FFF2-40B4-BE49-F238E27FC236}">
                <a16:creationId xmlns:a16="http://schemas.microsoft.com/office/drawing/2014/main" id="{AFBA71B8-D1FC-48E0-9437-6A7CD64C4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3990975"/>
            <a:ext cx="42672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проверять программы и результаты</a:t>
            </a:r>
          </a:p>
        </p:txBody>
      </p:sp>
      <p:sp>
        <p:nvSpPr>
          <p:cNvPr id="17" name="bullet-4">
            <a:extLst xmlns:a="http://schemas.openxmlformats.org/drawingml/2006/main">
              <a:ext uri="{FF2B5EF4-FFF2-40B4-BE49-F238E27FC236}">
                <a16:creationId xmlns:a16="http://schemas.microsoft.com/office/drawing/2014/main" id="{A8FE7C48-35E3-4340-A295-49088A29B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5910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bullet-text-4">
            <a:extLst xmlns:a="http://schemas.openxmlformats.org/drawingml/2006/main">
              <a:ext uri="{FF2B5EF4-FFF2-40B4-BE49-F238E27FC236}">
                <a16:creationId xmlns:a16="http://schemas.microsoft.com/office/drawing/2014/main" id="{A9C81C28-894E-4C08-BBDD-AFE60C8AB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4495800"/>
            <a:ext cx="42672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сокращать цикл «задача — решение»</a:t>
            </a:r>
          </a:p>
        </p:txBody>
      </p:sp>
      <p:sp>
        <p:nvSpPr>
          <p:cNvPr id="19" name="cannot-panel">
            <a:extLst xmlns:a="http://schemas.openxmlformats.org/drawingml/2006/main">
              <a:ext uri="{FF2B5EF4-FFF2-40B4-BE49-F238E27FC236}">
                <a16:creationId xmlns:a16="http://schemas.microsoft.com/office/drawing/2014/main" id="{AA606D66-9B6F-4521-B606-2900FDE6A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1666875"/>
            <a:ext cx="533400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1727A6A3-3A84-45DD-951D-A33272994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1952625"/>
            <a:ext cx="4762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B54747"/>
                </a:solidFill>
              </a:defRPr>
            </a:pPr>
            <a:r>
              <a:rPr sz="1875" b="1" i="0">
                <a:solidFill>
                  <a:srgbClr val="B54747"/>
                </a:solidFill>
              </a:rPr>
              <a:t>АКАДЕМИЯ НЕ МОЖЕТ</a:t>
            </a:r>
          </a:p>
        </p:txBody>
      </p:sp>
      <p:sp>
        <p:nvSpPr>
          <p:cNvPr id="21" name="bullet-0">
            <a:extLst xmlns:a="http://schemas.openxmlformats.org/drawingml/2006/main">
              <a:ext uri="{FF2B5EF4-FFF2-40B4-BE49-F238E27FC236}">
                <a16:creationId xmlns:a16="http://schemas.microsoft.com/office/drawing/2014/main" id="{B4B555C4-9CC8-4554-A967-1B9DE32B5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25717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11D78DF4-BB52-49CE-A5CA-778E69D6A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2476500"/>
            <a:ext cx="42672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установить цены и налоги</a:t>
            </a:r>
          </a:p>
        </p:txBody>
      </p:sp>
      <p:sp>
        <p:nvSpPr>
          <p:cNvPr id="23" name="bullet-1">
            <a:extLst xmlns:a="http://schemas.openxmlformats.org/drawingml/2006/main">
              <a:ext uri="{FF2B5EF4-FFF2-40B4-BE49-F238E27FC236}">
                <a16:creationId xmlns:a16="http://schemas.microsoft.com/office/drawing/2014/main" id="{605D3A0C-570D-4A8B-BB32-B9D61810A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307657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FDA1655F-3CCF-4E55-9EA8-5AFA6779F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2981325"/>
            <a:ext cx="42672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заменить заказчика и серийное производство</a:t>
            </a:r>
          </a:p>
        </p:txBody>
      </p:sp>
      <p:sp>
        <p:nvSpPr>
          <p:cNvPr id="25" name="bullet-2">
            <a:extLst xmlns:a="http://schemas.openxmlformats.org/drawingml/2006/main">
              <a:ext uri="{FF2B5EF4-FFF2-40B4-BE49-F238E27FC236}">
                <a16:creationId xmlns:a16="http://schemas.microsoft.com/office/drawing/2014/main" id="{CFF39277-487B-451B-BF97-A1FF902D2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35814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AB7309A4-BC6F-4DFA-B2BD-61AFFD895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3486150"/>
            <a:ext cx="42672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самостоятельно согласовать бюджет</a:t>
            </a:r>
          </a:p>
        </p:txBody>
      </p:sp>
      <p:sp>
        <p:nvSpPr>
          <p:cNvPr id="27" name="bullet-3">
            <a:extLst xmlns:a="http://schemas.openxmlformats.org/drawingml/2006/main">
              <a:ext uri="{FF2B5EF4-FFF2-40B4-BE49-F238E27FC236}">
                <a16:creationId xmlns:a16="http://schemas.microsoft.com/office/drawing/2014/main" id="{263BA520-DDFC-41AB-805C-6998D5EE1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40862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bullet-text-3">
            <a:extLst xmlns:a="http://schemas.openxmlformats.org/drawingml/2006/main">
              <a:ext uri="{FF2B5EF4-FFF2-40B4-BE49-F238E27FC236}">
                <a16:creationId xmlns:a16="http://schemas.microsoft.com/office/drawing/2014/main" id="{FEE4F94A-56BF-4937-B1F2-9AE3B3F9F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3990975"/>
            <a:ext cx="42672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устранить разрыв собственности и стимулов</a:t>
            </a:r>
          </a:p>
        </p:txBody>
      </p:sp>
      <p:sp>
        <p:nvSpPr>
          <p:cNvPr id="29" name="bullet-4">
            <a:extLst xmlns:a="http://schemas.openxmlformats.org/drawingml/2006/main">
              <a:ext uri="{FF2B5EF4-FFF2-40B4-BE49-F238E27FC236}">
                <a16:creationId xmlns:a16="http://schemas.microsoft.com/office/drawing/2014/main" id="{440AE87F-8EC0-4A1C-9E42-7C73FE021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45910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bullet-text-4">
            <a:extLst xmlns:a="http://schemas.openxmlformats.org/drawingml/2006/main">
              <a:ext uri="{FF2B5EF4-FFF2-40B4-BE49-F238E27FC236}">
                <a16:creationId xmlns:a16="http://schemas.microsoft.com/office/drawing/2014/main" id="{3386D046-1F1F-4763-970A-C2F490E52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4495800"/>
            <a:ext cx="426720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приписать себе весь итог отрасли</a:t>
            </a:r>
          </a:p>
        </p:txBody>
      </p:sp>
      <p:sp>
        <p:nvSpPr>
          <p:cNvPr id="3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5937C0E-7D37-405F-8DAA-0FFCC669A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695950"/>
            <a:ext cx="11334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EF81694D-7845-4D9B-8A9D-18CC0BE58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695950"/>
            <a:ext cx="76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BE80CED1-EDA4-4B51-A2A6-E874BD85E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791200"/>
            <a:ext cx="1095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Наилучший результат возникал, когда Академия была встроена в контур постановки задачи и приёмки эффекта, сохраняя автономию метода.</a:t>
            </a:r>
          </a:p>
        </p:txBody>
      </p:sp>
    </p:spTree>
    <p:extLst>
      <p:ext uri="{BB962C8B-B14F-4D97-AF65-F5344CB8AC3E}">
        <p14:creationId xmlns:p14="http://schemas.microsoft.com/office/powerpoint/2010/main" val="53371822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status">
            <a:extLst xmlns:a="http://schemas.openxmlformats.org/drawingml/2006/main">
              <a:ext uri="{FF2B5EF4-FFF2-40B4-BE49-F238E27FC236}">
                <a16:creationId xmlns:a16="http://schemas.microsoft.com/office/drawing/2014/main" id="{903EB9A5-DF8F-48D7-ADCD-66C31D648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ПРОЕКТНОЕ ПРЕДЛОЖЕНИЕ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CF47AB3-2D00-46CB-A9A1-E6CB93353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11827"/>
                </a:solidFill>
              </a:defRPr>
            </a:pPr>
            <a:r>
              <a:rPr sz="2625" b="1" i="0">
                <a:solidFill>
                  <a:srgbClr val="111827"/>
                </a:solidFill>
              </a:rPr>
              <a:t>Предложение: Академический регистр национальных балансов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A5671E77-3C78-4BA8-95D6-F94FEC792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2B85BDED-D65B-4A4E-85A7-C455803F7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2A2F4664-46E9-483E-8095-4303148A0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F0BDBB45-F491-43D8-8FA9-E5DEB3DE2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22</a:t>
            </a:r>
          </a:p>
        </p:txBody>
      </p:sp>
      <p:sp>
        <p:nvSpPr>
          <p:cNvPr id="7" name="register-0">
            <a:extLst xmlns:a="http://schemas.openxmlformats.org/drawingml/2006/main">
              <a:ext uri="{FF2B5EF4-FFF2-40B4-BE49-F238E27FC236}">
                <a16:creationId xmlns:a16="http://schemas.microsoft.com/office/drawing/2014/main" id="{87B4D40D-4EEA-44F8-B7C5-3A3CDA7E4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11334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register-label-bg">
            <a:extLst xmlns:a="http://schemas.openxmlformats.org/drawingml/2006/main">
              <a:ext uri="{FF2B5EF4-FFF2-40B4-BE49-F238E27FC236}">
                <a16:creationId xmlns:a16="http://schemas.microsoft.com/office/drawing/2014/main" id="{F552CDB4-1E77-46D9-8782-167FAB26B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2000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4AA36863-F0D9-4418-A444-CB7DD012A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752600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ЗАПАСЫ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CC2DC623-71E6-4907-B4A4-9872E3C92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1752600"/>
            <a:ext cx="8715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11827"/>
                </a:solidFill>
              </a:defRPr>
            </a:pPr>
            <a:r>
              <a:rPr sz="1575" b="0" i="0">
                <a:solidFill>
                  <a:srgbClr val="111827"/>
                </a:solidFill>
              </a:rPr>
              <a:t>население • мощности • сырьё • здоровье</a:t>
            </a:r>
          </a:p>
        </p:txBody>
      </p:sp>
      <p:sp>
        <p:nvSpPr>
          <p:cNvPr id="11" name="register-1">
            <a:extLst xmlns:a="http://schemas.openxmlformats.org/drawingml/2006/main">
              <a:ext uri="{FF2B5EF4-FFF2-40B4-BE49-F238E27FC236}">
                <a16:creationId xmlns:a16="http://schemas.microsoft.com/office/drawing/2014/main" id="{09895B81-E888-4EF2-A3CE-DEAF7A3F5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428875"/>
            <a:ext cx="11334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register-label-bg">
            <a:extLst xmlns:a="http://schemas.openxmlformats.org/drawingml/2006/main">
              <a:ext uri="{FF2B5EF4-FFF2-40B4-BE49-F238E27FC236}">
                <a16:creationId xmlns:a16="http://schemas.microsoft.com/office/drawing/2014/main" id="{8D4BDC96-82EF-4D0F-A6C0-00865EE61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428875"/>
            <a:ext cx="2000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A3C0AA2-3467-4671-B8C8-16D91C3DE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609850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ПОТОКИ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C74698F2-AAA4-4355-997E-F901A794C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2609850"/>
            <a:ext cx="8715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11827"/>
                </a:solidFill>
              </a:defRPr>
            </a:pPr>
            <a:r>
              <a:rPr sz="1575" b="0" i="0">
                <a:solidFill>
                  <a:srgbClr val="111827"/>
                </a:solidFill>
              </a:rPr>
              <a:t>энергия • вода • выпуск • инвестиции</a:t>
            </a:r>
          </a:p>
        </p:txBody>
      </p:sp>
      <p:sp>
        <p:nvSpPr>
          <p:cNvPr id="15" name="register-2">
            <a:extLst xmlns:a="http://schemas.openxmlformats.org/drawingml/2006/main">
              <a:ext uri="{FF2B5EF4-FFF2-40B4-BE49-F238E27FC236}">
                <a16:creationId xmlns:a16="http://schemas.microsoft.com/office/drawing/2014/main" id="{E6F61EDE-2278-44ED-9A58-AFD4B2F1D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286125"/>
            <a:ext cx="11334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register-label-bg">
            <a:extLst xmlns:a="http://schemas.openxmlformats.org/drawingml/2006/main">
              <a:ext uri="{FF2B5EF4-FFF2-40B4-BE49-F238E27FC236}">
                <a16:creationId xmlns:a16="http://schemas.microsoft.com/office/drawing/2014/main" id="{59BF45DB-CA0F-4EC7-A16D-1B1FB008C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286125"/>
            <a:ext cx="2000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8E4C759F-240E-479C-8B91-3A7FD3BBB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467100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НОРМАТИВЫ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154685FA-AC82-489F-94BE-E4FCE1A94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3467100"/>
            <a:ext cx="8715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11827"/>
                </a:solidFill>
              </a:defRPr>
            </a:pPr>
            <a:r>
              <a:rPr sz="1575" b="0" i="0">
                <a:solidFill>
                  <a:srgbClr val="111827"/>
                </a:solidFill>
              </a:rPr>
              <a:t>запасы надёжности • сроки восстановления</a:t>
            </a:r>
          </a:p>
        </p:txBody>
      </p:sp>
      <p:sp>
        <p:nvSpPr>
          <p:cNvPr id="19" name="register-3">
            <a:extLst xmlns:a="http://schemas.openxmlformats.org/drawingml/2006/main">
              <a:ext uri="{FF2B5EF4-FFF2-40B4-BE49-F238E27FC236}">
                <a16:creationId xmlns:a16="http://schemas.microsoft.com/office/drawing/2014/main" id="{1CC08767-EB50-4B66-97E2-23EAC9D03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143375"/>
            <a:ext cx="11334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register-label-bg">
            <a:extLst xmlns:a="http://schemas.openxmlformats.org/drawingml/2006/main">
              <a:ext uri="{FF2B5EF4-FFF2-40B4-BE49-F238E27FC236}">
                <a16:creationId xmlns:a16="http://schemas.microsoft.com/office/drawing/2014/main" id="{C38544E8-9AFD-4CF1-9737-737583808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143375"/>
            <a:ext cx="2000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CA50FD12-0B56-4E7B-B35D-4C62F845C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324350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СЦЕНАРИИ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7E94D6C8-7735-4334-B2AD-3D297AEA7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4324350"/>
            <a:ext cx="8715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11827"/>
                </a:solidFill>
              </a:defRPr>
            </a:pPr>
            <a:r>
              <a:rPr sz="1575" b="0" i="0">
                <a:solidFill>
                  <a:srgbClr val="111827"/>
                </a:solidFill>
              </a:rPr>
              <a:t>шоки • лаги • чувствительность • каскады</a:t>
            </a:r>
          </a:p>
        </p:txBody>
      </p:sp>
      <p:sp>
        <p:nvSpPr>
          <p:cNvPr id="23" name="register-4">
            <a:extLst xmlns:a="http://schemas.openxmlformats.org/drawingml/2006/main">
              <a:ext uri="{FF2B5EF4-FFF2-40B4-BE49-F238E27FC236}">
                <a16:creationId xmlns:a16="http://schemas.microsoft.com/office/drawing/2014/main" id="{C64CCE5D-739A-4533-A16D-2E1571AA7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000625"/>
            <a:ext cx="11334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register-label-bg">
            <a:extLst xmlns:a="http://schemas.openxmlformats.org/drawingml/2006/main">
              <a:ext uri="{FF2B5EF4-FFF2-40B4-BE49-F238E27FC236}">
                <a16:creationId xmlns:a16="http://schemas.microsoft.com/office/drawing/2014/main" id="{9AB991EB-2267-4027-A184-46CEF2221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000625"/>
            <a:ext cx="2000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86102941-0438-473C-AD9D-85A386DCD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181600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РЕШЕНИЯ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344405D3-F5B9-46CF-BF57-B2E635042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5181600"/>
            <a:ext cx="8715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111827"/>
                </a:solidFill>
              </a:defRPr>
            </a:pPr>
            <a:r>
              <a:rPr sz="1575" b="0" i="0">
                <a:solidFill>
                  <a:srgbClr val="111827"/>
                </a:solidFill>
              </a:rPr>
              <a:t>владелец • срок • бюджет • проверка результата</a:t>
            </a:r>
          </a:p>
        </p:txBody>
      </p:sp>
      <p:sp>
        <p:nvSpPr>
          <p:cNvPr id="27" name="callout-bg">
            <a:extLst xmlns:a="http://schemas.openxmlformats.org/drawingml/2006/main">
              <a:ext uri="{FF2B5EF4-FFF2-40B4-BE49-F238E27FC236}">
                <a16:creationId xmlns:a16="http://schemas.microsoft.com/office/drawing/2014/main" id="{6EC24F5E-C275-4582-A4BE-45FF41BD3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953125"/>
            <a:ext cx="113347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62BFC515-867E-4833-8050-8A619DC93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953125"/>
            <a:ext cx="762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0D94FE85-3486-41C8-BF4A-8146365C8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6048375"/>
            <a:ext cx="1095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Регистр не описывает действующую систему: это проверяемая архитектура мониторинга с паспортом источника, версии, владельца и методики.</a:t>
            </a:r>
          </a:p>
        </p:txBody>
      </p:sp>
    </p:spTree>
    <p:extLst>
      <p:ext uri="{BB962C8B-B14F-4D97-AF65-F5344CB8AC3E}">
        <p14:creationId xmlns:p14="http://schemas.microsoft.com/office/powerpoint/2010/main" val="441243408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status">
            <a:extLst xmlns:a="http://schemas.openxmlformats.org/drawingml/2006/main">
              <a:ext uri="{FF2B5EF4-FFF2-40B4-BE49-F238E27FC236}">
                <a16:creationId xmlns:a16="http://schemas.microsoft.com/office/drawing/2014/main" id="{36793DD0-DC4F-4B35-B3BD-9B7AD9A69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ДОРОЖНАЯ КАРТА 2026–2035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03CA59A-FFF9-4A4A-9498-A60FD1AB4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11827"/>
                </a:solidFill>
              </a:defRPr>
            </a:pPr>
            <a:r>
              <a:rPr sz="2700" b="1" i="0">
                <a:solidFill>
                  <a:srgbClr val="111827"/>
                </a:solidFill>
              </a:rPr>
              <a:t>Следующий шаг — измеримый пилот, а не ещё один доклад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AF83940E-5261-4051-8B6D-DD58F3A93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3F7594ED-0AAE-4DAF-A845-4341B5C4A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2087653E-DED8-4FA4-9802-CC13D9B1B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435B362E-0532-46B7-88DB-2EBD5BA9D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23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A96F3802-D30F-412A-A8E1-59F6C43C3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609725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2E74B5"/>
                </a:solidFill>
              </a:defRPr>
            </a:pPr>
            <a:r>
              <a:rPr sz="3150" b="1" i="0">
                <a:solidFill>
                  <a:srgbClr val="2E74B5"/>
                </a:solidFill>
              </a:rPr>
              <a:t>1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8A62017A-B819-42EA-B1D6-A2550FA50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1571625"/>
            <a:ext cx="190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E74B5"/>
                </a:solidFill>
              </a:defRPr>
            </a:pPr>
            <a:r>
              <a:rPr sz="1650" b="1" i="0">
                <a:solidFill>
                  <a:srgbClr val="2E74B5"/>
                </a:solidFill>
              </a:rPr>
              <a:t>0–90 дней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F971AAF7-C7A1-4572-8326-2BA3D0939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1571625"/>
            <a:ext cx="79533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11827"/>
                </a:solidFill>
              </a:defRPr>
            </a:pPr>
            <a:r>
              <a:rPr sz="1650" b="0" i="0">
                <a:solidFill>
                  <a:srgbClr val="111827"/>
                </a:solidFill>
              </a:rPr>
              <a:t>Утвердить 40–60 ключевых балансов и паспорта данных</a:t>
            </a:r>
          </a:p>
        </p:txBody>
      </p:sp>
      <p:sp>
        <p:nvSpPr>
          <p:cNvPr id="10" name="rule">
            <a:extLst xmlns:a="http://schemas.openxmlformats.org/drawingml/2006/main">
              <a:ext uri="{FF2B5EF4-FFF2-40B4-BE49-F238E27FC236}">
                <a16:creationId xmlns:a16="http://schemas.microsoft.com/office/drawing/2014/main" id="{83290CD0-0138-4EB0-9057-25379267A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314575"/>
            <a:ext cx="10048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2077F5EB-3E4F-415A-85D6-C6A562E6E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590800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2E74B5"/>
                </a:solidFill>
              </a:defRPr>
            </a:pPr>
            <a:r>
              <a:rPr sz="3150" b="1" i="0">
                <a:solidFill>
                  <a:srgbClr val="2E74B5"/>
                </a:solidFill>
              </a:rPr>
              <a:t>2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2BF3D534-EDCF-496C-B660-E38D3D63F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552700"/>
            <a:ext cx="190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E74B5"/>
                </a:solidFill>
              </a:defRPr>
            </a:pPr>
            <a:r>
              <a:rPr sz="1650" b="1" i="0">
                <a:solidFill>
                  <a:srgbClr val="2E74B5"/>
                </a:solidFill>
              </a:rPr>
              <a:t>3–12 мес.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ABBCAF45-0521-4DAF-B084-52CD51FF7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552700"/>
            <a:ext cx="79533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11827"/>
                </a:solidFill>
              </a:defRPr>
            </a:pPr>
            <a:r>
              <a:rPr sz="1650" b="0" i="0">
                <a:solidFill>
                  <a:srgbClr val="111827"/>
                </a:solidFill>
              </a:rPr>
              <a:t>Запустить три пилота: кадры, энергосеть, продовольствие‑вода</a:t>
            </a:r>
          </a:p>
        </p:txBody>
      </p:sp>
      <p:sp>
        <p:nvSpPr>
          <p:cNvPr id="14" name="rule">
            <a:extLst xmlns:a="http://schemas.openxmlformats.org/drawingml/2006/main">
              <a:ext uri="{FF2B5EF4-FFF2-40B4-BE49-F238E27FC236}">
                <a16:creationId xmlns:a16="http://schemas.microsoft.com/office/drawing/2014/main" id="{C856CD11-83D2-4F36-B409-1CF8D7CDD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3295650"/>
            <a:ext cx="10048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B9101063-C0F2-4206-BB76-F5AFC4DAC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571875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2E74B5"/>
                </a:solidFill>
              </a:defRPr>
            </a:pPr>
            <a:r>
              <a:rPr sz="3150" b="1" i="0">
                <a:solidFill>
                  <a:srgbClr val="2E74B5"/>
                </a:solidFill>
              </a:rPr>
              <a:t>3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379940DE-01E8-4081-B263-09D7E9E79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3533775"/>
            <a:ext cx="190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E74B5"/>
                </a:solidFill>
              </a:defRPr>
            </a:pPr>
            <a:r>
              <a:rPr sz="1650" b="1" i="0">
                <a:solidFill>
                  <a:srgbClr val="2E74B5"/>
                </a:solidFill>
              </a:rPr>
              <a:t>1–3 года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293214E9-D30D-456A-8511-903E5160D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533775"/>
            <a:ext cx="79533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11827"/>
                </a:solidFill>
              </a:defRPr>
            </a:pPr>
            <a:r>
              <a:rPr sz="1650" b="0" i="0">
                <a:solidFill>
                  <a:srgbClr val="111827"/>
                </a:solidFill>
              </a:rPr>
              <a:t>Ввести независимую академическую верификацию программ</a:t>
            </a:r>
          </a:p>
        </p:txBody>
      </p:sp>
      <p:sp>
        <p:nvSpPr>
          <p:cNvPr id="18" name="rule">
            <a:extLst xmlns:a="http://schemas.openxmlformats.org/drawingml/2006/main">
              <a:ext uri="{FF2B5EF4-FFF2-40B4-BE49-F238E27FC236}">
                <a16:creationId xmlns:a16="http://schemas.microsoft.com/office/drawing/2014/main" id="{94D25F0B-0144-4C4A-81F0-70E015238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4276725"/>
            <a:ext cx="10048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654E2C97-0707-4102-853D-BD6636102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552950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2E74B5"/>
                </a:solidFill>
              </a:defRPr>
            </a:pPr>
            <a:r>
              <a:rPr sz="3150" b="1" i="0">
                <a:solidFill>
                  <a:srgbClr val="2E74B5"/>
                </a:solidFill>
              </a:rPr>
              <a:t>4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08A4947C-15C6-4E95-9B26-CFAA87094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4514850"/>
            <a:ext cx="190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E74B5"/>
                </a:solidFill>
              </a:defRPr>
            </a:pPr>
            <a:r>
              <a:rPr sz="1650" b="1" i="0">
                <a:solidFill>
                  <a:srgbClr val="2E74B5"/>
                </a:solidFill>
              </a:rPr>
              <a:t>3–10 лет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352CEAC4-E630-4877-B1F1-35A3ED005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4514850"/>
            <a:ext cx="79533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11827"/>
                </a:solidFill>
              </a:defRPr>
            </a:pPr>
            <a:r>
              <a:rPr sz="1650" b="0" i="0">
                <a:solidFill>
                  <a:srgbClr val="111827"/>
                </a:solidFill>
              </a:rPr>
              <a:t>Связать реестр с инвестиционным циклом и оценкой эффекта</a:t>
            </a:r>
          </a:p>
        </p:txBody>
      </p:sp>
      <p:sp>
        <p:nvSpPr>
          <p:cNvPr id="22" name="rule">
            <a:extLst xmlns:a="http://schemas.openxmlformats.org/drawingml/2006/main">
              <a:ext uri="{FF2B5EF4-FFF2-40B4-BE49-F238E27FC236}">
                <a16:creationId xmlns:a16="http://schemas.microsoft.com/office/drawing/2014/main" id="{CD162298-24C2-4897-AA21-9767501A0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5257800"/>
            <a:ext cx="10048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final-band">
            <a:extLst xmlns:a="http://schemas.openxmlformats.org/drawingml/2006/main">
              <a:ext uri="{FF2B5EF4-FFF2-40B4-BE49-F238E27FC236}">
                <a16:creationId xmlns:a16="http://schemas.microsoft.com/office/drawing/2014/main" id="{07F8EADB-245C-4C67-B5E4-E68846385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619750"/>
            <a:ext cx="1133475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B2059309-FA12-4F2D-8C68-D55D8B420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53100"/>
            <a:ext cx="10858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Главный урок 130 лет: наука создаёт государственную способность только тогда, когда знание соединено с заказом, данными, внедрением и ответственностью за результат.</a:t>
            </a:r>
          </a:p>
        </p:txBody>
      </p:sp>
    </p:spTree>
    <p:extLst>
      <p:ext uri="{BB962C8B-B14F-4D97-AF65-F5344CB8AC3E}">
        <p14:creationId xmlns:p14="http://schemas.microsoft.com/office/powerpoint/2010/main" val="122664592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status">
            <a:extLst xmlns:a="http://schemas.openxmlformats.org/drawingml/2006/main">
              <a:ext uri="{FF2B5EF4-FFF2-40B4-BE49-F238E27FC236}">
                <a16:creationId xmlns:a16="http://schemas.microsoft.com/office/drawing/2014/main" id="{67C086C3-DC3B-4D19-8033-C692B6DAD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МЕТОДИКА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B442DD0-8066-4133-A21D-320006AD1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 i="0">
                <a:solidFill>
                  <a:srgbClr val="111827"/>
                </a:solidFill>
              </a:defRPr>
            </a:pPr>
            <a:r>
              <a:rPr sz="3300" b="1" i="0">
                <a:solidFill>
                  <a:srgbClr val="111827"/>
                </a:solidFill>
              </a:rPr>
              <a:t>Три статистические полосы — без ложной склейки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6BD26714-E575-4B8E-9CAD-AD6D043B5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8FF8F711-C661-4293-A2A8-D12E69082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2D3D4735-E391-44FA-8265-CC83F977B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43836626-5679-4E73-A715-D013DBCDE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03</a:t>
            </a:r>
          </a:p>
        </p:txBody>
      </p:sp>
      <p:sp>
        <p:nvSpPr>
          <p:cNvPr id="7" name="lane-0">
            <a:extLst xmlns:a="http://schemas.openxmlformats.org/drawingml/2006/main">
              <a:ext uri="{FF2B5EF4-FFF2-40B4-BE49-F238E27FC236}">
                <a16:creationId xmlns:a16="http://schemas.microsoft.com/office/drawing/2014/main" id="{A68444B3-09AA-4E63-9D1F-D8C9E9344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0"/>
            <a:ext cx="3333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lane-accent">
            <a:extLst xmlns:a="http://schemas.openxmlformats.org/drawingml/2006/main">
              <a:ext uri="{FF2B5EF4-FFF2-40B4-BE49-F238E27FC236}">
                <a16:creationId xmlns:a16="http://schemas.microsoft.com/office/drawing/2014/main" id="{D4DD0E84-872E-4ED3-B7AE-327C5C971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0"/>
            <a:ext cx="33337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9280CBB5-3064-4BDF-A07A-296C99A2D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2857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2E74B5"/>
                </a:solidFill>
              </a:defRPr>
            </a:pPr>
            <a:r>
              <a:rPr sz="1875" b="1" i="0">
                <a:solidFill>
                  <a:srgbClr val="2E74B5"/>
                </a:solidFill>
              </a:rPr>
              <a:t>ИМПЕРИЯ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FAD343D9-4A95-4CC9-A2EB-EC2926A7D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0"/>
            <a:ext cx="285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700" b="1" i="0">
                <a:solidFill>
                  <a:srgbClr val="111827"/>
                </a:solidFill>
              </a:defRPr>
            </a:pPr>
            <a:r>
              <a:rPr sz="2700" b="1" i="0">
                <a:solidFill>
                  <a:srgbClr val="111827"/>
                </a:solidFill>
              </a:rPr>
              <a:t>1897 / 1913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5F36AF60-4205-4C85-8B68-8A4CDAF70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3381375"/>
            <a:ext cx="27241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Перепись, баланс Госбанка, отраслевые оценки</a:t>
            </a:r>
          </a:p>
        </p:txBody>
      </p:sp>
      <p:sp>
        <p:nvSpPr>
          <p:cNvPr id="12" name="lane-1">
            <a:extLst xmlns:a="http://schemas.openxmlformats.org/drawingml/2006/main">
              <a:ext uri="{FF2B5EF4-FFF2-40B4-BE49-F238E27FC236}">
                <a16:creationId xmlns:a16="http://schemas.microsoft.com/office/drawing/2014/main" id="{0FEF7D7D-12AA-4828-A4DB-5F876AF35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809750"/>
            <a:ext cx="3333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ane-accent">
            <a:extLst xmlns:a="http://schemas.openxmlformats.org/drawingml/2006/main">
              <a:ext uri="{FF2B5EF4-FFF2-40B4-BE49-F238E27FC236}">
                <a16:creationId xmlns:a16="http://schemas.microsoft.com/office/drawing/2014/main" id="{5BB4DEDD-001C-4F51-8C36-3783E6694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809750"/>
            <a:ext cx="33337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8B611342-0861-494C-96B8-51D68AF1A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143125"/>
            <a:ext cx="2857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B58B1B"/>
                </a:solidFill>
              </a:defRPr>
            </a:pPr>
            <a:r>
              <a:rPr sz="1875" b="1" i="0">
                <a:solidFill>
                  <a:srgbClr val="B58B1B"/>
                </a:solidFill>
              </a:rPr>
              <a:t>СССР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8AD7BF84-5294-4B3C-A296-8AB499BF8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667000"/>
            <a:ext cx="285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700" b="1" i="0">
                <a:solidFill>
                  <a:srgbClr val="111827"/>
                </a:solidFill>
              </a:defRPr>
            </a:pPr>
            <a:r>
              <a:rPr sz="2700" b="1" i="0">
                <a:solidFill>
                  <a:srgbClr val="111827"/>
                </a:solidFill>
              </a:rPr>
              <a:t>1926–1990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12903321-7BA4-41F0-9C59-942F313EC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381375"/>
            <a:ext cx="27241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СССР в целом и отдельные точки РСФСР</a:t>
            </a:r>
          </a:p>
        </p:txBody>
      </p:sp>
      <p:sp>
        <p:nvSpPr>
          <p:cNvPr id="17" name="lane-2">
            <a:extLst xmlns:a="http://schemas.openxmlformats.org/drawingml/2006/main">
              <a:ext uri="{FF2B5EF4-FFF2-40B4-BE49-F238E27FC236}">
                <a16:creationId xmlns:a16="http://schemas.microsoft.com/office/drawing/2014/main" id="{5242A02C-686B-4EF1-801E-79BCB3171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809750"/>
            <a:ext cx="333375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lane-accent">
            <a:extLst xmlns:a="http://schemas.openxmlformats.org/drawingml/2006/main">
              <a:ext uri="{FF2B5EF4-FFF2-40B4-BE49-F238E27FC236}">
                <a16:creationId xmlns:a16="http://schemas.microsoft.com/office/drawing/2014/main" id="{57E9BD50-3FB7-4232-9E74-45A6DF2A3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809750"/>
            <a:ext cx="33337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15C426A2-2152-45FB-AC98-2E9EDCC2B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143125"/>
            <a:ext cx="2857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2E7D5A"/>
                </a:solidFill>
              </a:defRPr>
            </a:pPr>
            <a:r>
              <a:rPr sz="1875" b="1" i="0">
                <a:solidFill>
                  <a:srgbClr val="2E7D5A"/>
                </a:solidFill>
              </a:rPr>
              <a:t>РСФСР / РФ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E0E19B2A-E0C4-4879-BCB1-8A25F1CFC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285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700" b="1" i="0">
                <a:solidFill>
                  <a:srgbClr val="111827"/>
                </a:solidFill>
              </a:defRPr>
            </a:pPr>
            <a:r>
              <a:rPr sz="2700" b="1" i="0">
                <a:solidFill>
                  <a:srgbClr val="111827"/>
                </a:solidFill>
              </a:rPr>
              <a:t>1959–2025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D3668B1C-3162-46CD-B73C-CE034325F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8175" y="3381375"/>
            <a:ext cx="27241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Переписи, Росстат, Банк России, НИОКР</a:t>
            </a:r>
          </a:p>
        </p:txBody>
      </p:sp>
      <p:sp>
        <p:nvSpPr>
          <p:cNvPr id="22" name="callout-bg">
            <a:extLst xmlns:a="http://schemas.openxmlformats.org/drawingml/2006/main">
              <a:ext uri="{FF2B5EF4-FFF2-40B4-BE49-F238E27FC236}">
                <a16:creationId xmlns:a16="http://schemas.microsoft.com/office/drawing/2014/main" id="{866D671B-4C51-4E8E-BDB1-B8FA2F881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0"/>
            <a:ext cx="113347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29C61A19-E699-45FE-9F79-060E3F9E2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0"/>
            <a:ext cx="762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AC5A470E-A638-41C7-B9EA-F7031AB4E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238750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11827"/>
                </a:solidFill>
              </a:defRPr>
            </a:pPr>
            <a:r>
              <a:rPr sz="1650" b="1" i="0">
                <a:solidFill>
                  <a:srgbClr val="111827"/>
                </a:solidFill>
              </a:rPr>
              <a:t>Последние реализованные точки на срезе августа 2026: население — 1 января 2025; ВВП — 2025; электроэнергия и НИОКР — 2024.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21F7B9F0-3D06-4463-9057-71737BB7F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000750"/>
            <a:ext cx="1104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667085"/>
                </a:solidFill>
              </a:defRPr>
            </a:pPr>
            <a:r>
              <a:rPr sz="1275" b="1" i="0">
                <a:solidFill>
                  <a:srgbClr val="667085"/>
                </a:solidFill>
              </a:rPr>
              <a:t>Не соединяем: СССР 1990 с РФ 1990; «работников науки» СССР с персоналом НИОКР РФ; разные возрастные определения грамотности.</a:t>
            </a:r>
          </a:p>
        </p:txBody>
      </p:sp>
    </p:spTree>
    <p:extLst>
      <p:ext uri="{BB962C8B-B14F-4D97-AF65-F5344CB8AC3E}">
        <p14:creationId xmlns:p14="http://schemas.microsoft.com/office/powerpoint/2010/main" val="23822151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3" name="status">
            <a:extLst xmlns:a="http://schemas.openxmlformats.org/drawingml/2006/main">
              <a:ext uri="{FF2B5EF4-FFF2-40B4-BE49-F238E27FC236}">
                <a16:creationId xmlns:a16="http://schemas.microsoft.com/office/drawing/2014/main" id="{5D415CA6-09F0-433F-B01F-5410BC7DA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КАРТА ЭПОХ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F70E7D4-9F52-4611-B272-85BCC59C4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225" b="1" i="0">
                <a:solidFill>
                  <a:srgbClr val="111827"/>
                </a:solidFill>
              </a:defRPr>
            </a:pPr>
            <a:r>
              <a:rPr sz="3225" b="1" i="0">
                <a:solidFill>
                  <a:srgbClr val="111827"/>
                </a:solidFill>
              </a:rPr>
              <a:t>Один горизонт — 11 разных механизмов баланса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94F377B2-29BC-4436-B148-96C842633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D7005D00-A1C9-4F80-AB2F-7E89C0736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052621A1-1E0B-466E-8368-BCFB016B8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C4FBE0D2-7AB3-4EA5-9AD0-108390421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04</a:t>
            </a:r>
          </a:p>
        </p:txBody>
      </p:sp>
      <p:sp>
        <p:nvSpPr>
          <p:cNvPr id="7" name="era-map-0">
            <a:extLst xmlns:a="http://schemas.openxmlformats.org/drawingml/2006/main">
              <a:ext uri="{FF2B5EF4-FFF2-40B4-BE49-F238E27FC236}">
                <a16:creationId xmlns:a16="http://schemas.microsoft.com/office/drawing/2014/main" id="{D5B7F320-7EBA-424C-9344-2E0677E83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26193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era-map-accent">
            <a:extLst xmlns:a="http://schemas.openxmlformats.org/drawingml/2006/main">
              <a:ext uri="{FF2B5EF4-FFF2-40B4-BE49-F238E27FC236}">
                <a16:creationId xmlns:a16="http://schemas.microsoft.com/office/drawing/2014/main" id="{927D9DFD-C606-4486-AF9E-924CB21BF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666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A8A27E4B-C01D-4DA7-A541-3181EFD9A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95450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E74B5"/>
                </a:solidFill>
              </a:defRPr>
            </a:pPr>
            <a:r>
              <a:rPr sz="1425" b="1" i="0">
                <a:solidFill>
                  <a:srgbClr val="2E74B5"/>
                </a:solidFill>
              </a:rPr>
              <a:t>1896–1913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BC000925-D68D-4092-B018-7A6C0ADE9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019300"/>
            <a:ext cx="2238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Имперская модернизация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3A6536C3-45CC-460A-9C21-05CAFDFD5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09825"/>
            <a:ext cx="2238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деньги + железные дороги</a:t>
            </a:r>
          </a:p>
        </p:txBody>
      </p:sp>
      <p:sp>
        <p:nvSpPr>
          <p:cNvPr id="12" name="era-map-1">
            <a:extLst xmlns:a="http://schemas.openxmlformats.org/drawingml/2006/main">
              <a:ext uri="{FF2B5EF4-FFF2-40B4-BE49-F238E27FC236}">
                <a16:creationId xmlns:a16="http://schemas.microsoft.com/office/drawing/2014/main" id="{E42FFF1A-FD50-4A0A-9641-0B6222DD6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571625"/>
            <a:ext cx="26193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era-map-accent">
            <a:extLst xmlns:a="http://schemas.openxmlformats.org/drawingml/2006/main">
              <a:ext uri="{FF2B5EF4-FFF2-40B4-BE49-F238E27FC236}">
                <a16:creationId xmlns:a16="http://schemas.microsoft.com/office/drawing/2014/main" id="{24A164CF-2AA4-4252-A2AA-77614C56E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571625"/>
            <a:ext cx="666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6730B8ED-9957-4C83-81F7-7D6CFB5FF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695450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E74B5"/>
                </a:solidFill>
              </a:defRPr>
            </a:pPr>
            <a:r>
              <a:rPr sz="1425" b="1" i="0">
                <a:solidFill>
                  <a:srgbClr val="2E74B5"/>
                </a:solidFill>
              </a:rPr>
              <a:t>1914–1921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7347BD7E-8A28-4D13-AEA2-93177317E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019300"/>
            <a:ext cx="2238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Война и распад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DE3997E8-98CA-4C16-A9E2-4C1F95B58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409825"/>
            <a:ext cx="2238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мобилизация + разрыв</a:t>
            </a:r>
          </a:p>
        </p:txBody>
      </p:sp>
      <p:sp>
        <p:nvSpPr>
          <p:cNvPr id="17" name="era-map-2">
            <a:extLst xmlns:a="http://schemas.openxmlformats.org/drawingml/2006/main">
              <a:ext uri="{FF2B5EF4-FFF2-40B4-BE49-F238E27FC236}">
                <a16:creationId xmlns:a16="http://schemas.microsoft.com/office/drawing/2014/main" id="{BE5DB854-DE93-4422-AADE-6782ACCFF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571625"/>
            <a:ext cx="26193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era-map-accent">
            <a:extLst xmlns:a="http://schemas.openxmlformats.org/drawingml/2006/main">
              <a:ext uri="{FF2B5EF4-FFF2-40B4-BE49-F238E27FC236}">
                <a16:creationId xmlns:a16="http://schemas.microsoft.com/office/drawing/2014/main" id="{4833FD31-67CE-4413-8636-7159ACFC1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571625"/>
            <a:ext cx="666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3EAB4DAC-C2CD-416D-B0A5-D06BFA177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695450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E74B5"/>
                </a:solidFill>
              </a:defRPr>
            </a:pPr>
            <a:r>
              <a:rPr sz="1425" b="1" i="0">
                <a:solidFill>
                  <a:srgbClr val="2E74B5"/>
                </a:solidFill>
              </a:rPr>
              <a:t>1922–1928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C1D23E2A-A4C8-4DEE-AF9E-6F4F7E796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019300"/>
            <a:ext cx="2238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НЭП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770B29D1-71B3-452F-9F50-93BCDB38D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409825"/>
            <a:ext cx="2238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рынок + ГОЭЛРО</a:t>
            </a:r>
          </a:p>
        </p:txBody>
      </p:sp>
      <p:sp>
        <p:nvSpPr>
          <p:cNvPr id="22" name="era-map-3">
            <a:extLst xmlns:a="http://schemas.openxmlformats.org/drawingml/2006/main">
              <a:ext uri="{FF2B5EF4-FFF2-40B4-BE49-F238E27FC236}">
                <a16:creationId xmlns:a16="http://schemas.microsoft.com/office/drawing/2014/main" id="{1C9DCBAD-D808-4040-B094-910EABBB0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571625"/>
            <a:ext cx="26193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era-map-accent">
            <a:extLst xmlns:a="http://schemas.openxmlformats.org/drawingml/2006/main">
              <a:ext uri="{FF2B5EF4-FFF2-40B4-BE49-F238E27FC236}">
                <a16:creationId xmlns:a16="http://schemas.microsoft.com/office/drawing/2014/main" id="{31075081-9211-4D10-AA48-4011C0241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571625"/>
            <a:ext cx="666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C68ED46A-0F94-4FE4-8C9D-48432BF6D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1695450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B58B1B"/>
                </a:solidFill>
              </a:defRPr>
            </a:pPr>
            <a:r>
              <a:rPr sz="1425" b="1" i="0">
                <a:solidFill>
                  <a:srgbClr val="B58B1B"/>
                </a:solidFill>
              </a:rPr>
              <a:t>1929–1940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18336DEF-9F22-4830-8401-E4AA78631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019300"/>
            <a:ext cx="2238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Индустриализация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8BE3961C-CDE5-4B90-A469-2199C9C5D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9825"/>
            <a:ext cx="2238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план + тяжёлая индустрия</a:t>
            </a:r>
          </a:p>
        </p:txBody>
      </p:sp>
      <p:sp>
        <p:nvSpPr>
          <p:cNvPr id="27" name="era-map-4">
            <a:extLst xmlns:a="http://schemas.openxmlformats.org/drawingml/2006/main">
              <a:ext uri="{FF2B5EF4-FFF2-40B4-BE49-F238E27FC236}">
                <a16:creationId xmlns:a16="http://schemas.microsoft.com/office/drawing/2014/main" id="{5997222D-D87A-498C-A54A-62A83F707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076575"/>
            <a:ext cx="26193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era-map-accent">
            <a:extLst xmlns:a="http://schemas.openxmlformats.org/drawingml/2006/main">
              <a:ext uri="{FF2B5EF4-FFF2-40B4-BE49-F238E27FC236}">
                <a16:creationId xmlns:a16="http://schemas.microsoft.com/office/drawing/2014/main" id="{42E7E727-4360-42F2-AC62-C5D68D078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076575"/>
            <a:ext cx="666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D14100A3-FE15-4F1B-B63B-A422A326D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200400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B58B1B"/>
                </a:solidFill>
              </a:defRPr>
            </a:pPr>
            <a:r>
              <a:rPr sz="1425" b="1" i="0">
                <a:solidFill>
                  <a:srgbClr val="B58B1B"/>
                </a:solidFill>
              </a:rPr>
              <a:t>1941–1945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68F87250-0D18-4C3E-831D-EAF407DEA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524250"/>
            <a:ext cx="2238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Военный баланс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E8B463E9-D2F9-41F0-BB6B-643018AD6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914775"/>
            <a:ext cx="2238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максимизация выпуска</a:t>
            </a:r>
          </a:p>
        </p:txBody>
      </p:sp>
      <p:sp>
        <p:nvSpPr>
          <p:cNvPr id="32" name="era-map-5">
            <a:extLst xmlns:a="http://schemas.openxmlformats.org/drawingml/2006/main">
              <a:ext uri="{FF2B5EF4-FFF2-40B4-BE49-F238E27FC236}">
                <a16:creationId xmlns:a16="http://schemas.microsoft.com/office/drawing/2014/main" id="{B15FEB3B-D9B6-4693-BC1C-53DFBFB21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076575"/>
            <a:ext cx="26193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era-map-accent">
            <a:extLst xmlns:a="http://schemas.openxmlformats.org/drawingml/2006/main">
              <a:ext uri="{FF2B5EF4-FFF2-40B4-BE49-F238E27FC236}">
                <a16:creationId xmlns:a16="http://schemas.microsoft.com/office/drawing/2014/main" id="{17033775-8C86-4DED-85FE-2F98D2756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076575"/>
            <a:ext cx="666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0D0B3851-6C1D-4DAC-8399-DC7D61C11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200400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B58B1B"/>
                </a:solidFill>
              </a:defRPr>
            </a:pPr>
            <a:r>
              <a:rPr sz="1425" b="1" i="0">
                <a:solidFill>
                  <a:srgbClr val="B58B1B"/>
                </a:solidFill>
              </a:rPr>
              <a:t>1946–1964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BB99230E-8154-4194-85AE-0EE04F22D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524250"/>
            <a:ext cx="2238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Восстановление</a:t>
            </a:r>
          </a:p>
        </p:txBody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BAA0CFA8-D4A9-45EB-9F95-CC78AA62D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914775"/>
            <a:ext cx="2238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атом + космос + Сибирь</a:t>
            </a:r>
          </a:p>
        </p:txBody>
      </p:sp>
      <p:sp>
        <p:nvSpPr>
          <p:cNvPr id="37" name="era-map-6">
            <a:extLst xmlns:a="http://schemas.openxmlformats.org/drawingml/2006/main">
              <a:ext uri="{FF2B5EF4-FFF2-40B4-BE49-F238E27FC236}">
                <a16:creationId xmlns:a16="http://schemas.microsoft.com/office/drawing/2014/main" id="{9E25DEDC-2D61-4502-8D9B-9C773B9B7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076575"/>
            <a:ext cx="26193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era-map-accent">
            <a:extLst xmlns:a="http://schemas.openxmlformats.org/drawingml/2006/main">
              <a:ext uri="{FF2B5EF4-FFF2-40B4-BE49-F238E27FC236}">
                <a16:creationId xmlns:a16="http://schemas.microsoft.com/office/drawing/2014/main" id="{380CC2EA-88A9-4D1D-BA12-DFBDDCD1D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076575"/>
            <a:ext cx="666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79ED4D4F-6B56-4036-B17F-5EF1089F0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200400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B58B1B"/>
                </a:solidFill>
              </a:defRPr>
            </a:pPr>
            <a:r>
              <a:rPr sz="1425" b="1" i="0">
                <a:solidFill>
                  <a:srgbClr val="B58B1B"/>
                </a:solidFill>
              </a:rPr>
              <a:t>1965–1985</a:t>
            </a:r>
          </a:p>
        </p:txBody>
      </p:sp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CEDD9D58-4D80-4CA0-A11E-9A65F3C0F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524250"/>
            <a:ext cx="2238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Зрелый СССР</a:t>
            </a:r>
          </a:p>
        </p:txBody>
      </p:sp>
      <p:sp>
        <p:nvSpPr>
          <p:cNvPr id="41" name="text">
            <a:extLst xmlns:a="http://schemas.openxmlformats.org/drawingml/2006/main">
              <a:ext uri="{FF2B5EF4-FFF2-40B4-BE49-F238E27FC236}">
                <a16:creationId xmlns:a16="http://schemas.microsoft.com/office/drawing/2014/main" id="{4692159F-E782-42A8-A438-4BCBDF442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914775"/>
            <a:ext cx="2238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масштаб &gt; эффективность</a:t>
            </a:r>
          </a:p>
        </p:txBody>
      </p:sp>
      <p:sp>
        <p:nvSpPr>
          <p:cNvPr id="42" name="era-map-7">
            <a:extLst xmlns:a="http://schemas.openxmlformats.org/drawingml/2006/main">
              <a:ext uri="{FF2B5EF4-FFF2-40B4-BE49-F238E27FC236}">
                <a16:creationId xmlns:a16="http://schemas.microsoft.com/office/drawing/2014/main" id="{D7FBA05E-F6A1-4F12-B219-B80B10232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076575"/>
            <a:ext cx="26193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era-map-accent">
            <a:extLst xmlns:a="http://schemas.openxmlformats.org/drawingml/2006/main">
              <a:ext uri="{FF2B5EF4-FFF2-40B4-BE49-F238E27FC236}">
                <a16:creationId xmlns:a16="http://schemas.microsoft.com/office/drawing/2014/main" id="{04326DDB-1EAD-4B2C-8ECD-489498ED2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076575"/>
            <a:ext cx="666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text">
            <a:extLst xmlns:a="http://schemas.openxmlformats.org/drawingml/2006/main">
              <a:ext uri="{FF2B5EF4-FFF2-40B4-BE49-F238E27FC236}">
                <a16:creationId xmlns:a16="http://schemas.microsoft.com/office/drawing/2014/main" id="{AB1D5D2B-BD26-4E5C-93B6-3D7155AF2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200400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B58B1B"/>
                </a:solidFill>
              </a:defRPr>
            </a:pPr>
            <a:r>
              <a:rPr sz="1425" b="1" i="0">
                <a:solidFill>
                  <a:srgbClr val="B58B1B"/>
                </a:solidFill>
              </a:rPr>
              <a:t>1986–1991</a:t>
            </a:r>
          </a:p>
        </p:txBody>
      </p:sp>
      <p:sp>
        <p:nvSpPr>
          <p:cNvPr id="45" name="text">
            <a:extLst xmlns:a="http://schemas.openxmlformats.org/drawingml/2006/main">
              <a:ext uri="{FF2B5EF4-FFF2-40B4-BE49-F238E27FC236}">
                <a16:creationId xmlns:a16="http://schemas.microsoft.com/office/drawing/2014/main" id="{9482B727-F34A-41D5-AA56-CD58777AA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524250"/>
            <a:ext cx="2238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Перестройка</a:t>
            </a:r>
          </a:p>
        </p:txBody>
      </p:sp>
      <p:sp>
        <p:nvSpPr>
          <p:cNvPr id="46" name="text">
            <a:extLst xmlns:a="http://schemas.openxmlformats.org/drawingml/2006/main">
              <a:ext uri="{FF2B5EF4-FFF2-40B4-BE49-F238E27FC236}">
                <a16:creationId xmlns:a16="http://schemas.microsoft.com/office/drawing/2014/main" id="{5F8F67DB-D6B9-4451-8C4A-194704E2D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914775"/>
            <a:ext cx="2238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стимулы без цен</a:t>
            </a:r>
          </a:p>
        </p:txBody>
      </p:sp>
      <p:sp>
        <p:nvSpPr>
          <p:cNvPr id="47" name="era-map-8">
            <a:extLst xmlns:a="http://schemas.openxmlformats.org/drawingml/2006/main">
              <a:ext uri="{FF2B5EF4-FFF2-40B4-BE49-F238E27FC236}">
                <a16:creationId xmlns:a16="http://schemas.microsoft.com/office/drawing/2014/main" id="{90081D48-C397-4425-8115-50094FB27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7375" y="4581525"/>
            <a:ext cx="26193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era-map-accent">
            <a:extLst xmlns:a="http://schemas.openxmlformats.org/drawingml/2006/main">
              <a:ext uri="{FF2B5EF4-FFF2-40B4-BE49-F238E27FC236}">
                <a16:creationId xmlns:a16="http://schemas.microsoft.com/office/drawing/2014/main" id="{7A95DFC0-AAFF-41A0-8F5F-5115B5131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7375" y="4581525"/>
            <a:ext cx="666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text">
            <a:extLst xmlns:a="http://schemas.openxmlformats.org/drawingml/2006/main">
              <a:ext uri="{FF2B5EF4-FFF2-40B4-BE49-F238E27FC236}">
                <a16:creationId xmlns:a16="http://schemas.microsoft.com/office/drawing/2014/main" id="{1C06C951-70C3-4EBF-B3F3-1D3BE7CEE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7875" y="4705350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E7D5A"/>
                </a:solidFill>
              </a:defRPr>
            </a:pPr>
            <a:r>
              <a:rPr sz="1425" b="1" i="0">
                <a:solidFill>
                  <a:srgbClr val="2E7D5A"/>
                </a:solidFill>
              </a:rPr>
              <a:t>1992–1999</a:t>
            </a:r>
          </a:p>
        </p:txBody>
      </p:sp>
      <p:sp>
        <p:nvSpPr>
          <p:cNvPr id="50" name="text">
            <a:extLst xmlns:a="http://schemas.openxmlformats.org/drawingml/2006/main">
              <a:ext uri="{FF2B5EF4-FFF2-40B4-BE49-F238E27FC236}">
                <a16:creationId xmlns:a16="http://schemas.microsoft.com/office/drawing/2014/main" id="{99CF09E9-4B43-4E2B-956A-7BB016268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7875" y="5029200"/>
            <a:ext cx="2238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Переходный шок</a:t>
            </a:r>
          </a:p>
        </p:txBody>
      </p:sp>
      <p:sp>
        <p:nvSpPr>
          <p:cNvPr id="51" name="text">
            <a:extLst xmlns:a="http://schemas.openxmlformats.org/drawingml/2006/main">
              <a:ext uri="{FF2B5EF4-FFF2-40B4-BE49-F238E27FC236}">
                <a16:creationId xmlns:a16="http://schemas.microsoft.com/office/drawing/2014/main" id="{E20680C4-FE35-4A66-8239-D5B8FDC4F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7875" y="5419725"/>
            <a:ext cx="2238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рынок + распад спроса</a:t>
            </a:r>
          </a:p>
        </p:txBody>
      </p:sp>
      <p:sp>
        <p:nvSpPr>
          <p:cNvPr id="52" name="era-map-9">
            <a:extLst xmlns:a="http://schemas.openxmlformats.org/drawingml/2006/main">
              <a:ext uri="{FF2B5EF4-FFF2-40B4-BE49-F238E27FC236}">
                <a16:creationId xmlns:a16="http://schemas.microsoft.com/office/drawing/2014/main" id="{10B963D1-BA61-408F-9CDA-65E68A933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4581525"/>
            <a:ext cx="26193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era-map-accent">
            <a:extLst xmlns:a="http://schemas.openxmlformats.org/drawingml/2006/main">
              <a:ext uri="{FF2B5EF4-FFF2-40B4-BE49-F238E27FC236}">
                <a16:creationId xmlns:a16="http://schemas.microsoft.com/office/drawing/2014/main" id="{5778BC6D-140D-4B67-9F2A-A8C544D20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4581525"/>
            <a:ext cx="666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text">
            <a:extLst xmlns:a="http://schemas.openxmlformats.org/drawingml/2006/main">
              <a:ext uri="{FF2B5EF4-FFF2-40B4-BE49-F238E27FC236}">
                <a16:creationId xmlns:a16="http://schemas.microsoft.com/office/drawing/2014/main" id="{AD024310-35BC-4C63-A690-CB2D95BD3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4705350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E7D5A"/>
                </a:solidFill>
              </a:defRPr>
            </a:pPr>
            <a:r>
              <a:rPr sz="1425" b="1" i="0">
                <a:solidFill>
                  <a:srgbClr val="2E7D5A"/>
                </a:solidFill>
              </a:rPr>
              <a:t>2000–2013</a:t>
            </a:r>
          </a:p>
        </p:txBody>
      </p:sp>
      <p:sp>
        <p:nvSpPr>
          <p:cNvPr id="55" name="text">
            <a:extLst xmlns:a="http://schemas.openxmlformats.org/drawingml/2006/main">
              <a:ext uri="{FF2B5EF4-FFF2-40B4-BE49-F238E27FC236}">
                <a16:creationId xmlns:a16="http://schemas.microsoft.com/office/drawing/2014/main" id="{B947C865-6AE2-4A47-91F5-8433E0565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5029200"/>
            <a:ext cx="2238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Стабилизация</a:t>
            </a:r>
          </a:p>
        </p:txBody>
      </p:sp>
      <p:sp>
        <p:nvSpPr>
          <p:cNvPr id="56" name="text">
            <a:extLst xmlns:a="http://schemas.openxmlformats.org/drawingml/2006/main">
              <a:ext uri="{FF2B5EF4-FFF2-40B4-BE49-F238E27FC236}">
                <a16:creationId xmlns:a16="http://schemas.microsoft.com/office/drawing/2014/main" id="{B39C34EF-FFD5-444A-A2B0-2C4721618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5419725"/>
            <a:ext cx="2238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доходы + резервы</a:t>
            </a:r>
          </a:p>
        </p:txBody>
      </p:sp>
      <p:sp>
        <p:nvSpPr>
          <p:cNvPr id="57" name="era-map-10">
            <a:extLst xmlns:a="http://schemas.openxmlformats.org/drawingml/2006/main">
              <a:ext uri="{FF2B5EF4-FFF2-40B4-BE49-F238E27FC236}">
                <a16:creationId xmlns:a16="http://schemas.microsoft.com/office/drawing/2014/main" id="{A18C7E65-E155-438A-A8B1-5DA461991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581525"/>
            <a:ext cx="26193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era-map-accent">
            <a:extLst xmlns:a="http://schemas.openxmlformats.org/drawingml/2006/main">
              <a:ext uri="{FF2B5EF4-FFF2-40B4-BE49-F238E27FC236}">
                <a16:creationId xmlns:a16="http://schemas.microsoft.com/office/drawing/2014/main" id="{22339EFE-62A4-4EAD-9254-88BEF6021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581525"/>
            <a:ext cx="666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text">
            <a:extLst xmlns:a="http://schemas.openxmlformats.org/drawingml/2006/main">
              <a:ext uri="{FF2B5EF4-FFF2-40B4-BE49-F238E27FC236}">
                <a16:creationId xmlns:a16="http://schemas.microsoft.com/office/drawing/2014/main" id="{42FE8877-495C-439C-A04C-876B527EF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4705350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E7D5A"/>
                </a:solidFill>
              </a:defRPr>
            </a:pPr>
            <a:r>
              <a:rPr sz="1425" b="1" i="0">
                <a:solidFill>
                  <a:srgbClr val="2E7D5A"/>
                </a:solidFill>
              </a:rPr>
              <a:t>2014–2026</a:t>
            </a:r>
          </a:p>
        </p:txBody>
      </p:sp>
      <p:sp>
        <p:nvSpPr>
          <p:cNvPr id="60" name="text">
            <a:extLst xmlns:a="http://schemas.openxmlformats.org/drawingml/2006/main">
              <a:ext uri="{FF2B5EF4-FFF2-40B4-BE49-F238E27FC236}">
                <a16:creationId xmlns:a16="http://schemas.microsoft.com/office/drawing/2014/main" id="{EEE02A94-EFAC-44D3-8465-DD8C67EF6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5029200"/>
            <a:ext cx="2238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Адаптация</a:t>
            </a:r>
          </a:p>
        </p:txBody>
      </p:sp>
      <p:sp>
        <p:nvSpPr>
          <p:cNvPr id="61" name="text">
            <a:extLst xmlns:a="http://schemas.openxmlformats.org/drawingml/2006/main">
              <a:ext uri="{FF2B5EF4-FFF2-40B4-BE49-F238E27FC236}">
                <a16:creationId xmlns:a16="http://schemas.microsoft.com/office/drawing/2014/main" id="{CA51E55C-6129-4927-B027-9A025A9BD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5419725"/>
            <a:ext cx="2238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устойчивость + дефицит кадров</a:t>
            </a:r>
          </a:p>
        </p:txBody>
      </p:sp>
      <p:sp>
        <p:nvSpPr>
          <p:cNvPr id="62" name="text">
            <a:extLst xmlns:a="http://schemas.openxmlformats.org/drawingml/2006/main">
              <a:ext uri="{FF2B5EF4-FFF2-40B4-BE49-F238E27FC236}">
                <a16:creationId xmlns:a16="http://schemas.microsoft.com/office/drawing/2014/main" id="{EACFBB99-2AAE-4D9F-BF74-EAEDD35AD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6210300"/>
            <a:ext cx="11144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1">
                <a:solidFill>
                  <a:srgbClr val="667085"/>
                </a:solidFill>
              </a:defRPr>
            </a:pPr>
            <a:r>
              <a:rPr sz="1200" b="0" i="1">
                <a:solidFill>
                  <a:srgbClr val="667085"/>
                </a:solidFill>
              </a:rPr>
              <a:t>Граница эпохи поставлена там, где менялся способ согласования ресурсов: деньги, собственность, планирование, мобилизация или внешний контур.</a:t>
            </a:r>
          </a:p>
        </p:txBody>
      </p:sp>
    </p:spTree>
    <p:extLst>
      <p:ext uri="{BB962C8B-B14F-4D97-AF65-F5344CB8AC3E}">
        <p14:creationId xmlns:p14="http://schemas.microsoft.com/office/powerpoint/2010/main" val="181069987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tatus">
            <a:extLst xmlns:a="http://schemas.openxmlformats.org/drawingml/2006/main">
              <a:ext uri="{FF2B5EF4-FFF2-40B4-BE49-F238E27FC236}">
                <a16:creationId xmlns:a16="http://schemas.microsoft.com/office/drawing/2014/main" id="{A6AB2339-D094-40E4-9A24-828770F51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ЧИСЛОВОЙ ПАСПОРТ ЭПОХИ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F4C20EC-A686-4ABC-BED7-4D62E77AD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225" b="1" i="0">
                <a:solidFill>
                  <a:srgbClr val="111827"/>
                </a:solidFill>
              </a:defRPr>
            </a:pPr>
            <a:r>
              <a:rPr sz="3225" b="1" i="0">
                <a:solidFill>
                  <a:srgbClr val="111827"/>
                </a:solidFill>
              </a:rPr>
              <a:t>1896–1913  |  Имперская модернизация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B5312747-C592-404B-A8EB-77D33D6AB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98D98015-4EB1-4713-AB59-EA9A6B8C9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D2799119-33F9-41DD-94E1-20431DA2E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A6386A41-C43E-433F-806F-9F71D81E3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05</a:t>
            </a:r>
          </a:p>
        </p:txBody>
      </p:sp>
      <p:sp>
        <p:nvSpPr>
          <p:cNvPr id="7" name="era-thesis">
            <a:extLst xmlns:a="http://schemas.openxmlformats.org/drawingml/2006/main">
              <a:ext uri="{FF2B5EF4-FFF2-40B4-BE49-F238E27FC236}">
                <a16:creationId xmlns:a16="http://schemas.microsoft.com/office/drawing/2014/main" id="{CC45FEBC-C970-495A-BA63-F96B7729A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23975"/>
            <a:ext cx="11334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67085"/>
                </a:solidFill>
              </a:defRPr>
            </a:pPr>
            <a:r>
              <a:rPr sz="1500" b="0" i="0">
                <a:solidFill>
                  <a:srgbClr val="667085"/>
                </a:solidFill>
              </a:rPr>
              <a:t>Быстрый рост промышленно‑финансового контура при преимущественно сельском и малограмотном обществе.</a:t>
            </a:r>
          </a:p>
        </p:txBody>
      </p:sp>
      <p:sp>
        <p:nvSpPr>
          <p:cNvPr id="8" name="metric-население">
            <a:extLst xmlns:a="http://schemas.openxmlformats.org/drawingml/2006/main">
              <a:ext uri="{FF2B5EF4-FFF2-40B4-BE49-F238E27FC236}">
                <a16:creationId xmlns:a16="http://schemas.microsoft.com/office/drawing/2014/main" id="{97DB1882-1C6A-4E2F-A5A9-3BABD81DF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59AE4A33-4CD3-4BCB-8DBE-AE4E25E6D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alue-население">
            <a:extLst xmlns:a="http://schemas.openxmlformats.org/drawingml/2006/main">
              <a:ext uri="{FF2B5EF4-FFF2-40B4-BE49-F238E27FC236}">
                <a16:creationId xmlns:a16="http://schemas.microsoft.com/office/drawing/2014/main" id="{4145CD6B-7F24-4C0E-8D2E-A64283C29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125,64 млн</a:t>
            </a:r>
          </a:p>
        </p:txBody>
      </p:sp>
      <p:sp>
        <p:nvSpPr>
          <p:cNvPr id="11" name="label-население">
            <a:extLst xmlns:a="http://schemas.openxmlformats.org/drawingml/2006/main">
              <a:ext uri="{FF2B5EF4-FFF2-40B4-BE49-F238E27FC236}">
                <a16:creationId xmlns:a16="http://schemas.microsoft.com/office/drawing/2014/main" id="{C1D8B3A7-1CF2-41CD-A89A-52687E6DD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население</a:t>
            </a:r>
          </a:p>
        </p:txBody>
      </p:sp>
      <p:sp>
        <p:nvSpPr>
          <p:cNvPr id="12" name="scope-население">
            <a:extLst xmlns:a="http://schemas.openxmlformats.org/drawingml/2006/main">
              <a:ext uri="{FF2B5EF4-FFF2-40B4-BE49-F238E27FC236}">
                <a16:creationId xmlns:a16="http://schemas.microsoft.com/office/drawing/2014/main" id="{A5D74F43-7867-4D45-89B8-47651EC71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Империя без Финляндии, 1897</a:t>
            </a:r>
          </a:p>
        </p:txBody>
      </p:sp>
      <p:sp>
        <p:nvSpPr>
          <p:cNvPr id="13" name="metric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75C15E4A-8504-4E9B-87A8-D072F2E4C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41E2DA3F-7D66-406A-898A-E8A5E3155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33B14868-EABD-4059-9FA5-D1AEE9C6E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13,4%</a:t>
            </a:r>
          </a:p>
        </p:txBody>
      </p:sp>
      <p:sp>
        <p:nvSpPr>
          <p:cNvPr id="16" name="label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45BA8D23-CB8C-43D0-9024-E5FBC6627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городская доля</a:t>
            </a:r>
          </a:p>
        </p:txBody>
      </p:sp>
      <p:sp>
        <p:nvSpPr>
          <p:cNvPr id="17" name="scope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B5C3F8CC-C4F0-4709-B3CB-3BB0E9EA9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Империя, 1897</a:t>
            </a:r>
          </a:p>
        </p:txBody>
      </p:sp>
      <p:sp>
        <p:nvSpPr>
          <p:cNvPr id="18" name="metric-грамотность">
            <a:extLst xmlns:a="http://schemas.openxmlformats.org/drawingml/2006/main">
              <a:ext uri="{FF2B5EF4-FFF2-40B4-BE49-F238E27FC236}">
                <a16:creationId xmlns:a16="http://schemas.microsoft.com/office/drawing/2014/main" id="{A6536DB2-BD65-4219-B139-4704B1B5F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2F5CF744-7BB2-4A30-A125-EF10410FE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value-грамотность">
            <a:extLst xmlns:a="http://schemas.openxmlformats.org/drawingml/2006/main">
              <a:ext uri="{FF2B5EF4-FFF2-40B4-BE49-F238E27FC236}">
                <a16:creationId xmlns:a16="http://schemas.microsoft.com/office/drawing/2014/main" id="{45D8BBD4-52AD-4249-9850-F801F9F0C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21,1%</a:t>
            </a:r>
          </a:p>
        </p:txBody>
      </p:sp>
      <p:sp>
        <p:nvSpPr>
          <p:cNvPr id="21" name="label-грамотность">
            <a:extLst xmlns:a="http://schemas.openxmlformats.org/drawingml/2006/main">
              <a:ext uri="{FF2B5EF4-FFF2-40B4-BE49-F238E27FC236}">
                <a16:creationId xmlns:a16="http://schemas.microsoft.com/office/drawing/2014/main" id="{E57FBCB5-1702-4A26-842A-B347E4AC5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грамотность</a:t>
            </a:r>
          </a:p>
        </p:txBody>
      </p:sp>
      <p:sp>
        <p:nvSpPr>
          <p:cNvPr id="22" name="scope-грамотность">
            <a:extLst xmlns:a="http://schemas.openxmlformats.org/drawingml/2006/main">
              <a:ext uri="{FF2B5EF4-FFF2-40B4-BE49-F238E27FC236}">
                <a16:creationId xmlns:a16="http://schemas.microsoft.com/office/drawing/2014/main" id="{273D78BB-B1A2-4821-953B-75FF28D62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мужчины 29,3%; женщины 13,1%</a:t>
            </a:r>
          </a:p>
        </p:txBody>
      </p:sp>
      <p:sp>
        <p:nvSpPr>
          <p:cNvPr id="23" name="metric-кВт·ч">
            <a:extLst xmlns:a="http://schemas.openxmlformats.org/drawingml/2006/main">
              <a:ext uri="{FF2B5EF4-FFF2-40B4-BE49-F238E27FC236}">
                <a16:creationId xmlns:a16="http://schemas.microsoft.com/office/drawing/2014/main" id="{492A16AE-1032-4066-9952-915FF8285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C4DB25E1-CFDE-40C1-8F15-18EA4F11E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value-кВт·ч">
            <a:extLst xmlns:a="http://schemas.openxmlformats.org/drawingml/2006/main">
              <a:ext uri="{FF2B5EF4-FFF2-40B4-BE49-F238E27FC236}">
                <a16:creationId xmlns:a16="http://schemas.microsoft.com/office/drawing/2014/main" id="{92464418-4421-4838-9151-6DDF35E08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8B1B"/>
                </a:solidFill>
              </a:defRPr>
            </a:pPr>
            <a:r>
              <a:rPr sz="2850" b="1" i="0">
                <a:solidFill>
                  <a:srgbClr val="B58B1B"/>
                </a:solidFill>
              </a:rPr>
              <a:t>≈1,94 млрд</a:t>
            </a:r>
          </a:p>
        </p:txBody>
      </p:sp>
      <p:sp>
        <p:nvSpPr>
          <p:cNvPr id="26" name="label-кВт·ч">
            <a:extLst xmlns:a="http://schemas.openxmlformats.org/drawingml/2006/main">
              <a:ext uri="{FF2B5EF4-FFF2-40B4-BE49-F238E27FC236}">
                <a16:creationId xmlns:a16="http://schemas.microsoft.com/office/drawing/2014/main" id="{8C1278D7-AB8F-4526-AB70-7E5DB4AB6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кВт·ч</a:t>
            </a:r>
          </a:p>
        </p:txBody>
      </p:sp>
      <p:sp>
        <p:nvSpPr>
          <p:cNvPr id="27" name="scope-кВт·ч">
            <a:extLst xmlns:a="http://schemas.openxmlformats.org/drawingml/2006/main">
              <a:ext uri="{FF2B5EF4-FFF2-40B4-BE49-F238E27FC236}">
                <a16:creationId xmlns:a16="http://schemas.microsoft.com/office/drawing/2014/main" id="{2F98EB7A-086D-4121-ACED-D9FF71A49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будущие границы СССР, 1913</a:t>
            </a:r>
          </a:p>
        </p:txBody>
      </p:sp>
      <p:sp>
        <p:nvSpPr>
          <p:cNvPr id="28" name="academy-panel">
            <a:extLst xmlns:a="http://schemas.openxmlformats.org/drawingml/2006/main">
              <a:ext uri="{FF2B5EF4-FFF2-40B4-BE49-F238E27FC236}">
                <a16:creationId xmlns:a16="http://schemas.microsoft.com/office/drawing/2014/main" id="{A75D32B1-F533-4E9C-B7F0-CCC9EBDFD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1885950"/>
            <a:ext cx="419100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academy-label">
            <a:extLst xmlns:a="http://schemas.openxmlformats.org/drawingml/2006/main">
              <a:ext uri="{FF2B5EF4-FFF2-40B4-BE49-F238E27FC236}">
                <a16:creationId xmlns:a16="http://schemas.microsoft.com/office/drawing/2014/main" id="{D01D59C7-3354-4F8B-AA26-B65F4B9F0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08597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АКАДЕМИЯ НАУК</a:t>
            </a:r>
          </a:p>
        </p:txBody>
      </p:sp>
      <p:sp>
        <p:nvSpPr>
          <p:cNvPr id="30" name="academy-body">
            <a:extLst xmlns:a="http://schemas.openxmlformats.org/drawingml/2006/main">
              <a:ext uri="{FF2B5EF4-FFF2-40B4-BE49-F238E27FC236}">
                <a16:creationId xmlns:a16="http://schemas.microsoft.com/office/drawing/2014/main" id="{F89CDF9D-FD4F-49A2-9F5D-893CE1F65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505075"/>
            <a:ext cx="37147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Карты, классификации, ресурсная разведка. Радиевая комиссия — 1910; КЕПС — 1915: прототип связки «реестр ресурсов — экспертиза — государственный заказ».</a:t>
            </a:r>
          </a:p>
        </p:txBody>
      </p:sp>
      <p:sp>
        <p:nvSpPr>
          <p:cNvPr id="31" name="facts-band">
            <a:extLst xmlns:a="http://schemas.openxmlformats.org/drawingml/2006/main">
              <a:ext uri="{FF2B5EF4-FFF2-40B4-BE49-F238E27FC236}">
                <a16:creationId xmlns:a16="http://schemas.microsoft.com/office/drawing/2014/main" id="{F840108A-8C66-4629-8279-C3AA7B5E3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0"/>
            <a:ext cx="6810375" cy="1247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2" name="extra-value-1">
            <a:extLst xmlns:a="http://schemas.openxmlformats.org/drawingml/2006/main">
              <a:ext uri="{FF2B5EF4-FFF2-40B4-BE49-F238E27FC236}">
                <a16:creationId xmlns:a16="http://schemas.microsoft.com/office/drawing/2014/main" id="{D38B25EA-0FAB-4DA4-BEBF-66FD21DB0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3,041 млрд руб.</a:t>
            </a:r>
          </a:p>
        </p:txBody>
      </p:sp>
      <p:sp>
        <p:nvSpPr>
          <p:cNvPr id="33" name="extra-label-1">
            <a:extLst xmlns:a="http://schemas.openxmlformats.org/drawingml/2006/main">
              <a:ext uri="{FF2B5EF4-FFF2-40B4-BE49-F238E27FC236}">
                <a16:creationId xmlns:a16="http://schemas.microsoft.com/office/drawing/2014/main" id="{3CCD85D0-74CB-46A7-892E-74F314A26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баланс Госбанка; золото 1,695 млрд руб., 1.01.1914</a:t>
            </a:r>
          </a:p>
        </p:txBody>
      </p:sp>
      <p:sp>
        <p:nvSpPr>
          <p:cNvPr id="34" name="rule">
            <a:extLst xmlns:a="http://schemas.openxmlformats.org/drawingml/2006/main">
              <a:ext uri="{FF2B5EF4-FFF2-40B4-BE49-F238E27FC236}">
                <a16:creationId xmlns:a16="http://schemas.microsoft.com/office/drawing/2014/main" id="{D6965A14-F09B-482A-9A7A-419BCD85C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105400"/>
            <a:ext cx="190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extra-value-2">
            <a:extLst xmlns:a="http://schemas.openxmlformats.org/drawingml/2006/main">
              <a:ext uri="{FF2B5EF4-FFF2-40B4-BE49-F238E27FC236}">
                <a16:creationId xmlns:a16="http://schemas.microsoft.com/office/drawing/2014/main" id="{37FF6342-56BA-4001-BA29-9FD67EEB5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≈70,2 тыс. км</a:t>
            </a:r>
          </a:p>
        </p:txBody>
      </p:sp>
      <p:sp>
        <p:nvSpPr>
          <p:cNvPr id="36" name="extra-label-2">
            <a:extLst xmlns:a="http://schemas.openxmlformats.org/drawingml/2006/main">
              <a:ext uri="{FF2B5EF4-FFF2-40B4-BE49-F238E27FC236}">
                <a16:creationId xmlns:a16="http://schemas.microsoft.com/office/drawing/2014/main" id="{89DDD8AC-525E-4D0E-B72A-968192AA7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железные дороги Империи, 1913/14</a:t>
            </a:r>
          </a:p>
        </p:txBody>
      </p:sp>
      <p:sp>
        <p:nvSpPr>
          <p:cNvPr id="37" name="callout-bg">
            <a:extLst xmlns:a="http://schemas.openxmlformats.org/drawingml/2006/main">
              <a:ext uri="{FF2B5EF4-FFF2-40B4-BE49-F238E27FC236}">
                <a16:creationId xmlns:a16="http://schemas.microsoft.com/office/drawing/2014/main" id="{DA22C0DC-5E88-46C3-953C-B25EBBBED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41910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488B5F91-C71A-4E08-9104-AEEF371C3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762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D2D77FED-98B2-4F45-9FEC-8B8CB4622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4362450"/>
            <a:ext cx="3810000" cy="1743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Денежная и железнодорожная модернизация не успела закрыть дефицит массового образования, энергии и управленческой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39673725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tatus">
            <a:extLst xmlns:a="http://schemas.openxmlformats.org/drawingml/2006/main">
              <a:ext uri="{FF2B5EF4-FFF2-40B4-BE49-F238E27FC236}">
                <a16:creationId xmlns:a16="http://schemas.microsoft.com/office/drawing/2014/main" id="{8BD18BED-C820-44FB-95BC-BE227D0D5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ЧИСЛОВОЙ ПАСПОРТ ЭПОХИ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2A750D4-01C0-4F68-8A4A-AE99C249D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827"/>
                </a:solidFill>
              </a:defRPr>
            </a:pPr>
            <a:r>
              <a:rPr sz="3000" b="1" i="0">
                <a:solidFill>
                  <a:srgbClr val="111827"/>
                </a:solidFill>
              </a:rPr>
              <a:t>1914–1921  |  Война, революция и распад связей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BB50A5A9-47D7-45DD-A503-CBBBC3053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793E793D-E4BB-4908-ADD2-12862F948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077C62D4-5173-4CA4-929E-481CB76EF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7D19BC9C-20EA-4153-832B-31E841D0D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06</a:t>
            </a:r>
          </a:p>
        </p:txBody>
      </p:sp>
      <p:sp>
        <p:nvSpPr>
          <p:cNvPr id="7" name="era-thesis">
            <a:extLst xmlns:a="http://schemas.openxmlformats.org/drawingml/2006/main">
              <a:ext uri="{FF2B5EF4-FFF2-40B4-BE49-F238E27FC236}">
                <a16:creationId xmlns:a16="http://schemas.microsoft.com/office/drawing/2014/main" id="{DFE666D2-3D06-4B10-818E-FF98EFC98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23975"/>
            <a:ext cx="11334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67085"/>
                </a:solidFill>
              </a:defRPr>
            </a:pPr>
            <a:r>
              <a:rPr sz="1500" b="0" i="0">
                <a:solidFill>
                  <a:srgbClr val="667085"/>
                </a:solidFill>
              </a:rPr>
              <a:t>Одновременно сломались денежный якорь, транспортная синхронизация, собственность и статистическая управляемость.</a:t>
            </a:r>
          </a:p>
        </p:txBody>
      </p:sp>
      <p:sp>
        <p:nvSpPr>
          <p:cNvPr id="8" name="metric-крупная промышленность">
            <a:extLst xmlns:a="http://schemas.openxmlformats.org/drawingml/2006/main">
              <a:ext uri="{FF2B5EF4-FFF2-40B4-BE49-F238E27FC236}">
                <a16:creationId xmlns:a16="http://schemas.microsoft.com/office/drawing/2014/main" id="{56BE76A6-83C3-4A87-8E6D-EC385E3D5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703E8D85-DCA2-4237-B038-E158B575D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alue-крупная промышленность">
            <a:extLst xmlns:a="http://schemas.openxmlformats.org/drawingml/2006/main">
              <a:ext uri="{FF2B5EF4-FFF2-40B4-BE49-F238E27FC236}">
                <a16:creationId xmlns:a16="http://schemas.microsoft.com/office/drawing/2014/main" id="{24D4364C-4E3D-4E15-9B92-9B70E67B2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≈14%</a:t>
            </a:r>
          </a:p>
        </p:txBody>
      </p:sp>
      <p:sp>
        <p:nvSpPr>
          <p:cNvPr id="11" name="label-крупная промышленность">
            <a:extLst xmlns:a="http://schemas.openxmlformats.org/drawingml/2006/main">
              <a:ext uri="{FF2B5EF4-FFF2-40B4-BE49-F238E27FC236}">
                <a16:creationId xmlns:a16="http://schemas.microsoft.com/office/drawing/2014/main" id="{29CED2CE-B4C2-4CF3-A7A9-F410EC5C6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крупная промышленность</a:t>
            </a:r>
          </a:p>
        </p:txBody>
      </p:sp>
      <p:sp>
        <p:nvSpPr>
          <p:cNvPr id="12" name="scope-крупная промышленность">
            <a:extLst xmlns:a="http://schemas.openxmlformats.org/drawingml/2006/main">
              <a:ext uri="{FF2B5EF4-FFF2-40B4-BE49-F238E27FC236}">
                <a16:creationId xmlns:a16="http://schemas.microsoft.com/office/drawing/2014/main" id="{4EBE9D88-1476-4C55-AA07-38D3718BA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от уровня 1913 к 1920</a:t>
            </a:r>
          </a:p>
        </p:txBody>
      </p:sp>
      <p:sp>
        <p:nvSpPr>
          <p:cNvPr id="13" name="metric-кВт·ч">
            <a:extLst xmlns:a="http://schemas.openxmlformats.org/drawingml/2006/main">
              <a:ext uri="{FF2B5EF4-FFF2-40B4-BE49-F238E27FC236}">
                <a16:creationId xmlns:a16="http://schemas.microsoft.com/office/drawing/2014/main" id="{0AAF3239-180A-41EC-B329-9DC8A3D9D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C3D93688-15DD-46D1-9267-579270E69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кВт·ч">
            <a:extLst xmlns:a="http://schemas.openxmlformats.org/drawingml/2006/main">
              <a:ext uri="{FF2B5EF4-FFF2-40B4-BE49-F238E27FC236}">
                <a16:creationId xmlns:a16="http://schemas.microsoft.com/office/drawing/2014/main" id="{998BE090-5E92-43C4-B241-38CC75F52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8B1B"/>
                </a:solidFill>
              </a:defRPr>
            </a:pPr>
            <a:r>
              <a:rPr sz="2850" b="1" i="0">
                <a:solidFill>
                  <a:srgbClr val="B58B1B"/>
                </a:solidFill>
              </a:rPr>
              <a:t>≈0,5 млрд</a:t>
            </a:r>
          </a:p>
        </p:txBody>
      </p:sp>
      <p:sp>
        <p:nvSpPr>
          <p:cNvPr id="16" name="label-кВт·ч">
            <a:extLst xmlns:a="http://schemas.openxmlformats.org/drawingml/2006/main">
              <a:ext uri="{FF2B5EF4-FFF2-40B4-BE49-F238E27FC236}">
                <a16:creationId xmlns:a16="http://schemas.microsoft.com/office/drawing/2014/main" id="{568EA184-4A64-4D53-A5A3-ABD340D80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кВт·ч</a:t>
            </a:r>
          </a:p>
        </p:txBody>
      </p:sp>
      <p:sp>
        <p:nvSpPr>
          <p:cNvPr id="17" name="scope-кВт·ч">
            <a:extLst xmlns:a="http://schemas.openxmlformats.org/drawingml/2006/main">
              <a:ext uri="{FF2B5EF4-FFF2-40B4-BE49-F238E27FC236}">
                <a16:creationId xmlns:a16="http://schemas.microsoft.com/office/drawing/2014/main" id="{602CA32A-3C60-4188-AF94-E2B2538EA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округлённая оценка 1920</a:t>
            </a:r>
          </a:p>
        </p:txBody>
      </p:sp>
      <p:sp>
        <p:nvSpPr>
          <p:cNvPr id="18" name="metric-зерно">
            <a:extLst xmlns:a="http://schemas.openxmlformats.org/drawingml/2006/main">
              <a:ext uri="{FF2B5EF4-FFF2-40B4-BE49-F238E27FC236}">
                <a16:creationId xmlns:a16="http://schemas.microsoft.com/office/drawing/2014/main" id="{74974F59-B272-4811-A6B8-A54FD188D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BA3D2362-14F5-4090-90C7-09D55450F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value-зерно">
            <a:extLst xmlns:a="http://schemas.openxmlformats.org/drawingml/2006/main">
              <a:ext uri="{FF2B5EF4-FFF2-40B4-BE49-F238E27FC236}">
                <a16:creationId xmlns:a16="http://schemas.microsoft.com/office/drawing/2014/main" id="{BCB58796-3F46-4CBB-8E9E-EE721FB4A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50,5 → 34 млн т</a:t>
            </a:r>
          </a:p>
        </p:txBody>
      </p:sp>
      <p:sp>
        <p:nvSpPr>
          <p:cNvPr id="21" name="label-зерно">
            <a:extLst xmlns:a="http://schemas.openxmlformats.org/drawingml/2006/main">
              <a:ext uri="{FF2B5EF4-FFF2-40B4-BE49-F238E27FC236}">
                <a16:creationId xmlns:a16="http://schemas.microsoft.com/office/drawing/2014/main" id="{597BE7EE-A8B8-4A77-865A-54568A386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зерно</a:t>
            </a:r>
          </a:p>
        </p:txBody>
      </p:sp>
      <p:sp>
        <p:nvSpPr>
          <p:cNvPr id="22" name="scope-зерно">
            <a:extLst xmlns:a="http://schemas.openxmlformats.org/drawingml/2006/main">
              <a:ext uri="{FF2B5EF4-FFF2-40B4-BE49-F238E27FC236}">
                <a16:creationId xmlns:a16="http://schemas.microsoft.com/office/drawing/2014/main" id="{B746AC13-5F63-42D4-A95E-8FE704FE7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1913 → 1922; около −33%</a:t>
            </a:r>
          </a:p>
        </p:txBody>
      </p:sp>
      <p:sp>
        <p:nvSpPr>
          <p:cNvPr id="23" name="metric-доход на душу">
            <a:extLst xmlns:a="http://schemas.openxmlformats.org/drawingml/2006/main">
              <a:ext uri="{FF2B5EF4-FFF2-40B4-BE49-F238E27FC236}">
                <a16:creationId xmlns:a16="http://schemas.microsoft.com/office/drawing/2014/main" id="{7996447A-F78A-4B16-A0CE-A95DDA6B7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514834AE-7E76-435F-8554-19BA1F5B4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value-доход на душу">
            <a:extLst xmlns:a="http://schemas.openxmlformats.org/drawingml/2006/main">
              <a:ext uri="{FF2B5EF4-FFF2-40B4-BE49-F238E27FC236}">
                <a16:creationId xmlns:a16="http://schemas.microsoft.com/office/drawing/2014/main" id="{BB0A2D3D-6A9A-4D4E-AC48-9F6B70956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&lt;50%</a:t>
            </a:r>
          </a:p>
        </p:txBody>
      </p:sp>
      <p:sp>
        <p:nvSpPr>
          <p:cNvPr id="26" name="label-доход на душу">
            <a:extLst xmlns:a="http://schemas.openxmlformats.org/drawingml/2006/main">
              <a:ext uri="{FF2B5EF4-FFF2-40B4-BE49-F238E27FC236}">
                <a16:creationId xmlns:a16="http://schemas.microsoft.com/office/drawing/2014/main" id="{C593D447-756A-4129-8C79-F65ECD4B2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доход на душу</a:t>
            </a:r>
          </a:p>
        </p:txBody>
      </p:sp>
      <p:sp>
        <p:nvSpPr>
          <p:cNvPr id="27" name="scope-доход на душу">
            <a:extLst xmlns:a="http://schemas.openxmlformats.org/drawingml/2006/main">
              <a:ext uri="{FF2B5EF4-FFF2-40B4-BE49-F238E27FC236}">
                <a16:creationId xmlns:a16="http://schemas.microsoft.com/office/drawing/2014/main" id="{EF89145D-76A5-4679-AED2-E71C83BCF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от уровня 1913 к 1919</a:t>
            </a:r>
          </a:p>
        </p:txBody>
      </p:sp>
      <p:sp>
        <p:nvSpPr>
          <p:cNvPr id="28" name="academy-panel">
            <a:extLst xmlns:a="http://schemas.openxmlformats.org/drawingml/2006/main">
              <a:ext uri="{FF2B5EF4-FFF2-40B4-BE49-F238E27FC236}">
                <a16:creationId xmlns:a16="http://schemas.microsoft.com/office/drawing/2014/main" id="{8D6A802F-5307-4B6D-9F7E-1E5799B6F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1885950"/>
            <a:ext cx="419100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academy-label">
            <a:extLst xmlns:a="http://schemas.openxmlformats.org/drawingml/2006/main">
              <a:ext uri="{FF2B5EF4-FFF2-40B4-BE49-F238E27FC236}">
                <a16:creationId xmlns:a16="http://schemas.microsoft.com/office/drawing/2014/main" id="{CDD80C71-C26F-4BA1-B50F-B1EA7068F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08597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АКАДЕМИЯ НАУК</a:t>
            </a:r>
          </a:p>
        </p:txBody>
      </p:sp>
      <p:sp>
        <p:nvSpPr>
          <p:cNvPr id="30" name="academy-body">
            <a:extLst xmlns:a="http://schemas.openxmlformats.org/drawingml/2006/main">
              <a:ext uri="{FF2B5EF4-FFF2-40B4-BE49-F238E27FC236}">
                <a16:creationId xmlns:a16="http://schemas.microsoft.com/office/drawing/2014/main" id="{7D2D28E2-A57C-479A-992D-21634A66D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505075"/>
            <a:ext cx="37147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КЕПС искала стратегическое сырьё и объединяла специалистов. Вклад был важен, но не мог заменить бюджет, транспорт, снабжение и политическую координацию.</a:t>
            </a:r>
          </a:p>
        </p:txBody>
      </p:sp>
      <p:sp>
        <p:nvSpPr>
          <p:cNvPr id="31" name="facts-band">
            <a:extLst xmlns:a="http://schemas.openxmlformats.org/drawingml/2006/main">
              <a:ext uri="{FF2B5EF4-FFF2-40B4-BE49-F238E27FC236}">
                <a16:creationId xmlns:a16="http://schemas.microsoft.com/office/drawing/2014/main" id="{074822F1-A710-44F8-8CD3-3A4D69F24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0"/>
            <a:ext cx="6810375" cy="1247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2" name="extra-value-1">
            <a:extLst xmlns:a="http://schemas.openxmlformats.org/drawingml/2006/main">
              <a:ext uri="{FF2B5EF4-FFF2-40B4-BE49-F238E27FC236}">
                <a16:creationId xmlns:a16="http://schemas.microsoft.com/office/drawing/2014/main" id="{E54D3109-740E-4832-AF88-BD4E142FA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91,0 млн</a:t>
            </a:r>
          </a:p>
        </p:txBody>
      </p:sp>
      <p:sp>
        <p:nvSpPr>
          <p:cNvPr id="33" name="extra-label-1">
            <a:extLst xmlns:a="http://schemas.openxmlformats.org/drawingml/2006/main">
              <a:ext uri="{FF2B5EF4-FFF2-40B4-BE49-F238E27FC236}">
                <a16:creationId xmlns:a16="http://schemas.microsoft.com/office/drawing/2014/main" id="{8BD45210-891D-4202-966B-28FFB13B0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население в границах современной РФ, оценка 1917</a:t>
            </a:r>
          </a:p>
        </p:txBody>
      </p:sp>
      <p:sp>
        <p:nvSpPr>
          <p:cNvPr id="34" name="rule">
            <a:extLst xmlns:a="http://schemas.openxmlformats.org/drawingml/2006/main">
              <a:ext uri="{FF2B5EF4-FFF2-40B4-BE49-F238E27FC236}">
                <a16:creationId xmlns:a16="http://schemas.microsoft.com/office/drawing/2014/main" id="{AD25DBFB-D2DA-4847-9CB7-CCC6F5646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105400"/>
            <a:ext cx="190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extra-value-2">
            <a:extLst xmlns:a="http://schemas.openxmlformats.org/drawingml/2006/main">
              <a:ext uri="{FF2B5EF4-FFF2-40B4-BE49-F238E27FC236}">
                <a16:creationId xmlns:a16="http://schemas.microsoft.com/office/drawing/2014/main" id="{3199AF7F-4423-4C2E-A98D-DCA42B533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июль 1914</a:t>
            </a:r>
          </a:p>
        </p:txBody>
      </p:sp>
      <p:sp>
        <p:nvSpPr>
          <p:cNvPr id="36" name="extra-label-2">
            <a:extLst xmlns:a="http://schemas.openxmlformats.org/drawingml/2006/main">
              <a:ext uri="{FF2B5EF4-FFF2-40B4-BE49-F238E27FC236}">
                <a16:creationId xmlns:a16="http://schemas.microsoft.com/office/drawing/2014/main" id="{2179DC79-20F0-415A-8A90-3ACB740DF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прекращён золотой размен</a:t>
            </a:r>
          </a:p>
        </p:txBody>
      </p:sp>
      <p:sp>
        <p:nvSpPr>
          <p:cNvPr id="37" name="callout-bg">
            <a:extLst xmlns:a="http://schemas.openxmlformats.org/drawingml/2006/main">
              <a:ext uri="{FF2B5EF4-FFF2-40B4-BE49-F238E27FC236}">
                <a16:creationId xmlns:a16="http://schemas.microsoft.com/office/drawing/2014/main" id="{78C8D2AC-51F4-44C8-BF93-C30194C32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41910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5DDE4504-6951-461C-BAE7-0EF307F8F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762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E3418621-529C-4336-86B6-228EDA576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4362450"/>
            <a:ext cx="3810000" cy="1743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Кризис оказался системным: падение выпуска усиливалось разрывом денег, логистики и институтов.</a:t>
            </a:r>
          </a:p>
        </p:txBody>
      </p:sp>
    </p:spTree>
    <p:extLst>
      <p:ext uri="{BB962C8B-B14F-4D97-AF65-F5344CB8AC3E}">
        <p14:creationId xmlns:p14="http://schemas.microsoft.com/office/powerpoint/2010/main" val="135485372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tatus">
            <a:extLst xmlns:a="http://schemas.openxmlformats.org/drawingml/2006/main">
              <a:ext uri="{FF2B5EF4-FFF2-40B4-BE49-F238E27FC236}">
                <a16:creationId xmlns:a16="http://schemas.microsoft.com/office/drawing/2014/main" id="{12973C85-2B7F-430F-9C41-521BBE170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ЧИСЛОВОЙ ПАСПОРТ ЭПОХИ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3E58986-78DC-415F-9CE7-1FDBCAABE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225" b="1" i="0">
                <a:solidFill>
                  <a:srgbClr val="111827"/>
                </a:solidFill>
              </a:defRPr>
            </a:pPr>
            <a:r>
              <a:rPr sz="3225" b="1" i="0">
                <a:solidFill>
                  <a:srgbClr val="111827"/>
                </a:solidFill>
              </a:rPr>
              <a:t>1922–1928  |  НЭП и восстановление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2668BE77-B2E9-426B-A15C-A51B58032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DCB94AB4-4B84-49E6-9B23-C912F4747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81C309B8-590F-4723-8F19-55B0AB3D4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F581853E-7156-4AB1-B59B-DDFAB4463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07</a:t>
            </a:r>
          </a:p>
        </p:txBody>
      </p:sp>
      <p:sp>
        <p:nvSpPr>
          <p:cNvPr id="7" name="era-thesis">
            <a:extLst xmlns:a="http://schemas.openxmlformats.org/drawingml/2006/main">
              <a:ext uri="{FF2B5EF4-FFF2-40B4-BE49-F238E27FC236}">
                <a16:creationId xmlns:a16="http://schemas.microsoft.com/office/drawing/2014/main" id="{4DAE5107-02E3-4CE9-9AD5-16CE71199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23975"/>
            <a:ext cx="11334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67085"/>
                </a:solidFill>
              </a:defRPr>
            </a:pPr>
            <a:r>
              <a:rPr sz="1500" b="0" i="0">
                <a:solidFill>
                  <a:srgbClr val="667085"/>
                </a:solidFill>
              </a:rPr>
              <a:t>Ограниченные рыночные стимулы восстановили обмен; энергетика стала первым общегосударственным балансом.</a:t>
            </a:r>
          </a:p>
        </p:txBody>
      </p:sp>
      <p:sp>
        <p:nvSpPr>
          <p:cNvPr id="8" name="metric-зерно">
            <a:extLst xmlns:a="http://schemas.openxmlformats.org/drawingml/2006/main">
              <a:ext uri="{FF2B5EF4-FFF2-40B4-BE49-F238E27FC236}">
                <a16:creationId xmlns:a16="http://schemas.microsoft.com/office/drawing/2014/main" id="{D6818834-50B2-4C77-9214-4AA6F51F6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B570FD90-19DB-4D4D-ABEE-8014E2C6C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alue-зерно">
            <a:extLst xmlns:a="http://schemas.openxmlformats.org/drawingml/2006/main">
              <a:ext uri="{FF2B5EF4-FFF2-40B4-BE49-F238E27FC236}">
                <a16:creationId xmlns:a16="http://schemas.microsoft.com/office/drawing/2014/main" id="{25DFC119-85B0-4376-92A6-15AAAD8C6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D5A"/>
                </a:solidFill>
              </a:defRPr>
            </a:pPr>
            <a:r>
              <a:rPr sz="2850" b="1" i="0">
                <a:solidFill>
                  <a:srgbClr val="2E7D5A"/>
                </a:solidFill>
              </a:rPr>
              <a:t>34 → 50 млн т</a:t>
            </a:r>
          </a:p>
        </p:txBody>
      </p:sp>
      <p:sp>
        <p:nvSpPr>
          <p:cNvPr id="11" name="label-зерно">
            <a:extLst xmlns:a="http://schemas.openxmlformats.org/drawingml/2006/main">
              <a:ext uri="{FF2B5EF4-FFF2-40B4-BE49-F238E27FC236}">
                <a16:creationId xmlns:a16="http://schemas.microsoft.com/office/drawing/2014/main" id="{EBE66E01-DF29-46AA-9DF6-EF93FAA18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зерно</a:t>
            </a:r>
          </a:p>
        </p:txBody>
      </p:sp>
      <p:sp>
        <p:nvSpPr>
          <p:cNvPr id="12" name="scope-зерно">
            <a:extLst xmlns:a="http://schemas.openxmlformats.org/drawingml/2006/main">
              <a:ext uri="{FF2B5EF4-FFF2-40B4-BE49-F238E27FC236}">
                <a16:creationId xmlns:a16="http://schemas.microsoft.com/office/drawing/2014/main" id="{BAF6E020-02C4-4A76-8671-B87C96183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1922 → 1928; около +47%</a:t>
            </a:r>
          </a:p>
        </p:txBody>
      </p:sp>
      <p:sp>
        <p:nvSpPr>
          <p:cNvPr id="13" name="metric-кВт·ч">
            <a:extLst xmlns:a="http://schemas.openxmlformats.org/drawingml/2006/main">
              <a:ext uri="{FF2B5EF4-FFF2-40B4-BE49-F238E27FC236}">
                <a16:creationId xmlns:a16="http://schemas.microsoft.com/office/drawing/2014/main" id="{48099A53-CE67-47C2-8B89-5B03D84C0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C5191FDA-EFDB-47AA-B2CB-0CAA92A8B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кВт·ч">
            <a:extLst xmlns:a="http://schemas.openxmlformats.org/drawingml/2006/main">
              <a:ext uri="{FF2B5EF4-FFF2-40B4-BE49-F238E27FC236}">
                <a16:creationId xmlns:a16="http://schemas.microsoft.com/office/drawing/2014/main" id="{08771529-2912-41D1-B8A8-CDE4B945D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8B1B"/>
                </a:solidFill>
              </a:defRPr>
            </a:pPr>
            <a:r>
              <a:rPr sz="2850" b="1" i="0">
                <a:solidFill>
                  <a:srgbClr val="B58B1B"/>
                </a:solidFill>
              </a:rPr>
              <a:t>5,0 млрд</a:t>
            </a:r>
          </a:p>
        </p:txBody>
      </p:sp>
      <p:sp>
        <p:nvSpPr>
          <p:cNvPr id="16" name="label-кВт·ч">
            <a:extLst xmlns:a="http://schemas.openxmlformats.org/drawingml/2006/main">
              <a:ext uri="{FF2B5EF4-FFF2-40B4-BE49-F238E27FC236}">
                <a16:creationId xmlns:a16="http://schemas.microsoft.com/office/drawing/2014/main" id="{FF0A1449-B745-420D-999C-BE8C44C4F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кВт·ч</a:t>
            </a:r>
          </a:p>
        </p:txBody>
      </p:sp>
      <p:sp>
        <p:nvSpPr>
          <p:cNvPr id="17" name="scope-кВт·ч">
            <a:extLst xmlns:a="http://schemas.openxmlformats.org/drawingml/2006/main">
              <a:ext uri="{FF2B5EF4-FFF2-40B4-BE49-F238E27FC236}">
                <a16:creationId xmlns:a16="http://schemas.microsoft.com/office/drawing/2014/main" id="{FC15211F-2FF3-46AB-9D3A-A98827BC8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1928</a:t>
            </a:r>
          </a:p>
        </p:txBody>
      </p:sp>
      <p:sp>
        <p:nvSpPr>
          <p:cNvPr id="18" name="metric-уголь">
            <a:extLst xmlns:a="http://schemas.openxmlformats.org/drawingml/2006/main">
              <a:ext uri="{FF2B5EF4-FFF2-40B4-BE49-F238E27FC236}">
                <a16:creationId xmlns:a16="http://schemas.microsoft.com/office/drawing/2014/main" id="{276E972D-A06F-4F6C-BC4B-11D7FFDCB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5C20BFFA-9359-46E2-B741-549B340BD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value-уголь">
            <a:extLst xmlns:a="http://schemas.openxmlformats.org/drawingml/2006/main">
              <a:ext uri="{FF2B5EF4-FFF2-40B4-BE49-F238E27FC236}">
                <a16:creationId xmlns:a16="http://schemas.microsoft.com/office/drawing/2014/main" id="{B2ABDE93-FFF2-48DD-AF4B-573848411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35,5 млн т</a:t>
            </a:r>
          </a:p>
        </p:txBody>
      </p:sp>
      <p:sp>
        <p:nvSpPr>
          <p:cNvPr id="21" name="label-уголь">
            <a:extLst xmlns:a="http://schemas.openxmlformats.org/drawingml/2006/main">
              <a:ext uri="{FF2B5EF4-FFF2-40B4-BE49-F238E27FC236}">
                <a16:creationId xmlns:a16="http://schemas.microsoft.com/office/drawing/2014/main" id="{86D664D7-4C6E-4205-9DE0-57CE26723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уголь</a:t>
            </a:r>
          </a:p>
        </p:txBody>
      </p:sp>
      <p:sp>
        <p:nvSpPr>
          <p:cNvPr id="22" name="scope-уголь">
            <a:extLst xmlns:a="http://schemas.openxmlformats.org/drawingml/2006/main">
              <a:ext uri="{FF2B5EF4-FFF2-40B4-BE49-F238E27FC236}">
                <a16:creationId xmlns:a16="http://schemas.microsoft.com/office/drawing/2014/main" id="{6E07C231-235C-4BD9-95CF-D2C7CE1E7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1928</a:t>
            </a:r>
          </a:p>
        </p:txBody>
      </p:sp>
      <p:sp>
        <p:nvSpPr>
          <p:cNvPr id="23" name="metric-нефть">
            <a:extLst xmlns:a="http://schemas.openxmlformats.org/drawingml/2006/main">
              <a:ext uri="{FF2B5EF4-FFF2-40B4-BE49-F238E27FC236}">
                <a16:creationId xmlns:a16="http://schemas.microsoft.com/office/drawing/2014/main" id="{79D25712-ADCA-415C-9F40-F7D0859FF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F78795B0-6F0B-4108-889C-AA1370D13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value-нефть">
            <a:extLst xmlns:a="http://schemas.openxmlformats.org/drawingml/2006/main">
              <a:ext uri="{FF2B5EF4-FFF2-40B4-BE49-F238E27FC236}">
                <a16:creationId xmlns:a16="http://schemas.microsoft.com/office/drawing/2014/main" id="{32AFD7AC-86FC-421E-B367-F227E39F8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11,6 млн т</a:t>
            </a:r>
          </a:p>
        </p:txBody>
      </p:sp>
      <p:sp>
        <p:nvSpPr>
          <p:cNvPr id="26" name="label-нефть">
            <a:extLst xmlns:a="http://schemas.openxmlformats.org/drawingml/2006/main">
              <a:ext uri="{FF2B5EF4-FFF2-40B4-BE49-F238E27FC236}">
                <a16:creationId xmlns:a16="http://schemas.microsoft.com/office/drawing/2014/main" id="{6B16FE66-F38E-464E-97E2-917D28E7E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нефть</a:t>
            </a:r>
          </a:p>
        </p:txBody>
      </p:sp>
      <p:sp>
        <p:nvSpPr>
          <p:cNvPr id="27" name="scope-нефть">
            <a:extLst xmlns:a="http://schemas.openxmlformats.org/drawingml/2006/main">
              <a:ext uri="{FF2B5EF4-FFF2-40B4-BE49-F238E27FC236}">
                <a16:creationId xmlns:a16="http://schemas.microsoft.com/office/drawing/2014/main" id="{64E3C5F9-EB8C-4196-AB53-14EF4B6A6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1928</a:t>
            </a:r>
          </a:p>
        </p:txBody>
      </p:sp>
      <p:sp>
        <p:nvSpPr>
          <p:cNvPr id="28" name="academy-panel">
            <a:extLst xmlns:a="http://schemas.openxmlformats.org/drawingml/2006/main">
              <a:ext uri="{FF2B5EF4-FFF2-40B4-BE49-F238E27FC236}">
                <a16:creationId xmlns:a16="http://schemas.microsoft.com/office/drawing/2014/main" id="{EBDB037D-D359-4A25-B658-50C2A26BD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1885950"/>
            <a:ext cx="419100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academy-label">
            <a:extLst xmlns:a="http://schemas.openxmlformats.org/drawingml/2006/main">
              <a:ext uri="{FF2B5EF4-FFF2-40B4-BE49-F238E27FC236}">
                <a16:creationId xmlns:a16="http://schemas.microsoft.com/office/drawing/2014/main" id="{570D4214-862B-446B-897E-72549763E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08597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АКАДЕМИЯ НАУК</a:t>
            </a:r>
          </a:p>
        </p:txBody>
      </p:sp>
      <p:sp>
        <p:nvSpPr>
          <p:cNvPr id="30" name="academy-body">
            <a:extLst xmlns:a="http://schemas.openxmlformats.org/drawingml/2006/main">
              <a:ext uri="{FF2B5EF4-FFF2-40B4-BE49-F238E27FC236}">
                <a16:creationId xmlns:a16="http://schemas.microsoft.com/office/drawing/2014/main" id="{FE8CEC44-2438-45E7-9DBA-047851673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505075"/>
            <a:ext cx="37147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КЕПС и выросший из неё СОПС связывали геологию, размещение промышленности и электрификацию; возникли новые институты и ресурсные школы.</a:t>
            </a:r>
          </a:p>
        </p:txBody>
      </p:sp>
      <p:sp>
        <p:nvSpPr>
          <p:cNvPr id="31" name="facts-band">
            <a:extLst xmlns:a="http://schemas.openxmlformats.org/drawingml/2006/main">
              <a:ext uri="{FF2B5EF4-FFF2-40B4-BE49-F238E27FC236}">
                <a16:creationId xmlns:a16="http://schemas.microsoft.com/office/drawing/2014/main" id="{67B120FE-6349-43D8-ACBF-A687F56CF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0"/>
            <a:ext cx="6810375" cy="1247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2" name="extra-value-1">
            <a:extLst xmlns:a="http://schemas.openxmlformats.org/drawingml/2006/main">
              <a:ext uri="{FF2B5EF4-FFF2-40B4-BE49-F238E27FC236}">
                <a16:creationId xmlns:a16="http://schemas.microsoft.com/office/drawing/2014/main" id="{8AA370C2-F804-4A8A-BEF1-FA6A2FA5C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1,75 млн кВт</a:t>
            </a:r>
          </a:p>
        </p:txBody>
      </p:sp>
      <p:sp>
        <p:nvSpPr>
          <p:cNvPr id="33" name="extra-label-1">
            <a:extLst xmlns:a="http://schemas.openxmlformats.org/drawingml/2006/main">
              <a:ext uri="{FF2B5EF4-FFF2-40B4-BE49-F238E27FC236}">
                <a16:creationId xmlns:a16="http://schemas.microsoft.com/office/drawing/2014/main" id="{623A01C9-7469-4972-9908-E19F54D66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мощности по плану ГОЭЛРО</a:t>
            </a:r>
          </a:p>
        </p:txBody>
      </p:sp>
      <p:sp>
        <p:nvSpPr>
          <p:cNvPr id="34" name="rule">
            <a:extLst xmlns:a="http://schemas.openxmlformats.org/drawingml/2006/main">
              <a:ext uri="{FF2B5EF4-FFF2-40B4-BE49-F238E27FC236}">
                <a16:creationId xmlns:a16="http://schemas.microsoft.com/office/drawing/2014/main" id="{EFA5771E-0495-4191-AC6D-A9BD58710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105400"/>
            <a:ext cx="190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extra-value-2">
            <a:extLst xmlns:a="http://schemas.openxmlformats.org/drawingml/2006/main">
              <a:ext uri="{FF2B5EF4-FFF2-40B4-BE49-F238E27FC236}">
                <a16:creationId xmlns:a16="http://schemas.microsoft.com/office/drawing/2014/main" id="{6EFEF5C4-A067-4C44-8837-81D3E6A17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2,56 млн кВт</a:t>
            </a:r>
          </a:p>
        </p:txBody>
      </p:sp>
      <p:sp>
        <p:nvSpPr>
          <p:cNvPr id="36" name="extra-label-2">
            <a:extLst xmlns:a="http://schemas.openxmlformats.org/drawingml/2006/main">
              <a:ext uri="{FF2B5EF4-FFF2-40B4-BE49-F238E27FC236}">
                <a16:creationId xmlns:a16="http://schemas.microsoft.com/office/drawing/2014/main" id="{63700C56-2A30-4F6A-B6D2-34B2ACD94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фактически введено новых мощностей</a:t>
            </a:r>
          </a:p>
        </p:txBody>
      </p:sp>
      <p:sp>
        <p:nvSpPr>
          <p:cNvPr id="37" name="callout-bg">
            <a:extLst xmlns:a="http://schemas.openxmlformats.org/drawingml/2006/main">
              <a:ext uri="{FF2B5EF4-FFF2-40B4-BE49-F238E27FC236}">
                <a16:creationId xmlns:a16="http://schemas.microsoft.com/office/drawing/2014/main" id="{5E6027D4-E366-4CF9-9D97-86EAF92E8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41910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4CE295CB-FA3B-4562-8EA0-CCD88F8B8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762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1469412C-EE15-4296-B3CF-3492B37E0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4362450"/>
            <a:ext cx="3810000" cy="1743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К 1928 году физические объёмы вернулись примерно к довоенному уровню, но баланс оставался уязвимым к ценам и стимулам.</a:t>
            </a:r>
          </a:p>
        </p:txBody>
      </p:sp>
    </p:spTree>
    <p:extLst>
      <p:ext uri="{BB962C8B-B14F-4D97-AF65-F5344CB8AC3E}">
        <p14:creationId xmlns:p14="http://schemas.microsoft.com/office/powerpoint/2010/main" val="121625142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tatus">
            <a:extLst xmlns:a="http://schemas.openxmlformats.org/drawingml/2006/main">
              <a:ext uri="{FF2B5EF4-FFF2-40B4-BE49-F238E27FC236}">
                <a16:creationId xmlns:a16="http://schemas.microsoft.com/office/drawing/2014/main" id="{37C70B83-9E29-4121-A6BC-9A133CEAD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ЧИСЛОВОЙ ПАСПОРТ ЭПОХИ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5577D4E-9E0D-4976-86DF-DB08C258A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827"/>
                </a:solidFill>
              </a:defRPr>
            </a:pPr>
            <a:r>
              <a:rPr sz="3000" b="1" i="0">
                <a:solidFill>
                  <a:srgbClr val="111827"/>
                </a:solidFill>
              </a:rPr>
              <a:t>1929–1940  |  Форсированная индустриализация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B0730C9E-E6E5-40F9-93E7-BCB238307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81CED5E0-62ED-4E8F-AEB1-1F89E5F32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BB8FBF40-7B1F-4F0C-B94F-D517BB324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30464CA0-555A-4331-A3AF-FC77392C8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08</a:t>
            </a:r>
          </a:p>
        </p:txBody>
      </p:sp>
      <p:sp>
        <p:nvSpPr>
          <p:cNvPr id="7" name="era-thesis">
            <a:extLst xmlns:a="http://schemas.openxmlformats.org/drawingml/2006/main">
              <a:ext uri="{FF2B5EF4-FFF2-40B4-BE49-F238E27FC236}">
                <a16:creationId xmlns:a16="http://schemas.microsoft.com/office/drawing/2014/main" id="{C8F7B1DE-6770-42EB-AE91-56A13A342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23975"/>
            <a:ext cx="11334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67085"/>
                </a:solidFill>
              </a:defRPr>
            </a:pPr>
            <a:r>
              <a:rPr sz="1500" b="0" i="0">
                <a:solidFill>
                  <a:srgbClr val="667085"/>
                </a:solidFill>
              </a:rPr>
              <a:t>Государство направило ресурсы в тяжёлую промышленность и энергетику, принимая высокую социальную и аграрную цену.</a:t>
            </a:r>
          </a:p>
        </p:txBody>
      </p:sp>
      <p:sp>
        <p:nvSpPr>
          <p:cNvPr id="8" name="metric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17611DC9-8A26-4B94-9655-C8ECB23BF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8521E0FD-CC30-4B08-9077-2786E74D8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alue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F7CD92AB-7D77-41C0-AA33-8B4D49F9B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8B1B"/>
                </a:solidFill>
              </a:defRPr>
            </a:pPr>
            <a:r>
              <a:rPr sz="2850" b="1" i="0">
                <a:solidFill>
                  <a:srgbClr val="B58B1B"/>
                </a:solidFill>
              </a:rPr>
              <a:t>5,0 → 48,3</a:t>
            </a:r>
          </a:p>
        </p:txBody>
      </p:sp>
      <p:sp>
        <p:nvSpPr>
          <p:cNvPr id="11" name="label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A4344F44-387A-4139-8D56-7CAA7EB13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млрд кВт·ч</a:t>
            </a:r>
          </a:p>
        </p:txBody>
      </p:sp>
      <p:sp>
        <p:nvSpPr>
          <p:cNvPr id="12" name="scope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9596D0ED-A4C0-4192-9850-8FAD68E9B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1928 → 1940; ×9,7</a:t>
            </a:r>
          </a:p>
        </p:txBody>
      </p:sp>
      <p:sp>
        <p:nvSpPr>
          <p:cNvPr id="13" name="metric-млн т угля">
            <a:extLst xmlns:a="http://schemas.openxmlformats.org/drawingml/2006/main">
              <a:ext uri="{FF2B5EF4-FFF2-40B4-BE49-F238E27FC236}">
                <a16:creationId xmlns:a16="http://schemas.microsoft.com/office/drawing/2014/main" id="{98C8316A-7F8E-4962-A337-E2BFA1166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D3883956-DD1C-40BF-BCBF-A42784856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млн т угля">
            <a:extLst xmlns:a="http://schemas.openxmlformats.org/drawingml/2006/main">
              <a:ext uri="{FF2B5EF4-FFF2-40B4-BE49-F238E27FC236}">
                <a16:creationId xmlns:a16="http://schemas.microsoft.com/office/drawing/2014/main" id="{BD77A59B-6A41-47DD-94A4-7A0B6CCC4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35,5 → 166</a:t>
            </a:r>
          </a:p>
        </p:txBody>
      </p:sp>
      <p:sp>
        <p:nvSpPr>
          <p:cNvPr id="16" name="label-млн т угля">
            <a:extLst xmlns:a="http://schemas.openxmlformats.org/drawingml/2006/main">
              <a:ext uri="{FF2B5EF4-FFF2-40B4-BE49-F238E27FC236}">
                <a16:creationId xmlns:a16="http://schemas.microsoft.com/office/drawing/2014/main" id="{EE3A60F4-2F79-47C1-8189-97E5FB125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млн т угля</a:t>
            </a:r>
          </a:p>
        </p:txBody>
      </p:sp>
      <p:sp>
        <p:nvSpPr>
          <p:cNvPr id="17" name="scope-млн т угля">
            <a:extLst xmlns:a="http://schemas.openxmlformats.org/drawingml/2006/main">
              <a:ext uri="{FF2B5EF4-FFF2-40B4-BE49-F238E27FC236}">
                <a16:creationId xmlns:a16="http://schemas.microsoft.com/office/drawing/2014/main" id="{39C6134A-28F2-47C0-A77C-9A1CBEEFE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1928 → 1940; ×4,7</a:t>
            </a:r>
          </a:p>
        </p:txBody>
      </p:sp>
      <p:sp>
        <p:nvSpPr>
          <p:cNvPr id="18" name="metric-млн т стали">
            <a:extLst xmlns:a="http://schemas.openxmlformats.org/drawingml/2006/main">
              <a:ext uri="{FF2B5EF4-FFF2-40B4-BE49-F238E27FC236}">
                <a16:creationId xmlns:a16="http://schemas.microsoft.com/office/drawing/2014/main" id="{46A81C50-5A1C-4A48-8D5D-75AF46363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374CE114-88C9-4E53-9E59-E1BB9C340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value-млн т стали">
            <a:extLst xmlns:a="http://schemas.openxmlformats.org/drawingml/2006/main">
              <a:ext uri="{FF2B5EF4-FFF2-40B4-BE49-F238E27FC236}">
                <a16:creationId xmlns:a16="http://schemas.microsoft.com/office/drawing/2014/main" id="{AC0C422E-8108-4719-AE95-A9CC8ED68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4,3 → 18,3</a:t>
            </a:r>
          </a:p>
        </p:txBody>
      </p:sp>
      <p:sp>
        <p:nvSpPr>
          <p:cNvPr id="21" name="label-млн т стали">
            <a:extLst xmlns:a="http://schemas.openxmlformats.org/drawingml/2006/main">
              <a:ext uri="{FF2B5EF4-FFF2-40B4-BE49-F238E27FC236}">
                <a16:creationId xmlns:a16="http://schemas.microsoft.com/office/drawing/2014/main" id="{D09BE493-B4B8-473D-87E0-8CE9AB49A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млн т стали</a:t>
            </a:r>
          </a:p>
        </p:txBody>
      </p:sp>
      <p:sp>
        <p:nvSpPr>
          <p:cNvPr id="22" name="scope-млн т стали">
            <a:extLst xmlns:a="http://schemas.openxmlformats.org/drawingml/2006/main">
              <a:ext uri="{FF2B5EF4-FFF2-40B4-BE49-F238E27FC236}">
                <a16:creationId xmlns:a16="http://schemas.microsoft.com/office/drawing/2014/main" id="{8A527E89-2D27-4BD9-B0AD-B2E0C01D4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1928 → 1940; ×4,3</a:t>
            </a:r>
          </a:p>
        </p:txBody>
      </p:sp>
      <p:sp>
        <p:nvSpPr>
          <p:cNvPr id="23" name="metric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69AD04F5-E815-4000-B56D-1AAEDCD9B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38690189-72FA-4ECA-89CD-2EF02CACE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value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E2E278C8-F526-4722-A01D-830BE2787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4B5"/>
                </a:solidFill>
              </a:defRPr>
            </a:pPr>
            <a:r>
              <a:rPr sz="2850" b="1" i="0">
                <a:solidFill>
                  <a:srgbClr val="2E74B5"/>
                </a:solidFill>
              </a:rPr>
              <a:t>18% → 33%</a:t>
            </a:r>
          </a:p>
        </p:txBody>
      </p:sp>
      <p:sp>
        <p:nvSpPr>
          <p:cNvPr id="26" name="label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4E7BA13C-14AB-4BDB-AAC0-84E3F1AB4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городская доля</a:t>
            </a:r>
          </a:p>
        </p:txBody>
      </p:sp>
      <p:sp>
        <p:nvSpPr>
          <p:cNvPr id="27" name="scope-городская доля">
            <a:extLst xmlns:a="http://schemas.openxmlformats.org/drawingml/2006/main">
              <a:ext uri="{FF2B5EF4-FFF2-40B4-BE49-F238E27FC236}">
                <a16:creationId xmlns:a16="http://schemas.microsoft.com/office/drawing/2014/main" id="{16D7AEF9-01E5-4ACA-8BF3-7BAA02203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территория современной РФ, 1926 → 1939</a:t>
            </a:r>
          </a:p>
        </p:txBody>
      </p:sp>
      <p:sp>
        <p:nvSpPr>
          <p:cNvPr id="28" name="academy-panel">
            <a:extLst xmlns:a="http://schemas.openxmlformats.org/drawingml/2006/main">
              <a:ext uri="{FF2B5EF4-FFF2-40B4-BE49-F238E27FC236}">
                <a16:creationId xmlns:a16="http://schemas.microsoft.com/office/drawing/2014/main" id="{294051DC-D868-425D-90D1-F61A02512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1885950"/>
            <a:ext cx="419100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academy-label">
            <a:extLst xmlns:a="http://schemas.openxmlformats.org/drawingml/2006/main">
              <a:ext uri="{FF2B5EF4-FFF2-40B4-BE49-F238E27FC236}">
                <a16:creationId xmlns:a16="http://schemas.microsoft.com/office/drawing/2014/main" id="{3B75B8A5-E96B-45E7-91C0-05F47AF75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08597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АКАДЕМИЯ НАУК</a:t>
            </a:r>
          </a:p>
        </p:txBody>
      </p:sp>
      <p:sp>
        <p:nvSpPr>
          <p:cNvPr id="30" name="academy-body">
            <a:extLst xmlns:a="http://schemas.openxmlformats.org/drawingml/2006/main">
              <a:ext uri="{FF2B5EF4-FFF2-40B4-BE49-F238E27FC236}">
                <a16:creationId xmlns:a16="http://schemas.microsoft.com/office/drawing/2014/main" id="{31B43A64-795D-4C1B-BC0F-A070F054E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505075"/>
            <a:ext cx="37147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Экспедиции и институты снижали неопределённость по сырью, энергии и размещению. Научная сеть стала частью планового контура, но не определяла его цели.</a:t>
            </a:r>
          </a:p>
        </p:txBody>
      </p:sp>
      <p:sp>
        <p:nvSpPr>
          <p:cNvPr id="31" name="facts-band">
            <a:extLst xmlns:a="http://schemas.openxmlformats.org/drawingml/2006/main">
              <a:ext uri="{FF2B5EF4-FFF2-40B4-BE49-F238E27FC236}">
                <a16:creationId xmlns:a16="http://schemas.microsoft.com/office/drawing/2014/main" id="{D08BF119-892B-48B2-87F4-AB20BFC29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0"/>
            <a:ext cx="6810375" cy="1247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2" name="extra-value-1">
            <a:extLst xmlns:a="http://schemas.openxmlformats.org/drawingml/2006/main">
              <a:ext uri="{FF2B5EF4-FFF2-40B4-BE49-F238E27FC236}">
                <a16:creationId xmlns:a16="http://schemas.microsoft.com/office/drawing/2014/main" id="{B2A09293-09CB-4737-9318-51576E4AE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216,7 → 811,7 тыс.</a:t>
            </a:r>
          </a:p>
        </p:txBody>
      </p:sp>
      <p:sp>
        <p:nvSpPr>
          <p:cNvPr id="33" name="extra-label-1">
            <a:extLst xmlns:a="http://schemas.openxmlformats.org/drawingml/2006/main">
              <a:ext uri="{FF2B5EF4-FFF2-40B4-BE49-F238E27FC236}">
                <a16:creationId xmlns:a16="http://schemas.microsoft.com/office/drawing/2014/main" id="{96420A43-F86D-4340-8D9C-62C6EB6DD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студенты вузов, 1928 → 1940</a:t>
            </a:r>
          </a:p>
        </p:txBody>
      </p:sp>
      <p:sp>
        <p:nvSpPr>
          <p:cNvPr id="34" name="rule">
            <a:extLst xmlns:a="http://schemas.openxmlformats.org/drawingml/2006/main">
              <a:ext uri="{FF2B5EF4-FFF2-40B4-BE49-F238E27FC236}">
                <a16:creationId xmlns:a16="http://schemas.microsoft.com/office/drawing/2014/main" id="{1A5C0F4F-4F7D-4C42-91D9-4DDD2BC9F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105400"/>
            <a:ext cx="190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extra-value-2">
            <a:extLst xmlns:a="http://schemas.openxmlformats.org/drawingml/2006/main">
              <a:ext uri="{FF2B5EF4-FFF2-40B4-BE49-F238E27FC236}">
                <a16:creationId xmlns:a16="http://schemas.microsoft.com/office/drawing/2014/main" id="{C8456DC8-44BB-414F-9165-C8D8B5F81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47,5 → 55,6 млн т</a:t>
            </a:r>
          </a:p>
        </p:txBody>
      </p:sp>
      <p:sp>
        <p:nvSpPr>
          <p:cNvPr id="36" name="extra-label-2">
            <a:extLst xmlns:a="http://schemas.openxmlformats.org/drawingml/2006/main">
              <a:ext uri="{FF2B5EF4-FFF2-40B4-BE49-F238E27FC236}">
                <a16:creationId xmlns:a16="http://schemas.microsoft.com/office/drawing/2014/main" id="{9ACB89EC-1462-42A7-BB30-7B05C8989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зерно: рост заметно слабее промышленности</a:t>
            </a:r>
          </a:p>
        </p:txBody>
      </p:sp>
      <p:sp>
        <p:nvSpPr>
          <p:cNvPr id="37" name="callout-bg">
            <a:extLst xmlns:a="http://schemas.openxmlformats.org/drawingml/2006/main">
              <a:ext uri="{FF2B5EF4-FFF2-40B4-BE49-F238E27FC236}">
                <a16:creationId xmlns:a16="http://schemas.microsoft.com/office/drawing/2014/main" id="{B411B9FD-4011-49EC-B966-4117A2917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41910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456019E6-A9F5-44FC-9820-AC2A8B669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762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A8C8F013-1EA5-49D4-B667-00E759087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4362450"/>
            <a:ext cx="3810000" cy="1743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За 12 лет энергия выросла почти в 10 раз, сталь — более чем в 4 раза; обороноспособность усилилась ценой аграрных и потребительских напряжений.</a:t>
            </a:r>
          </a:p>
        </p:txBody>
      </p:sp>
    </p:spTree>
    <p:extLst>
      <p:ext uri="{BB962C8B-B14F-4D97-AF65-F5344CB8AC3E}">
        <p14:creationId xmlns:p14="http://schemas.microsoft.com/office/powerpoint/2010/main" val="152722445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tatus">
            <a:extLst xmlns:a="http://schemas.openxmlformats.org/drawingml/2006/main">
              <a:ext uri="{FF2B5EF4-FFF2-40B4-BE49-F238E27FC236}">
                <a16:creationId xmlns:a16="http://schemas.microsoft.com/office/drawing/2014/main" id="{21C55B56-300B-4F65-9F06-FFAAEA7CA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ЧИСЛОВОЙ ПАСПОРТ ЭПОХИ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A5FCA0A-627E-4CB1-94EC-201ACB8B9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"/>
            <a:ext cx="11334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827"/>
                </a:solidFill>
              </a:defRPr>
            </a:pPr>
            <a:r>
              <a:rPr sz="3000" b="1" i="0">
                <a:solidFill>
                  <a:srgbClr val="111827"/>
                </a:solidFill>
              </a:rPr>
              <a:t>1941–1945  |  Военно‑мобилизационный баланс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44DC6A4-B6CA-4183-8940-54A440603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81100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D797190E-69D9-4E80-9B25-4B22AD5EE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C91DFAF7-1CC4-456A-A530-085F973DB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53200"/>
            <a:ext cx="857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667085"/>
                </a:solidFill>
              </a:defRPr>
            </a:pPr>
            <a:r>
              <a:rPr sz="975" b="0" i="0">
                <a:solidFill>
                  <a:srgbClr val="667085"/>
                </a:solidFill>
              </a:rPr>
              <a:t>БАЛАНСЫ РОССИИ • 1896–2026 • АКАДЕМИЯ НАУК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4FAFFAF7-43DA-4576-81FC-AC62FEE44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53200"/>
            <a:ext cx="619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09</a:t>
            </a:r>
          </a:p>
        </p:txBody>
      </p:sp>
      <p:sp>
        <p:nvSpPr>
          <p:cNvPr id="7" name="era-thesis">
            <a:extLst xmlns:a="http://schemas.openxmlformats.org/drawingml/2006/main">
              <a:ext uri="{FF2B5EF4-FFF2-40B4-BE49-F238E27FC236}">
                <a16:creationId xmlns:a16="http://schemas.microsoft.com/office/drawing/2014/main" id="{EDA86671-D072-44BA-936A-54979D20E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23975"/>
            <a:ext cx="11334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67085"/>
                </a:solidFill>
              </a:defRPr>
            </a:pPr>
            <a:r>
              <a:rPr sz="1500" b="0" i="0">
                <a:solidFill>
                  <a:srgbClr val="667085"/>
                </a:solidFill>
              </a:rPr>
              <a:t>Критерием стала не эффективность, а максимизация выпуска и сохранение критических функций при потере территории, людей и мощностей.</a:t>
            </a:r>
          </a:p>
        </p:txBody>
      </p:sp>
      <p:sp>
        <p:nvSpPr>
          <p:cNvPr id="8" name="metric-демографические потери">
            <a:extLst xmlns:a="http://schemas.openxmlformats.org/drawingml/2006/main">
              <a:ext uri="{FF2B5EF4-FFF2-40B4-BE49-F238E27FC236}">
                <a16:creationId xmlns:a16="http://schemas.microsoft.com/office/drawing/2014/main" id="{1FFF700F-4EBE-4314-B15A-D2EC58B06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9F734F5F-6D69-46DF-BA33-5CE6E8B3A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alue-демографические потери">
            <a:extLst xmlns:a="http://schemas.openxmlformats.org/drawingml/2006/main">
              <a:ext uri="{FF2B5EF4-FFF2-40B4-BE49-F238E27FC236}">
                <a16:creationId xmlns:a16="http://schemas.microsoft.com/office/drawing/2014/main" id="{BF5BF692-D35C-42FA-ABF4-7AFF27FCA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≈26,6 млн</a:t>
            </a:r>
          </a:p>
        </p:txBody>
      </p:sp>
      <p:sp>
        <p:nvSpPr>
          <p:cNvPr id="11" name="label-демографические потери">
            <a:extLst xmlns:a="http://schemas.openxmlformats.org/drawingml/2006/main">
              <a:ext uri="{FF2B5EF4-FFF2-40B4-BE49-F238E27FC236}">
                <a16:creationId xmlns:a16="http://schemas.microsoft.com/office/drawing/2014/main" id="{002B5C8C-696F-43B1-8F9C-865D290A9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демографические потери</a:t>
            </a:r>
          </a:p>
        </p:txBody>
      </p:sp>
      <p:sp>
        <p:nvSpPr>
          <p:cNvPr id="12" name="scope-демографические потери">
            <a:extLst xmlns:a="http://schemas.openxmlformats.org/drawingml/2006/main">
              <a:ext uri="{FF2B5EF4-FFF2-40B4-BE49-F238E27FC236}">
                <a16:creationId xmlns:a16="http://schemas.microsoft.com/office/drawing/2014/main" id="{A213BAFA-4C9F-45DB-938A-5EF41F639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официальная оценка</a:t>
            </a:r>
          </a:p>
        </p:txBody>
      </p:sp>
      <p:sp>
        <p:nvSpPr>
          <p:cNvPr id="13" name="metric-млн т зерна">
            <a:extLst xmlns:a="http://schemas.openxmlformats.org/drawingml/2006/main">
              <a:ext uri="{FF2B5EF4-FFF2-40B4-BE49-F238E27FC236}">
                <a16:creationId xmlns:a16="http://schemas.microsoft.com/office/drawing/2014/main" id="{F24E920D-FC42-45DF-A936-140B6A048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5A6E277E-1E57-4001-B0DB-AAC77CDDB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885950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млн т зерна">
            <a:extLst xmlns:a="http://schemas.openxmlformats.org/drawingml/2006/main">
              <a:ext uri="{FF2B5EF4-FFF2-40B4-BE49-F238E27FC236}">
                <a16:creationId xmlns:a16="http://schemas.microsoft.com/office/drawing/2014/main" id="{11BF0D31-A083-4BA8-AEB5-4BE2F8FFD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057400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55,6 → 25,4</a:t>
            </a:r>
          </a:p>
        </p:txBody>
      </p:sp>
      <p:sp>
        <p:nvSpPr>
          <p:cNvPr id="16" name="label-млн т зерна">
            <a:extLst xmlns:a="http://schemas.openxmlformats.org/drawingml/2006/main">
              <a:ext uri="{FF2B5EF4-FFF2-40B4-BE49-F238E27FC236}">
                <a16:creationId xmlns:a16="http://schemas.microsoft.com/office/drawing/2014/main" id="{7FF186A7-2A90-46DD-AC7F-FC918AD84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571750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млн т зерна</a:t>
            </a:r>
          </a:p>
        </p:txBody>
      </p:sp>
      <p:sp>
        <p:nvSpPr>
          <p:cNvPr id="17" name="scope-млн т зерна">
            <a:extLst xmlns:a="http://schemas.openxmlformats.org/drawingml/2006/main">
              <a:ext uri="{FF2B5EF4-FFF2-40B4-BE49-F238E27FC236}">
                <a16:creationId xmlns:a16="http://schemas.microsoft.com/office/drawing/2014/main" id="{604E8FA1-3AD1-4CA9-BC41-7F1A0FFCE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886075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территория России, 1940 → 1945</a:t>
            </a:r>
          </a:p>
        </p:txBody>
      </p:sp>
      <p:sp>
        <p:nvSpPr>
          <p:cNvPr id="18" name="metric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FE97BDB3-C2C3-44F5-ADE3-5B7AD72E0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EC9AA2CE-58D2-4EB3-B605-B7787D4AF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value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BF55C8E4-3E9E-4133-B465-B815E768D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8B1B"/>
                </a:solidFill>
              </a:defRPr>
            </a:pPr>
            <a:r>
              <a:rPr sz="2850" b="1" i="0">
                <a:solidFill>
                  <a:srgbClr val="B58B1B"/>
                </a:solidFill>
              </a:rPr>
              <a:t>48,3 → 43,3</a:t>
            </a:r>
          </a:p>
        </p:txBody>
      </p:sp>
      <p:sp>
        <p:nvSpPr>
          <p:cNvPr id="21" name="label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BBDE7D7E-77D9-485B-93F2-16060E962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млрд кВт·ч</a:t>
            </a:r>
          </a:p>
        </p:txBody>
      </p:sp>
      <p:sp>
        <p:nvSpPr>
          <p:cNvPr id="22" name="scope-млрд кВт·ч">
            <a:extLst xmlns:a="http://schemas.openxmlformats.org/drawingml/2006/main">
              <a:ext uri="{FF2B5EF4-FFF2-40B4-BE49-F238E27FC236}">
                <a16:creationId xmlns:a16="http://schemas.microsoft.com/office/drawing/2014/main" id="{9E601A40-C827-41A3-9895-C02416004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1940 → 1945</a:t>
            </a:r>
          </a:p>
        </p:txBody>
      </p:sp>
      <p:sp>
        <p:nvSpPr>
          <p:cNvPr id="23" name="metric-млн т стали">
            <a:extLst xmlns:a="http://schemas.openxmlformats.org/drawingml/2006/main">
              <a:ext uri="{FF2B5EF4-FFF2-40B4-BE49-F238E27FC236}">
                <a16:creationId xmlns:a16="http://schemas.microsoft.com/office/drawing/2014/main" id="{4D8BF68B-58F3-4BEC-A906-0E4F094D5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3286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4E64FF87-7DAF-48D6-8A0F-6790B861F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6667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value-млн т стали">
            <a:extLst xmlns:a="http://schemas.openxmlformats.org/drawingml/2006/main">
              <a:ext uri="{FF2B5EF4-FFF2-40B4-BE49-F238E27FC236}">
                <a16:creationId xmlns:a16="http://schemas.microsoft.com/office/drawing/2014/main" id="{575CBB95-5534-4979-BCF9-90489648E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552825"/>
            <a:ext cx="28860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54747"/>
                </a:solidFill>
              </a:defRPr>
            </a:pPr>
            <a:r>
              <a:rPr sz="2850" b="1" i="0">
                <a:solidFill>
                  <a:srgbClr val="B54747"/>
                </a:solidFill>
              </a:rPr>
              <a:t>18,3 → 12,3</a:t>
            </a:r>
          </a:p>
        </p:txBody>
      </p:sp>
      <p:sp>
        <p:nvSpPr>
          <p:cNvPr id="26" name="label-млн т стали">
            <a:extLst xmlns:a="http://schemas.openxmlformats.org/drawingml/2006/main">
              <a:ext uri="{FF2B5EF4-FFF2-40B4-BE49-F238E27FC236}">
                <a16:creationId xmlns:a16="http://schemas.microsoft.com/office/drawing/2014/main" id="{B35D69B5-FF3F-456C-8773-DB5A363AD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067175"/>
            <a:ext cx="28860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млн т стали</a:t>
            </a:r>
          </a:p>
        </p:txBody>
      </p:sp>
      <p:sp>
        <p:nvSpPr>
          <p:cNvPr id="27" name="scope-млн т стали">
            <a:extLst xmlns:a="http://schemas.openxmlformats.org/drawingml/2006/main">
              <a:ext uri="{FF2B5EF4-FFF2-40B4-BE49-F238E27FC236}">
                <a16:creationId xmlns:a16="http://schemas.microsoft.com/office/drawing/2014/main" id="{C5C5D3F1-C36B-4BA3-8B9A-6A962B797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381500"/>
            <a:ext cx="28860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СССР, 1940 → 1945</a:t>
            </a:r>
          </a:p>
        </p:txBody>
      </p:sp>
      <p:sp>
        <p:nvSpPr>
          <p:cNvPr id="28" name="academy-panel">
            <a:extLst xmlns:a="http://schemas.openxmlformats.org/drawingml/2006/main">
              <a:ext uri="{FF2B5EF4-FFF2-40B4-BE49-F238E27FC236}">
                <a16:creationId xmlns:a16="http://schemas.microsoft.com/office/drawing/2014/main" id="{B59896AA-AB5E-4D29-A05B-17D2EC075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1885950"/>
            <a:ext cx="419100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academy-label">
            <a:extLst xmlns:a="http://schemas.openxmlformats.org/drawingml/2006/main">
              <a:ext uri="{FF2B5EF4-FFF2-40B4-BE49-F238E27FC236}">
                <a16:creationId xmlns:a16="http://schemas.microsoft.com/office/drawing/2014/main" id="{78D31899-2DE8-4F20-86AE-CA15F9241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08597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E74B5"/>
                </a:solidFill>
              </a:defRPr>
            </a:pPr>
            <a:r>
              <a:rPr sz="1275" b="1" i="0">
                <a:solidFill>
                  <a:srgbClr val="2E74B5"/>
                </a:solidFill>
              </a:rPr>
              <a:t>АКАДЕМИЯ НАУК</a:t>
            </a:r>
          </a:p>
        </p:txBody>
      </p:sp>
      <p:sp>
        <p:nvSpPr>
          <p:cNvPr id="30" name="academy-body">
            <a:extLst xmlns:a="http://schemas.openxmlformats.org/drawingml/2006/main">
              <a:ext uri="{FF2B5EF4-FFF2-40B4-BE49-F238E27FC236}">
                <a16:creationId xmlns:a16="http://schemas.microsoft.com/office/drawing/2014/main" id="{38FDC079-0385-4935-8C94-B0875838F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505075"/>
            <a:ext cx="37147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111827"/>
                </a:solidFill>
              </a:defRPr>
            </a:pPr>
            <a:r>
              <a:rPr sz="1500" b="0" i="0">
                <a:solidFill>
                  <a:srgbClr val="111827"/>
                </a:solidFill>
              </a:rPr>
              <a:t>ФТИ дал проверяемый цикл «задача фронта — лаборатория — внедрение»: размагничивание кораблей, радар, ледовая трасса. Наука сохраняла критические функции, но не весь выпуск.</a:t>
            </a:r>
          </a:p>
        </p:txBody>
      </p:sp>
      <p:sp>
        <p:nvSpPr>
          <p:cNvPr id="31" name="facts-band">
            <a:extLst xmlns:a="http://schemas.openxmlformats.org/drawingml/2006/main">
              <a:ext uri="{FF2B5EF4-FFF2-40B4-BE49-F238E27FC236}">
                <a16:creationId xmlns:a16="http://schemas.microsoft.com/office/drawing/2014/main" id="{9C9A3E93-39A5-40BB-ACE1-031CEA529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953000"/>
            <a:ext cx="6810375" cy="1247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32" name="extra-value-1">
            <a:extLst xmlns:a="http://schemas.openxmlformats.org/drawingml/2006/main">
              <a:ext uri="{FF2B5EF4-FFF2-40B4-BE49-F238E27FC236}">
                <a16:creationId xmlns:a16="http://schemas.microsoft.com/office/drawing/2014/main" id="{0E5BD610-D85F-4CAD-B429-FEFF0D026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847</a:t>
            </a:r>
          </a:p>
        </p:txBody>
      </p:sp>
      <p:sp>
        <p:nvSpPr>
          <p:cNvPr id="33" name="extra-label-1">
            <a:extLst xmlns:a="http://schemas.openxmlformats.org/drawingml/2006/main">
              <a:ext uri="{FF2B5EF4-FFF2-40B4-BE49-F238E27FC236}">
                <a16:creationId xmlns:a16="http://schemas.microsoft.com/office/drawing/2014/main" id="{4579FD39-7A12-4A25-88C3-E1541987D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предложений рассмотрела комиссия ФТИ за первые два месяца</a:t>
            </a:r>
          </a:p>
        </p:txBody>
      </p:sp>
      <p:sp>
        <p:nvSpPr>
          <p:cNvPr id="34" name="rule">
            <a:extLst xmlns:a="http://schemas.openxmlformats.org/drawingml/2006/main">
              <a:ext uri="{FF2B5EF4-FFF2-40B4-BE49-F238E27FC236}">
                <a16:creationId xmlns:a16="http://schemas.microsoft.com/office/drawing/2014/main" id="{E3799E41-19FF-484C-973A-C53B6FF05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105400"/>
            <a:ext cx="190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extra-value-2">
            <a:extLst xmlns:a="http://schemas.openxmlformats.org/drawingml/2006/main">
              <a:ext uri="{FF2B5EF4-FFF2-40B4-BE49-F238E27FC236}">
                <a16:creationId xmlns:a16="http://schemas.microsoft.com/office/drawing/2014/main" id="{00C96FC4-BB4D-414C-B700-9B50937A1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124450"/>
            <a:ext cx="2905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18 лабораторий</a:t>
            </a:r>
          </a:p>
        </p:txBody>
      </p:sp>
      <p:sp>
        <p:nvSpPr>
          <p:cNvPr id="36" name="extra-label-2">
            <a:extLst xmlns:a="http://schemas.openxmlformats.org/drawingml/2006/main">
              <a:ext uri="{FF2B5EF4-FFF2-40B4-BE49-F238E27FC236}">
                <a16:creationId xmlns:a16="http://schemas.microsoft.com/office/drawing/2014/main" id="{7DE9D66E-63D5-4F81-9492-647788FC2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5505450"/>
            <a:ext cx="2905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11827"/>
                </a:solidFill>
              </a:defRPr>
            </a:pPr>
            <a:r>
              <a:rPr sz="1200" b="0" i="0">
                <a:solidFill>
                  <a:srgbClr val="111827"/>
                </a:solidFill>
              </a:rPr>
              <a:t>и более 300 сотрудников ФТИ летом 1941</a:t>
            </a:r>
          </a:p>
        </p:txBody>
      </p:sp>
      <p:sp>
        <p:nvSpPr>
          <p:cNvPr id="37" name="callout-bg">
            <a:extLst xmlns:a="http://schemas.openxmlformats.org/drawingml/2006/main">
              <a:ext uri="{FF2B5EF4-FFF2-40B4-BE49-F238E27FC236}">
                <a16:creationId xmlns:a16="http://schemas.microsoft.com/office/drawing/2014/main" id="{989E900B-2457-49E4-80FA-F353B706B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41910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79F753DA-C47C-433E-BB82-F20EBD818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267200"/>
            <a:ext cx="76200" cy="1933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D6CE8BD4-C6E1-4E66-9F85-D50035E55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4362450"/>
            <a:ext cx="3810000" cy="1743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Централизованная мобилизация сохранила управляемость критических потоков, но цена выражалась прежде всего в человеческих потерях.</a:t>
            </a:r>
          </a:p>
        </p:txBody>
      </p:sp>
    </p:spTree>
    <p:extLst>
      <p:ext uri="{BB962C8B-B14F-4D97-AF65-F5344CB8AC3E}">
        <p14:creationId xmlns:p14="http://schemas.microsoft.com/office/powerpoint/2010/main" val="65985060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2026-08-27T11:37:23.9880000Z</dcterms:created>
  <dcterms:modified xsi:type="dcterms:W3CDTF">2026-08-27T11:37:23.9880000Z</dcterms:modified>
</coreProperties>
</file>