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slides/charts/chart2.xml" ContentType="application/vnd.openxmlformats-officedocument.drawingml.chart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slides/charts/chart3.xml" ContentType="application/vnd.openxmlformats-officedocument.drawingml.chart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slides/charts/chart4.xml" ContentType="application/vnd.openxmlformats-officedocument.drawingml.chart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808145aae448db" /><Relationship Type="http://schemas.openxmlformats.org/officeDocument/2006/relationships/extended-properties" Target="/docProps/app.xml" Id="Re6ff048d7e5141de" /><Relationship Type="http://schemas.openxmlformats.org/officeDocument/2006/relationships/officeDocument" Target="/ppt/presentation.xml" Id="Rccdeaf3178914f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88316aec94886"/>
  </p:sldMasterIdLst>
  <p:notesMasterIdLst>
    <p:notesMasterId xmlns:r="http://schemas.openxmlformats.org/officeDocument/2006/relationships" r:id="R66ad31f841ea4ac7"/>
  </p:notesMasterIdLst>
  <p:sldIdLst>
    <p:sldId xmlns:r="http://schemas.openxmlformats.org/officeDocument/2006/relationships" id="256" r:id="R982f5ab78b884ac3"/>
    <p:sldId xmlns:r="http://schemas.openxmlformats.org/officeDocument/2006/relationships" id="257" r:id="R7a33e5c20f944438"/>
    <p:sldId xmlns:r="http://schemas.openxmlformats.org/officeDocument/2006/relationships" id="258" r:id="R6751b1d56d3f49ac"/>
    <p:sldId xmlns:r="http://schemas.openxmlformats.org/officeDocument/2006/relationships" id="259" r:id="R06444c1d609443ba"/>
    <p:sldId xmlns:r="http://schemas.openxmlformats.org/officeDocument/2006/relationships" id="260" r:id="Rcc4ce045bccf4b24"/>
    <p:sldId xmlns:r="http://schemas.openxmlformats.org/officeDocument/2006/relationships" id="261" r:id="Rf298120ffc744a0e"/>
    <p:sldId xmlns:r="http://schemas.openxmlformats.org/officeDocument/2006/relationships" id="262" r:id="R997ef4375763413e"/>
    <p:sldId xmlns:r="http://schemas.openxmlformats.org/officeDocument/2006/relationships" id="263" r:id="R3d3277c4ced84f05"/>
    <p:sldId xmlns:r="http://schemas.openxmlformats.org/officeDocument/2006/relationships" id="264" r:id="R38e086af52ef485b"/>
    <p:sldId xmlns:r="http://schemas.openxmlformats.org/officeDocument/2006/relationships" id="265" r:id="R6403bfb9cd1b4393"/>
    <p:sldId xmlns:r="http://schemas.openxmlformats.org/officeDocument/2006/relationships" id="266" r:id="R1862cc3f118d4868"/>
    <p:sldId xmlns:r="http://schemas.openxmlformats.org/officeDocument/2006/relationships" id="267" r:id="R86f2f7b298ae40bd"/>
    <p:sldId xmlns:r="http://schemas.openxmlformats.org/officeDocument/2006/relationships" id="268" r:id="R1334a45167834020"/>
    <p:sldId xmlns:r="http://schemas.openxmlformats.org/officeDocument/2006/relationships" id="269" r:id="Rb2d9d38077144ccc"/>
    <p:sldId xmlns:r="http://schemas.openxmlformats.org/officeDocument/2006/relationships" id="270" r:id="R2a00d97608e54c11"/>
    <p:sldId xmlns:r="http://schemas.openxmlformats.org/officeDocument/2006/relationships" id="271" r:id="R6d24fadd73ae4ddb"/>
    <p:sldId xmlns:r="http://schemas.openxmlformats.org/officeDocument/2006/relationships" id="272" r:id="R915f79103d5448b0"/>
    <p:sldId xmlns:r="http://schemas.openxmlformats.org/officeDocument/2006/relationships" id="273" r:id="R21b138a9cf6044d2"/>
    <p:sldId xmlns:r="http://schemas.openxmlformats.org/officeDocument/2006/relationships" id="274" r:id="Reb1a8e1509474f19"/>
    <p:sldId xmlns:r="http://schemas.openxmlformats.org/officeDocument/2006/relationships" id="275" r:id="R4c7b2d3988af4f1d"/>
    <p:sldId xmlns:r="http://schemas.openxmlformats.org/officeDocument/2006/relationships" id="276" r:id="Rffac3057579b4235"/>
    <p:sldId xmlns:r="http://schemas.openxmlformats.org/officeDocument/2006/relationships" id="277" r:id="R2e6c164c19ab4b8b"/>
    <p:sldId xmlns:r="http://schemas.openxmlformats.org/officeDocument/2006/relationships" id="278" r:id="R1a8bf89185ac4b3f"/>
    <p:sldId xmlns:r="http://schemas.openxmlformats.org/officeDocument/2006/relationships" id="279" r:id="Rb54b5cc8f35b4afd"/>
    <p:sldId xmlns:r="http://schemas.openxmlformats.org/officeDocument/2006/relationships" id="280" r:id="R53c23328b2164ea5"/>
    <p:sldId xmlns:r="http://schemas.openxmlformats.org/officeDocument/2006/relationships" id="281" r:id="R1f16f4b1ff6747de"/>
    <p:sldId xmlns:r="http://schemas.openxmlformats.org/officeDocument/2006/relationships" id="282" r:id="R3fb1e8323c564f7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e71f8b94f5f403f" /><Relationship Type="http://schemas.openxmlformats.org/officeDocument/2006/relationships/slideMaster" Target="/ppt/slideMasters/slideMaster1.xml" Id="R88488316aec94886" /><Relationship Type="http://schemas.openxmlformats.org/officeDocument/2006/relationships/notesMaster" Target="/ppt/notesMasters/notesMaster1.xml" Id="R66ad31f841ea4ac7" /><Relationship Type="http://schemas.openxmlformats.org/officeDocument/2006/relationships/presProps" Target="/ppt/presProps.xml" Id="Rb3d6ca13a8d04d3d" /><Relationship Type="http://schemas.openxmlformats.org/officeDocument/2006/relationships/tableStyles" Target="/ppt/tableStyles.xml" Id="R9f5cad111b6b4e76" /><Relationship Type="http://schemas.openxmlformats.org/officeDocument/2006/relationships/slide" Target="/ppt/slides/slide1.xml" Id="R982f5ab78b884ac3" /><Relationship Type="http://schemas.openxmlformats.org/officeDocument/2006/relationships/slide" Target="/ppt/slides/slide2.xml" Id="R7a33e5c20f944438" /><Relationship Type="http://schemas.openxmlformats.org/officeDocument/2006/relationships/slide" Target="/ppt/slides/slide3.xml" Id="R6751b1d56d3f49ac" /><Relationship Type="http://schemas.openxmlformats.org/officeDocument/2006/relationships/slide" Target="/ppt/slides/slide4.xml" Id="R06444c1d609443ba" /><Relationship Type="http://schemas.openxmlformats.org/officeDocument/2006/relationships/slide" Target="/ppt/slides/slide5.xml" Id="Rcc4ce045bccf4b24" /><Relationship Type="http://schemas.openxmlformats.org/officeDocument/2006/relationships/slide" Target="/ppt/slides/slide6.xml" Id="Rf298120ffc744a0e" /><Relationship Type="http://schemas.openxmlformats.org/officeDocument/2006/relationships/slide" Target="/ppt/slides/slide7.xml" Id="R997ef4375763413e" /><Relationship Type="http://schemas.openxmlformats.org/officeDocument/2006/relationships/slide" Target="/ppt/slides/slide8.xml" Id="R3d3277c4ced84f05" /><Relationship Type="http://schemas.openxmlformats.org/officeDocument/2006/relationships/slide" Target="/ppt/slides/slide9.xml" Id="R38e086af52ef485b" /><Relationship Type="http://schemas.openxmlformats.org/officeDocument/2006/relationships/slide" Target="/ppt/slides/slide10.xml" Id="R6403bfb9cd1b4393" /><Relationship Type="http://schemas.openxmlformats.org/officeDocument/2006/relationships/slide" Target="/ppt/slides/slide11.xml" Id="R1862cc3f118d4868" /><Relationship Type="http://schemas.openxmlformats.org/officeDocument/2006/relationships/slide" Target="/ppt/slides/slide12.xml" Id="R86f2f7b298ae40bd" /><Relationship Type="http://schemas.openxmlformats.org/officeDocument/2006/relationships/slide" Target="/ppt/slides/slide13.xml" Id="R1334a45167834020" /><Relationship Type="http://schemas.openxmlformats.org/officeDocument/2006/relationships/slide" Target="/ppt/slides/slide14.xml" Id="Rb2d9d38077144ccc" /><Relationship Type="http://schemas.openxmlformats.org/officeDocument/2006/relationships/slide" Target="/ppt/slides/slide15.xml" Id="R2a00d97608e54c11" /><Relationship Type="http://schemas.openxmlformats.org/officeDocument/2006/relationships/slide" Target="/ppt/slides/slide16.xml" Id="R6d24fadd73ae4ddb" /><Relationship Type="http://schemas.openxmlformats.org/officeDocument/2006/relationships/slide" Target="/ppt/slides/slide17.xml" Id="R915f79103d5448b0" /><Relationship Type="http://schemas.openxmlformats.org/officeDocument/2006/relationships/slide" Target="/ppt/slides/slide18.xml" Id="R21b138a9cf6044d2" /><Relationship Type="http://schemas.openxmlformats.org/officeDocument/2006/relationships/slide" Target="/ppt/slides/slide19.xml" Id="Reb1a8e1509474f19" /><Relationship Type="http://schemas.openxmlformats.org/officeDocument/2006/relationships/slide" Target="/ppt/slides/slide20.xml" Id="R4c7b2d3988af4f1d" /><Relationship Type="http://schemas.openxmlformats.org/officeDocument/2006/relationships/slide" Target="/ppt/slides/slide21.xml" Id="Rffac3057579b4235" /><Relationship Type="http://schemas.openxmlformats.org/officeDocument/2006/relationships/slide" Target="/ppt/slides/slide22.xml" Id="R2e6c164c19ab4b8b" /><Relationship Type="http://schemas.openxmlformats.org/officeDocument/2006/relationships/slide" Target="/ppt/slides/slide23.xml" Id="R1a8bf89185ac4b3f" /><Relationship Type="http://schemas.openxmlformats.org/officeDocument/2006/relationships/slide" Target="/ppt/slides/slide24.xml" Id="Rb54b5cc8f35b4afd" /><Relationship Type="http://schemas.openxmlformats.org/officeDocument/2006/relationships/slide" Target="/ppt/slides/slide25.xml" Id="R53c23328b2164ea5" /><Relationship Type="http://schemas.openxmlformats.org/officeDocument/2006/relationships/slide" Target="/ppt/slides/slide26.xml" Id="R1f16f4b1ff6747de" /><Relationship Type="http://schemas.openxmlformats.org/officeDocument/2006/relationships/slide" Target="/ppt/slides/slide27.xml" Id="R3fb1e8323c564f7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58a694b0062418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c73cbb6bda646dd" /><Relationship Type="http://schemas.openxmlformats.org/officeDocument/2006/relationships/notesMaster" Target="/ppt/notesMasters/notesMaster1.xml" Id="R6fdead63dbf2435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6ed472017d84a1b" /><Relationship Type="http://schemas.openxmlformats.org/officeDocument/2006/relationships/notesMaster" Target="/ppt/notesMasters/notesMaster1.xml" Id="Rb24e84d295aa4d9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4c01fddbc1e4372" /><Relationship Type="http://schemas.openxmlformats.org/officeDocument/2006/relationships/notesMaster" Target="/ppt/notesMasters/notesMaster1.xml" Id="R5a362bb9614c4a6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d8683830202400d" /><Relationship Type="http://schemas.openxmlformats.org/officeDocument/2006/relationships/notesMaster" Target="/ppt/notesMasters/notesMaster1.xml" Id="R1d979725a219427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e4da0df3b8a4d4a" /><Relationship Type="http://schemas.openxmlformats.org/officeDocument/2006/relationships/notesMaster" Target="/ppt/notesMasters/notesMaster1.xml" Id="R8f087e5649d0423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8fee34831c84992" /><Relationship Type="http://schemas.openxmlformats.org/officeDocument/2006/relationships/notesMaster" Target="/ppt/notesMasters/notesMaster1.xml" Id="R984edca178bb491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248f28a8d0541e7" /><Relationship Type="http://schemas.openxmlformats.org/officeDocument/2006/relationships/notesMaster" Target="/ppt/notesMasters/notesMaster1.xml" Id="R55ff1763321046f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745c3292740473d" /><Relationship Type="http://schemas.openxmlformats.org/officeDocument/2006/relationships/notesMaster" Target="/ppt/notesMasters/notesMaster1.xml" Id="R54fb26f41b6c4be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7bbce9d41324949" /><Relationship Type="http://schemas.openxmlformats.org/officeDocument/2006/relationships/notesMaster" Target="/ppt/notesMasters/notesMaster1.xml" Id="R88f36ea5ce4a41e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66f9fd633d24e6c" /><Relationship Type="http://schemas.openxmlformats.org/officeDocument/2006/relationships/notesMaster" Target="/ppt/notesMasters/notesMaster1.xml" Id="R7fb980e68a634dd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399f726191f4537" /><Relationship Type="http://schemas.openxmlformats.org/officeDocument/2006/relationships/notesMaster" Target="/ppt/notesMasters/notesMaster1.xml" Id="Rd1f1382ccbc4436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44bf7a20cf4661" /><Relationship Type="http://schemas.openxmlformats.org/officeDocument/2006/relationships/notesMaster" Target="/ppt/notesMasters/notesMaster1.xml" Id="Ra0eca607730d490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94146dca4d14f0e" /><Relationship Type="http://schemas.openxmlformats.org/officeDocument/2006/relationships/notesMaster" Target="/ppt/notesMasters/notesMaster1.xml" Id="Rebddef788ca547a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a650871373a740a7" /><Relationship Type="http://schemas.openxmlformats.org/officeDocument/2006/relationships/notesMaster" Target="/ppt/notesMasters/notesMaster1.xml" Id="Rd1b604a4f50a45a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e745117a8504393" /><Relationship Type="http://schemas.openxmlformats.org/officeDocument/2006/relationships/notesMaster" Target="/ppt/notesMasters/notesMaster1.xml" Id="Rcb81efaa8ee24d4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f549ab8828e4d83" /><Relationship Type="http://schemas.openxmlformats.org/officeDocument/2006/relationships/notesMaster" Target="/ppt/notesMasters/notesMaster1.xml" Id="R40ea3c84c89b4ce1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c78ceedf4d045a7" /><Relationship Type="http://schemas.openxmlformats.org/officeDocument/2006/relationships/notesMaster" Target="/ppt/notesMasters/notesMaster1.xml" Id="R5b138dec0b224c3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73a8850ecd54213" /><Relationship Type="http://schemas.openxmlformats.org/officeDocument/2006/relationships/notesMaster" Target="/ppt/notesMasters/notesMaster1.xml" Id="R93519324bc4f44e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5be5a40b9e3e402c" /><Relationship Type="http://schemas.openxmlformats.org/officeDocument/2006/relationships/notesMaster" Target="/ppt/notesMasters/notesMaster1.xml" Id="Ra0b0251d6a674e9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802b3c798bf64db8" /><Relationship Type="http://schemas.openxmlformats.org/officeDocument/2006/relationships/notesMaster" Target="/ppt/notesMasters/notesMaster1.xml" Id="R81dba89400e74bc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c19c4e9c9df4a67" /><Relationship Type="http://schemas.openxmlformats.org/officeDocument/2006/relationships/notesMaster" Target="/ppt/notesMasters/notesMaster1.xml" Id="Rc1f2a31b7ab541c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c9282fca45c4c17" /><Relationship Type="http://schemas.openxmlformats.org/officeDocument/2006/relationships/notesMaster" Target="/ppt/notesMasters/notesMaster1.xml" Id="R902f2a6a04194ba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08772317e204bbe" /><Relationship Type="http://schemas.openxmlformats.org/officeDocument/2006/relationships/notesMaster" Target="/ppt/notesMasters/notesMaster1.xml" Id="R945f5a82b29048b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09f01705132412f" /><Relationship Type="http://schemas.openxmlformats.org/officeDocument/2006/relationships/notesMaster" Target="/ppt/notesMasters/notesMaster1.xml" Id="R32e8343ff877444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5036cc3b8c74d65" /><Relationship Type="http://schemas.openxmlformats.org/officeDocument/2006/relationships/notesMaster" Target="/ppt/notesMasters/notesMaster1.xml" Id="R54fca91c9132449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6b7fe1e081d47cd" /><Relationship Type="http://schemas.openxmlformats.org/officeDocument/2006/relationships/notesMaster" Target="/ppt/notesMasters/notesMaster1.xml" Id="R754e137baf164dc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acc7fee390345fb" /><Relationship Type="http://schemas.openxmlformats.org/officeDocument/2006/relationships/notesMaster" Target="/ppt/notesMasters/notesMaster1.xml" Id="Rbc2aa05ed4a8458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2026 — дата аналитического среза; последний полный факт в большинстве рядов — 2025.</a:t>
            </a:r>
          </a:p>
          <a:p xmlns:a="http://schemas.openxmlformats.org/drawingml/2006/main">
            <a:r>
              <a:t>Центральный диапазон объединяет структурную модель и независимую консервативную проверку.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https://data.worldbank.org/?locations=US-CN-RU</a:t>
            </a:r>
          </a:p>
          <a:p xmlns:a="http://schemas.openxmlformats.org/drawingml/2006/main">
            <a:r>
              <a:t>- https://www.imf.org/en/blogs/articles/2023/01/16/confronting-fragmentation-where-it-matters-most-trade-debt-and-climate-action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2026 — дата среза, не полный факт. Прогноз IMF на 2026 не смешивается с наблюдениями.</a:t>
            </a:r>
          </a:p>
          <a:p xmlns:a="http://schemas.openxmlformats.org/drawingml/2006/main">
            <a:r>
              <a:t>NBS урбанизация 2025 — 67,89%; WDI/UN даёт 66,34% из-за другого определения.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https://www.stats.gov.cn/english/PressRelease/202602/t20260228_1962661.html</a:t>
            </a:r>
          </a:p>
          <a:p xmlns:a="http://schemas.openxmlformats.org/drawingml/2006/main">
            <a:r>
              <a:t>- https://data.worldbank.org/country/china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Диагноз основан на фактах 2025 года и длинной исторической рамке; это не рейтинг политических систем.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https://www.stats.gov.cn/english/PressRelease/202602/t20260228_1962661.html</a:t>
            </a:r>
          </a:p>
          <a:p xmlns:a="http://schemas.openxmlformats.org/drawingml/2006/main">
            <a:r>
              <a:t>- https://ourworldindata.org/grapher/annual-co2-emissions-per-country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CAS — не единственный исследовательский контур Китая; цифра учреждений относится ко всей научной системе.</a:t>
            </a:r>
          </a:p>
          <a:p xmlns:a="http://schemas.openxmlformats.org/drawingml/2006/main">
            <a:r>
              <a:t>PCT-показатели зависят от определения: офис, происхождение заявки, международная фаза.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https://english.cas.cn/about-cas/</a:t>
            </a:r>
          </a:p>
          <a:p xmlns:a="http://schemas.openxmlformats.org/drawingml/2006/main">
            <a:r>
              <a:t>- https://www.stats.gov.cn/english/PressRelease/202602/t20260228_1962661.html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BEA NIPA начинается в 1929 году. Ранние доли США в мировом ВВП — реконструкции, не современный номинальный ряд.</a:t>
            </a:r>
          </a:p>
          <a:p xmlns:a="http://schemas.openxmlformats.org/drawingml/2006/main">
            <a:r>
              <a:t>Урбанизация имеет разрывы определения между переписями.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https://www.census.gov/programs-surveys/decennial-census/data/tables.html</a:t>
            </a:r>
          </a:p>
          <a:p xmlns:a="http://schemas.openxmlformats.org/drawingml/2006/main">
            <a:r>
              <a:t>- https://nces.ed.gov/programs/digest/</a:t>
            </a:r>
          </a:p>
          <a:p xmlns:a="http://schemas.openxmlformats.org/drawingml/2006/main">
            <a:r>
              <a:t>- https://www.bea.gov/itable/national-gdp-and-personal-income</a:t>
            </a:r>
          </a:p>
          <a:p xmlns:a="http://schemas.openxmlformats.org/drawingml/2006/main">
            <a:r>
              <a:t>- https://www.federalreservehistory.org/</a:t>
            </a:r>
          </a:p>
          <a:p xmlns:a="http://schemas.openxmlformats.org/drawingml/2006/main">
            <a:r>
              <a:t>- https://www.rug.nl/ggdc/historicaldevelopment/maddison/releases/maddison-project-database-2023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Ряд R&amp;D/ВВП NCSES начинается в 1953 году.</a:t>
            </a:r>
          </a:p>
          <a:p xmlns:a="http://schemas.openxmlformats.org/drawingml/2006/main">
            <a:r>
              <a:t>Ранние оценки доли manufacturing зависят от исторической классификации и показаны только как порядок.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https://ncses.nsf.gov/pubs/nsbsep20261/discovery-r-d-activity-and-research-publications-2</a:t>
            </a:r>
          </a:p>
          <a:p xmlns:a="http://schemas.openxmlformats.org/drawingml/2006/main">
            <a:r>
              <a:t>- https://www.eia.gov/totalenergy/data/monthly/</a:t>
            </a:r>
          </a:p>
          <a:p xmlns:a="http://schemas.openxmlformats.org/drawingml/2006/main">
            <a:r>
              <a:t>- https://www.census.gov/programs-surveys/decennial-census/data/tables.html</a:t>
            </a:r>
          </a:p>
          <a:p xmlns:a="http://schemas.openxmlformats.org/drawingml/2006/main">
            <a:r>
              <a:t>- https://fiscaldata.treasury.gov/datasets/debt-to-the-penny/debt-to-the-penny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Показатели образования до и после 1992 года имеют различия определения диплома.</a:t>
            </a:r>
          </a:p>
          <a:p xmlns:a="http://schemas.openxmlformats.org/drawingml/2006/main">
            <a:r>
              <a:t>Долг — gross federal debt; не смешивается с debt held by public или general government IMF.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https://nces.ed.gov/programs/digest/</a:t>
            </a:r>
          </a:p>
          <a:p xmlns:a="http://schemas.openxmlformats.org/drawingml/2006/main">
            <a:r>
              <a:t>- https://www.eia.gov/totalenergy/data/monthly/</a:t>
            </a:r>
          </a:p>
          <a:p xmlns:a="http://schemas.openxmlformats.org/drawingml/2006/main">
            <a:r>
              <a:t>- https://fiscaldata.treasury.gov/datasets/debt-to-the-penny/debt-to-the-penny</a:t>
            </a:r>
          </a:p>
          <a:p xmlns:a="http://schemas.openxmlformats.org/drawingml/2006/main">
            <a:r>
              <a:t>- https://www.federalreservehistory.org/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Текущий счёт указан как годовой % ВВП; квартальные значения SAAR с ним не смешиваются.</a:t>
            </a:r>
          </a:p>
          <a:p xmlns:a="http://schemas.openxmlformats.org/drawingml/2006/main">
            <a:r>
              <a:t>Manufacturing зависит от SIC/NAICS и базы текущих/цепных долларов.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https://www.bea.gov/itable/national-gdp-and-personal-income</a:t>
            </a:r>
          </a:p>
          <a:p xmlns:a="http://schemas.openxmlformats.org/drawingml/2006/main">
            <a:r>
              <a:t>- https://ncses.nsf.gov/pubs/nsbsep20261/discovery-r-d-activity-and-research-publications-2</a:t>
            </a:r>
          </a:p>
          <a:p xmlns:a="http://schemas.openxmlformats.org/drawingml/2006/main">
            <a:r>
              <a:t>- https://fiscaldata.treasury.gov/datasets/debt-to-the-penny/debt-to-the-penny</a:t>
            </a:r>
          </a:p>
          <a:p xmlns:a="http://schemas.openxmlformats.org/drawingml/2006/main">
            <a:r>
              <a:t>- https://www.eia.gov/totalenergy/data/monthly/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Utility-scale electricity excludes about 0,093 PWh small-scale solar in 2025.</a:t>
            </a:r>
          </a:p>
          <a:p xmlns:a="http://schemas.openxmlformats.org/drawingml/2006/main">
            <a:r>
              <a:t>COFER 57,13% — доля доллара в распределённых валютных резервах; золото не входит.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https://www.census.gov/programs-surveys/decennial-census/data/tables.html</a:t>
            </a:r>
          </a:p>
          <a:p xmlns:a="http://schemas.openxmlformats.org/drawingml/2006/main">
            <a:r>
              <a:t>- https://ncses.nsf.gov/pubs/nsbsep20261/discovery-r-d-activity-and-research-publications-2</a:t>
            </a:r>
          </a:p>
          <a:p xmlns:a="http://schemas.openxmlformats.org/drawingml/2006/main">
            <a:r>
              <a:t>- https://www.eia.gov/totalenergy/data/monthly/</a:t>
            </a:r>
          </a:p>
          <a:p xmlns:a="http://schemas.openxmlformats.org/drawingml/2006/main">
            <a:r>
              <a:t>- https://fiscaldata.treasury.gov/datasets/debt-to-the-penny/debt-to-the-penny</a:t>
            </a:r>
          </a:p>
          <a:p xmlns:a="http://schemas.openxmlformats.org/drawingml/2006/main">
            <a:r>
              <a:t>- https://www.bea.gov/itable/national-gdp-and-personal-income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Итоговая оценка — аналитический синтез исторических рядов и текущих ограничений.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https://ncses.nsf.gov/pubs/nsbsep20261/discovery-r-d-activity-and-research-publications-2</a:t>
            </a:r>
          </a:p>
          <a:p xmlns:a="http://schemas.openxmlformats.org/drawingml/2006/main">
            <a:r>
              <a:t>- https://fiscaldata.treasury.gov/datasets/debt-to-the-penny/debt-to-the-penny</a:t>
            </a:r>
          </a:p>
          <a:p xmlns:a="http://schemas.openxmlformats.org/drawingml/2006/main">
            <a:r>
              <a:t>- https://www.eia.gov/totalenergy/data/monthly/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Российский контур здесь дан как стратегический синтез ранее подготовленного 130-летнего анализа; подробные эпохи вынесены в отдельный отчёт.</a:t>
            </a:r>
          </a:p>
          <a:p xmlns:a="http://schemas.openxmlformats.org/drawingml/2006/main">
            <a:r>
              <a:t>Современные макроэкономические показатели России используются только для масштаба модели.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https://data.worldbank.org/country/russian-federation</a:t>
            </a:r>
          </a:p>
          <a:p xmlns:a="http://schemas.openxmlformats.org/drawingml/2006/main">
            <a:r>
              <a:t>- https://data.worldbank.org/?locations=US-CN-RU</a:t>
            </a:r>
          </a:p>
          <a:p xmlns:a="http://schemas.openxmlformats.org/drawingml/2006/main">
            <a:r>
              <a:t>- https://www.sipri.org/media/press-release/2026/increasing-focus-nuclear-weapons-amid-heightened-escalation-risks-new-sipri-yearbook-out-now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Структурная модель: низкий/базовый/высокий эффект к 2035 — $0,386/$1,001/$2,072 трлн в год после вычета перекрытий.</a:t>
            </a:r>
          </a:p>
          <a:p xmlns:a="http://schemas.openxmlformats.org/drawingml/2006/main">
            <a:r>
              <a:t>Консервативная проверка использует другие параметры и даёт около $0,60 трлн в год.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https://www.imf.org/en/blogs/articles/2023/01/16/confronting-fragmentation-where-it-matters-most-trade-debt-and-climate-action</a:t>
            </a:r>
          </a:p>
          <a:p xmlns:a="http://schemas.openxmlformats.org/drawingml/2006/main">
            <a:r>
              <a:t>- https://www.wto.org/english/news_e/news25_e/dgno_09apr25_e.htm</a:t>
            </a:r>
          </a:p>
          <a:p xmlns:a="http://schemas.openxmlformats.org/drawingml/2006/main">
            <a:r>
              <a:t>- https://data.worldbank.org/?locations=US-CN-RU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Формулировки — идеальные типы для сравнительного анализа, а не культурные эссенции.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Номинальный ВВП: США $30,77 трлн, Китай $19,498 трлн, Россия $2,561 трлн; сумма $52,829 трлн.</a:t>
            </a:r>
          </a:p>
          <a:p xmlns:a="http://schemas.openxmlformats.org/drawingml/2006/main">
            <a:r>
              <a:t>ППС: $79,265 трлн, 37,5% мирового ППС. Не 40,1%.</a:t>
            </a:r>
          </a:p>
          <a:p xmlns:a="http://schemas.openxmlformats.org/drawingml/2006/main">
            <a:r>
              <a:t>Военные расходы SIPRI 2025: 954+336+190=$1,480 трлн; мир $2,887 трлн.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https://data.worldbank.org/?locations=US-CN-RU</a:t>
            </a:r>
          </a:p>
          <a:p xmlns:a="http://schemas.openxmlformats.org/drawingml/2006/main">
            <a:r>
              <a:t>- https://data.worldbank.org/?locations=1W-US-CN</a:t>
            </a:r>
          </a:p>
          <a:p xmlns:a="http://schemas.openxmlformats.org/drawingml/2006/main">
            <a:r>
              <a:t>- https://data.worldbank.org/indicator/NY.GDP.MKTP.PP.CD</a:t>
            </a:r>
          </a:p>
          <a:p xmlns:a="http://schemas.openxmlformats.org/drawingml/2006/main">
            <a:r>
              <a:t>- https://www.sipri.org/media/press-release/2026/global-military-spending-rise-continues-european-and-asian-expenditures-surge</a:t>
            </a:r>
          </a:p>
          <a:p xmlns:a="http://schemas.openxmlformats.org/drawingml/2006/main">
            <a:r>
              <a:t>- https://ourworldindata.org/grapher/annual-co2-emissions-per-country</a:t>
            </a:r>
          </a:p>
          <a:p xmlns:a="http://schemas.openxmlformats.org/drawingml/2006/main">
            <a:r>
              <a:t>- https://www.energyinst.org/statistical-review/resources-and-data-downloads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Роли относительны и не исключительны; таблица показывает комплементарность, а не раздел мира на сферы.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https://ncses.nsf.gov/pubs/nsbsep20261/discovery-r-d-activity-and-research-publications-2</a:t>
            </a:r>
          </a:p>
          <a:p xmlns:a="http://schemas.openxmlformats.org/drawingml/2006/main">
            <a:r>
              <a:t>- https://www.energyinst.org/statistical-review/resources-and-data-downloads</a:t>
            </a:r>
          </a:p>
          <a:p xmlns:a="http://schemas.openxmlformats.org/drawingml/2006/main">
            <a:r>
              <a:t>- https://data.worldbank.org/?locations=US-CN-RU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Y25=$52,829 трлн; условный Y35=$65,672 трлн при 2,2% реального роста.</a:t>
            </a:r>
          </a:p>
          <a:p xmlns:a="http://schemas.openxmlformats.org/drawingml/2006/main">
            <a:r>
              <a:t>EL и S показаны после 20%-го вычета перекрытий. До вычета: $0,202 и $0,076 трлн.</a:t>
            </a:r>
          </a:p>
          <a:p xmlns:a="http://schemas.openxmlformats.org/drawingml/2006/main">
            <a:r>
              <a:t>Издержки C=$0,053 трлн.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https://data.worldbank.org/?locations=US-CN-RU</a:t>
            </a:r>
          </a:p>
          <a:p xmlns:a="http://schemas.openxmlformats.org/drawingml/2006/main">
            <a:r>
              <a:t>- https://www.imf.org/en/blogs/articles/2023/01/16/confronting-fragmentation-where-it-matters-most-trade-debt-and-climate-action</a:t>
            </a:r>
          </a:p>
          <a:p xmlns:a="http://schemas.openxmlformats.org/drawingml/2006/main">
            <a:r>
              <a:t>- https://www.sipri.org/media/press-release/2026/global-military-spending-rise-continues-european-and-asian-expenditures-surge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Структурная NPV: линейное наращивание эффекта 10%→100%, реальная ставка 3%, коэффициент 4,4839.</a:t>
            </a:r>
          </a:p>
          <a:p xmlns:a="http://schemas.openxmlformats.org/drawingml/2006/main">
            <a:r>
              <a:t>Консервативная модель использует 3-летнюю фазу и ставку 4%; это независимая проверка диапазона.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https://www.imf.org/en/blogs/articles/2023/01/16/confronting-fragmentation-where-it-matters-most-trade-debt-and-climate-action</a:t>
            </a:r>
          </a:p>
          <a:p xmlns:a="http://schemas.openxmlformats.org/drawingml/2006/main">
            <a:r>
              <a:t>- https://www.wto.org/english/news_e/news25_e/dgno_09apr25_e.htm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Ядерный, климатический, эпидемиологический и технологический хвостовой риск не включён в денежный результат.</a:t>
            </a:r>
          </a:p>
          <a:p xmlns:a="http://schemas.openxmlformats.org/drawingml/2006/main">
            <a:r>
              <a:t>SIPRI оценивает китайский арсенал примерно в 620 боезарядов; Россия и США сохраняют подавляющую часть боеготовых запасов.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https://www.sipri.org/media/press-release/2026/increasing-focus-nuclear-weapons-amid-heightened-escalation-risks-new-sipri-yearbook-out-now</a:t>
            </a:r>
          </a:p>
          <a:p xmlns:a="http://schemas.openxmlformats.org/drawingml/2006/main">
            <a:r>
              <a:t>- https://ourworldindata.org/grapher/annual-co2-emissions-per-country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Политический союз, единая валюта и полная интеграция не входят в рабочую архитектуру.</a:t>
            </a:r>
          </a:p>
          <a:p xmlns:a="http://schemas.openxmlformats.org/drawingml/2006/main">
            <a:r>
              <a:t>Споры: техническая группа → независимая экспертиза → политический уровень → пропорциональная приостановка.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https://www.sipri.org/media/press-release/2026/increasing-focus-nuclear-weapons-amid-heightened-escalation-risks-new-sipri-yearbook-out-now</a:t>
            </a:r>
          </a:p>
          <a:p xmlns:a="http://schemas.openxmlformats.org/drawingml/2006/main">
            <a:r>
              <a:t>- https://www.imf.org/en/blogs/articles/2023/01/16/confronting-fragmentation-where-it-matters-most-trade-debt-and-climate-action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Финальный тезис объединяет исторический диагноз и сценарную модель. Цифры должны обновляться по мере публикации факта 2026 года.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https://data.worldbank.org/?locations=US-CN-RU</a:t>
            </a:r>
          </a:p>
          <a:p xmlns:a="http://schemas.openxmlformats.org/drawingml/2006/main">
            <a:r>
              <a:t>- https://www.imf.org/en/blogs/articles/2023/01/16/confronting-fragmentation-where-it-matters-most-trade-debt-and-climate-action</a:t>
            </a:r>
          </a:p>
          <a:p xmlns:a="http://schemas.openxmlformats.org/drawingml/2006/main">
            <a:r>
              <a:t>- https://www.sipri.org/media/press-release/2026/increasing-focus-nuclear-weapons-amid-heightened-escalation-risks-new-sipri-yearbook-out-now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Авторская аналитическая рамка. Геометрическое среднее используется, чтобы ограничить компенсацию критически слабой оси сильными результатами по другим осям.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Шесть осей применены одинаково к эпохам Китая, США и к роли России.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аналитические идеальные типы, а не утверждение о неизменном национальном характере.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https://www.rug.nl/ggdc/historicaldevelopment/maddison/releases/maddison-project-database-2023</a:t>
            </a:r>
          </a:p>
          <a:p xmlns:a="http://schemas.openxmlformats.org/drawingml/2006/main">
            <a:r>
              <a:t>- https://data.worldbank.org/?locations=US-CN-RU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ВВП до 1950 — реконструкция Maddison Project Database; знак краткосрочного тренда может различаться между реконструкциями.</a:t>
            </a:r>
          </a:p>
          <a:p xmlns:a="http://schemas.openxmlformats.org/drawingml/2006/main">
            <a:r>
              <a:t>Границы Китая и охват Маньчжурии/оккупированных территорий различаются.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https://www.rug.nl/ggdc/historicaldevelopment/maddison/releases/maddison-project-database-2023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Официальный демографический ряд показан рядом с академическим диапазоном потерь голода; точная величина спорна.</a:t>
            </a:r>
          </a:p>
          <a:p xmlns:a="http://schemas.openxmlformats.org/drawingml/2006/main">
            <a:r>
              <a:t>1978 — одновременно конец маоистского контура и старт реформ.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https://www.stats.gov.cn/sj/zxfb/202302/t20230203_1899178.html</a:t>
            </a:r>
          </a:p>
          <a:p xmlns:a="http://schemas.openxmlformats.org/drawingml/2006/main">
            <a:r>
              <a:t>- https://www.stats.gov.cn/zt_18555/ztfx/qzxzgcl60zn/202303/t20230301_1920384.html</a:t>
            </a:r>
          </a:p>
          <a:p xmlns:a="http://schemas.openxmlformats.org/drawingml/2006/main">
            <a:r>
              <a:t>- https://english.cas.cn/about-cas/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ВВП — текущие доллары; темпы — реальные. Их нельзя читать как один и тот же показатель.</a:t>
            </a:r>
          </a:p>
          <a:p xmlns:a="http://schemas.openxmlformats.org/drawingml/2006/main">
            <a:r>
              <a:t>Урбанизация использует непрерывный ряд WDI/UN.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https://data.worldbank.org/country/china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Снижение торговли как доли ВВП не означает падение абсолютного экспорта; внутренний ВВП рос быстрее.</a:t>
            </a:r>
          </a:p>
          <a:p xmlns:a="http://schemas.openxmlformats.org/drawingml/2006/main">
            <a:r>
              <a:t>Показатели долга зависят от периметра и не складываются механически.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https://data.worldbank.org/country/china</a:t>
            </a:r>
          </a:p>
          <a:p xmlns:a="http://schemas.openxmlformats.org/drawingml/2006/main">
            <a:r>
              <a:t>- https://www.stats.gov.cn/english/PressRelease/202602/t20260228_1962661.html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9baada62c440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c71b3db38eb449e" /><Relationship Type="http://schemas.openxmlformats.org/officeDocument/2006/relationships/slideLayout" Target="/ppt/slideLayouts/slideLayout1.xml" Id="Rb0debc9f87c5433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ebc9f87c5433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6a1642f1495d" /><Relationship Type="http://schemas.openxmlformats.org/officeDocument/2006/relationships/notesSlide" Target="/ppt/notesSlides/notesSlide1.xml" Id="Rade9923694ac44a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84d1ba184b09" /><Relationship Type="http://schemas.openxmlformats.org/officeDocument/2006/relationships/notesSlide" Target="/ppt/notesSlides/notesSlide10.xml" Id="R995a020b0c724ff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9967d3ac46c3" /><Relationship Type="http://schemas.openxmlformats.org/officeDocument/2006/relationships/notesSlide" Target="/ppt/notesSlides/notesSlide11.xml" Id="R11fa843793f2470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8ad7938cf4256" /><Relationship Type="http://schemas.openxmlformats.org/officeDocument/2006/relationships/notesSlide" Target="/ppt/notesSlides/notesSlide12.xml" Id="R751a547ff3a5461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71c1ebe2d42e9" /><Relationship Type="http://schemas.openxmlformats.org/officeDocument/2006/relationships/notesSlide" Target="/ppt/notesSlides/notesSlide13.xml" Id="Rb45aab389887434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630c61bb34b49" /><Relationship Type="http://schemas.openxmlformats.org/officeDocument/2006/relationships/notesSlide" Target="/ppt/notesSlides/notesSlide14.xml" Id="Rd7a92f827cf94d8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02ea02b34bfb" /><Relationship Type="http://schemas.openxmlformats.org/officeDocument/2006/relationships/notesSlide" Target="/ppt/notesSlides/notesSlide15.xml" Id="R07781bd301d4474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9433ae7442ff" /><Relationship Type="http://schemas.openxmlformats.org/officeDocument/2006/relationships/notesSlide" Target="/ppt/notesSlides/notesSlide16.xml" Id="R2b666e8727504b4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bafbdd884ade" /><Relationship Type="http://schemas.openxmlformats.org/officeDocument/2006/relationships/notesSlide" Target="/ppt/notesSlides/notesSlide17.xml" Id="Rdf73c5903a11441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b0c78ada43f4" /><Relationship Type="http://schemas.openxmlformats.org/officeDocument/2006/relationships/notesSlide" Target="/ppt/notesSlides/notesSlide18.xml" Id="Rf3870175f5b0409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334e6cf8f47c4" /><Relationship Type="http://schemas.openxmlformats.org/officeDocument/2006/relationships/notesSlide" Target="/ppt/notesSlides/notesSlide19.xml" Id="R30be15ff5355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b0c65e684162" /><Relationship Type="http://schemas.openxmlformats.org/officeDocument/2006/relationships/notesSlide" Target="/ppt/notesSlides/notesSlide2.xml" Id="Rf250a669b8bd4c9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b0a8bc5b439e" /><Relationship Type="http://schemas.openxmlformats.org/officeDocument/2006/relationships/notesSlide" Target="/ppt/notesSlides/notesSlide20.xml" Id="R40b7cdd6786843c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8abf31885466d" /><Relationship Type="http://schemas.openxmlformats.org/officeDocument/2006/relationships/chart" Target="/ppt/slides/charts/chart2.xml" Id="R546c28e44f66467f" /><Relationship Type="http://schemas.openxmlformats.org/officeDocument/2006/relationships/notesSlide" Target="/ppt/notesSlides/notesSlide21.xml" Id="R76910368c978467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2b98df9cb461c" /><Relationship Type="http://schemas.openxmlformats.org/officeDocument/2006/relationships/notesSlide" Target="/ppt/notesSlides/notesSlide22.xml" Id="R61f74f71ee544b5a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74f213d6f40fd" /><Relationship Type="http://schemas.openxmlformats.org/officeDocument/2006/relationships/chart" Target="/ppt/slides/charts/chart3.xml" Id="Rc092b7b78fc4451a" /><Relationship Type="http://schemas.openxmlformats.org/officeDocument/2006/relationships/notesSlide" Target="/ppt/notesSlides/notesSlide23.xml" Id="R28ee368dabe0423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4515d48a4771" /><Relationship Type="http://schemas.openxmlformats.org/officeDocument/2006/relationships/chart" Target="/ppt/slides/charts/chart4.xml" Id="R8154e2afaacc4b0b" /><Relationship Type="http://schemas.openxmlformats.org/officeDocument/2006/relationships/notesSlide" Target="/ppt/notesSlides/notesSlide24.xml" Id="R36af9a223578471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5d7def9a4ceb" /><Relationship Type="http://schemas.openxmlformats.org/officeDocument/2006/relationships/notesSlide" Target="/ppt/notesSlides/notesSlide25.xml" Id="Rc3094292fb4b405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b0e258dc414f" /><Relationship Type="http://schemas.openxmlformats.org/officeDocument/2006/relationships/notesSlide" Target="/ppt/notesSlides/notesSlide26.xml" Id="R9629c06bca7d495e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097cd5e8e4cd0" /><Relationship Type="http://schemas.openxmlformats.org/officeDocument/2006/relationships/notesSlide" Target="/ppt/notesSlides/notesSlide27.xml" Id="Rcec27714bad1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747ba5f344a5" /><Relationship Type="http://schemas.openxmlformats.org/officeDocument/2006/relationships/notesSlide" Target="/ppt/notesSlides/notesSlide3.xml" Id="Rc43b91a175fb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5a8199b14c4c" /><Relationship Type="http://schemas.openxmlformats.org/officeDocument/2006/relationships/notesSlide" Target="/ppt/notesSlides/notesSlide4.xml" Id="R01fef6fdc188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5d3499be34808" /><Relationship Type="http://schemas.openxmlformats.org/officeDocument/2006/relationships/notesSlide" Target="/ppt/notesSlides/notesSlide5.xml" Id="R8b9d20dfdbe9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ce8abe3a4fbe" /><Relationship Type="http://schemas.openxmlformats.org/officeDocument/2006/relationships/notesSlide" Target="/ppt/notesSlides/notesSlide6.xml" Id="Rb131b569c718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6af0be2c4c38" /><Relationship Type="http://schemas.openxmlformats.org/officeDocument/2006/relationships/notesSlide" Target="/ppt/notesSlides/notesSlide7.xml" Id="Rb1bd472411004c0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6e1004b19461e" /><Relationship Type="http://schemas.openxmlformats.org/officeDocument/2006/relationships/chart" Target="/ppt/slides/charts/chart1.xml" Id="R55c7bb8db46b4213" /><Relationship Type="http://schemas.openxmlformats.org/officeDocument/2006/relationships/notesSlide" Target="/ppt/notesSlides/notesSlide8.xml" Id="R7a4f4fbc6e64485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f6f50caa348ff" /><Relationship Type="http://schemas.openxmlformats.org/officeDocument/2006/relationships/notesSlide" Target="/ppt/notesSlides/notesSlide9.xml" Id="R65504b0e89e343af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ВВП, $ трлн</c:v>
          </c:tx>
          <c:spPr>
            <a:solidFill xmlns:a="http://schemas.openxmlformats.org/drawingml/2006/main">
              <a:srgbClr val="2E74B5"/>
            </a:solidFill>
          </c:spPr>
          <c:cat>
            <c:numLit>
              <c:formatCode>General</c:formatCode>
              <c:ptCount val="3"/>
              <c:pt idx="0">
                <c:v>1978</c:v>
              </c:pt>
              <c:pt idx="1">
                <c:v>1991</c:v>
              </c:pt>
              <c:pt idx="2">
                <c:v>2001</c:v>
              </c:pt>
            </c:numLit>
          </c:cat>
          <c:val>
            <c:numLit>
              <c:formatCode>0.0</c:formatCode>
              <c:ptCount val="3"/>
              <c:pt idx="0">
                <c:v>0.15</c:v>
              </c:pt>
              <c:pt idx="1">
                <c:v>0.385</c:v>
              </c:pt>
              <c:pt idx="2">
                <c:v>1.355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>
                  <a:solidFill>
                    <a:srgbClr val="111827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Доля мира, %</c:v>
          </c:tx>
          <c:spPr>
            <a:solidFill xmlns:a="http://schemas.openxmlformats.org/drawingml/2006/main">
              <a:srgbClr val="2E74B5"/>
            </a:solidFill>
          </c:spPr>
          <c:cat>
            <c:strLit>
              <c:ptCount val="5"/>
              <c:pt idx="0">
                <c:v>Номинал</c:v>
              </c:pt>
              <c:pt idx="1">
                <c:v>ППС</c:v>
              </c:pt>
              <c:pt idx="2">
                <c:v>Военные
расходы</c:v>
              </c:pt>
              <c:pt idx="3">
                <c:v>CO₂</c:v>
              </c:pt>
              <c:pt idx="4">
                <c:v>Энергия</c:v>
              </c:pt>
            </c:strLit>
          </c:cat>
          <c:val>
            <c:numLit>
              <c:formatCode>0</c:formatCode>
              <c:ptCount val="5"/>
              <c:pt idx="0">
                <c:v>44.6</c:v>
              </c:pt>
              <c:pt idx="1">
                <c:v>37.5</c:v>
              </c:pt>
              <c:pt idx="2">
                <c:v>51.3</c:v>
              </c:pt>
              <c:pt idx="3">
                <c:v>49.2</c:v>
              </c:pt>
              <c:pt idx="4">
                <c:v>49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>
                  <a:solidFill>
                    <a:srgbClr val="111827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$ трлн</c:v>
          </c:tx>
          <c:spPr>
            <a:solidFill xmlns:a="http://schemas.openxmlformats.org/drawingml/2006/main">
              <a:srgbClr val="2E74B5"/>
            </a:solidFill>
          </c:spPr>
          <c:invertIfNegative val="0"/>
          <c:dPt>
            <c:idx val="1"/>
            <c:invertIfNegative val="0"/>
            <c:spPr>
              <a:solidFill xmlns:a="http://schemas.openxmlformats.org/drawingml/2006/main">
                <a:srgbClr val="B58B1B"/>
              </a:solidFill>
            </c:spPr>
          </c:dPt>
          <c:dPt>
            <c:idx val="2"/>
            <c:invertIfNegative val="0"/>
            <c:spPr>
              <a:solidFill xmlns:a="http://schemas.openxmlformats.org/drawingml/2006/main">
                <a:srgbClr val="2E7D5A"/>
              </a:solidFill>
            </c:spPr>
          </c:dPt>
          <c:dPt>
            <c:idx val="3"/>
            <c:invertIfNegative val="0"/>
            <c:spPr>
              <a:solidFill xmlns:a="http://schemas.openxmlformats.org/drawingml/2006/main">
                <a:srgbClr val="173A5E"/>
              </a:solidFill>
            </c:spPr>
          </c:dPt>
          <c:dPt>
            <c:idx val="4"/>
            <c:invertIfNegative val="0"/>
            <c:spPr>
              <a:solidFill xmlns:a="http://schemas.openxmlformats.org/drawingml/2006/main">
                <a:srgbClr val="B54747"/>
              </a:solidFill>
            </c:spPr>
          </c:dPt>
          <c:cat>
            <c:strLit>
              <c:ptCount val="5"/>
              <c:pt idx="0">
                <c:v>Фрагментация</c:v>
              </c:pt>
              <c:pt idx="1">
                <c:v>Торговля/
логистика</c:v>
              </c:pt>
              <c:pt idx="2">
                <c:v>НИОКР</c:v>
              </c:pt>
              <c:pt idx="3">
                <c:v>Оборонное
дублирование</c:v>
              </c:pt>
              <c:pt idx="4">
                <c:v>Издержки</c:v>
              </c:pt>
            </c:strLit>
          </c:cat>
          <c:val>
            <c:numLit>
              <c:formatCode>0.00</c:formatCode>
              <c:ptCount val="5"/>
              <c:pt idx="0">
                <c:v>0.788</c:v>
              </c:pt>
              <c:pt idx="1">
                <c:v>0.162</c:v>
              </c:pt>
              <c:pt idx="2">
                <c:v>0.061</c:v>
              </c:pt>
              <c:pt idx="3">
                <c:v>0.044</c:v>
              </c:pt>
              <c:pt idx="4">
                <c:v>-0.053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>
                  <a:solidFill>
                    <a:srgbClr val="111827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.0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$ трлн в год</c:v>
          </c:tx>
          <c:spPr>
            <a:solidFill xmlns:a="http://schemas.openxmlformats.org/drawingml/2006/main">
              <a:srgbClr val="2E74B5"/>
            </a:solidFill>
          </c:spPr>
          <c:dPt>
            <c:idx val="0"/>
            <c:invertIfNegative val="0"/>
            <c:spPr>
              <a:solidFill xmlns:a="http://schemas.openxmlformats.org/drawingml/2006/main">
                <a:srgbClr val="667085"/>
              </a:solidFill>
            </c:spPr>
          </c:dPt>
          <c:dPt>
            <c:idx val="1"/>
            <c:invertIfNegative val="0"/>
            <c:spPr>
              <a:solidFill xmlns:a="http://schemas.openxmlformats.org/drawingml/2006/main">
                <a:srgbClr val="8CB6D9"/>
              </a:solidFill>
            </c:spPr>
          </c:dPt>
          <c:dPt>
            <c:idx val="2"/>
            <c:invertIfNegative val="0"/>
            <c:spPr>
              <a:solidFill xmlns:a="http://schemas.openxmlformats.org/drawingml/2006/main">
                <a:srgbClr val="2E74B5"/>
              </a:solidFill>
            </c:spPr>
          </c:dPt>
          <c:dPt>
            <c:idx val="3"/>
            <c:invertIfNegative val="0"/>
            <c:spPr>
              <a:solidFill xmlns:a="http://schemas.openxmlformats.org/drawingml/2006/main">
                <a:srgbClr val="173A5E"/>
              </a:solidFill>
            </c:spPr>
          </c:dPt>
          <c:cat>
            <c:strLit>
              <c:ptCount val="4"/>
              <c:pt idx="0">
                <c:v>Консервативный</c:v>
              </c:pt>
              <c:pt idx="1">
                <c:v>Низкий</c:v>
              </c:pt>
              <c:pt idx="2">
                <c:v>Базовый</c:v>
              </c:pt>
              <c:pt idx="3">
                <c:v>Высокий</c:v>
              </c:pt>
            </c:strLit>
          </c:cat>
          <c:val>
            <c:numLit>
              <c:formatCode>0.00</c:formatCode>
              <c:ptCount val="4"/>
              <c:pt idx="0">
                <c:v>0.6</c:v>
              </c:pt>
              <c:pt idx="1">
                <c:v>0.386</c:v>
              </c:pt>
              <c:pt idx="2">
                <c:v>1.001</c:v>
              </c:pt>
              <c:pt idx="3">
                <c:v>2.072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>
                  <a:solidFill>
                    <a:srgbClr val="111827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.0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ver-field">
            <a:extLst xmlns:a="http://schemas.openxmlformats.org/drawingml/2006/main">
              <a:ext uri="{FF2B5EF4-FFF2-40B4-BE49-F238E27FC236}">
                <a16:creationId xmlns:a16="http://schemas.microsoft.com/office/drawing/2014/main" id="{2E743884-D8E4-4A3F-8EFA-BB769344E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D9EEBF2E-D58A-4CDB-A37A-F4421D136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953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СТРАТЕГИЧЕСКИЙ АНАЛИТИЧЕСКИЙ МАТЕРИАЛ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C4EFEE79-FFE0-453B-AF0B-43EDFF9B9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285875"/>
            <a:ext cx="685800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250" b="1" i="0">
                <a:solidFill>
                  <a:srgbClr val="111827"/>
                </a:solidFill>
              </a:defRPr>
            </a:pPr>
            <a:r>
              <a:rPr sz="5250" b="1" i="0">
                <a:solidFill>
                  <a:srgbClr val="111827"/>
                </a:solidFill>
              </a:rPr>
              <a:t>Эквилибриум</a:t>
            </a:r>
          </a:p>
          <a:p xmlns:a="http://schemas.openxmlformats.org/drawingml/2006/main">
            <a:pPr algn="l">
              <a:defRPr sz="5250" b="1" i="0">
                <a:solidFill>
                  <a:srgbClr val="111827"/>
                </a:solidFill>
              </a:defRPr>
            </a:pPr>
            <a:r>
              <a:rPr sz="5250" b="1" i="0">
                <a:solidFill>
                  <a:srgbClr val="111827"/>
                </a:solidFill>
              </a:rPr>
              <a:t>трёх держав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7CBC98D-709A-4DD6-B119-473F16C2B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21945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Китай и США за 130 лет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00FAC7A0-A76B-4946-A519-769CC6C99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00500"/>
            <a:ext cx="685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A5E"/>
                </a:solidFill>
              </a:defRPr>
            </a:pPr>
            <a:r>
              <a:rPr sz="1875" b="1" i="0">
                <a:solidFill>
                  <a:srgbClr val="173A5E"/>
                </a:solidFill>
              </a:rPr>
              <a:t>Россия как третий контур • 1896–2026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FB086D0A-9ACC-436D-A000-714675891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667250"/>
            <a:ext cx="685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667085"/>
                </a:solidFill>
              </a:defRPr>
            </a:pPr>
            <a:r>
              <a:rPr sz="1875" b="0" i="0">
                <a:solidFill>
                  <a:srgbClr val="667085"/>
                </a:solidFill>
              </a:rPr>
              <a:t>Балансы • Смыслы • Польза синхронизации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696F800-EE04-4716-A2D3-67EF73694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048375"/>
            <a:ext cx="6477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Подготовлено для Соколова Сергея Леонидовича</a:t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27 августа 2026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940236A-0955-485F-87C4-8F5A67B60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143000"/>
            <a:ext cx="3714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4650" b="1" i="0">
                <a:solidFill>
                  <a:srgbClr val="FFFFFF"/>
                </a:solidFill>
              </a:defRPr>
            </a:pPr>
            <a:r>
              <a:rPr sz="4650" b="1" i="0">
                <a:solidFill>
                  <a:srgbClr val="FFFFFF"/>
                </a:solidFill>
              </a:rPr>
              <a:t>$0,6–1,0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74959ED-E113-4353-9BC7-1C7B7F212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95500"/>
            <a:ext cx="304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B58B1B"/>
                </a:solidFill>
              </a:defRPr>
            </a:pPr>
            <a:r>
              <a:rPr sz="2250" b="1" i="0">
                <a:solidFill>
                  <a:srgbClr val="B58B1B"/>
                </a:solidFill>
              </a:rPr>
              <a:t>ТРЛН В ГОД</a:t>
            </a:r>
          </a:p>
        </p:txBody>
      </p:sp>
      <p:sp>
        <p:nvSpPr>
          <p:cNvPr id="10" name="rule">
            <a:extLst xmlns:a="http://schemas.openxmlformats.org/drawingml/2006/main">
              <a:ext uri="{FF2B5EF4-FFF2-40B4-BE49-F238E27FC236}">
                <a16:creationId xmlns:a16="http://schemas.microsoft.com/office/drawing/2014/main" id="{ADDE60F0-53C5-464F-B5BA-D857D564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00375"/>
            <a:ext cx="3048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6571863-12B5-4A68-A1AA-CD641BA68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429000"/>
            <a:ext cx="342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75" b="1" i="0">
                <a:solidFill>
                  <a:srgbClr val="FFFFFF"/>
                </a:solidFill>
              </a:defRPr>
            </a:pPr>
            <a:r>
              <a:rPr sz="2775" b="1" i="0">
                <a:solidFill>
                  <a:srgbClr val="FFFFFF"/>
                </a:solidFill>
              </a:rPr>
              <a:t>$4,0–4,5 трлн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3CC4598A-6356-4C3F-B8EC-4CC404054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114800"/>
            <a:ext cx="3048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B58B1B"/>
                </a:solidFill>
              </a:defRPr>
            </a:pPr>
            <a:r>
              <a:rPr sz="1725" b="1" i="0">
                <a:solidFill>
                  <a:srgbClr val="B58B1B"/>
                </a:solidFill>
              </a:rPr>
              <a:t>NPV 2026–2035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639F2409-1B5E-4C13-AEF6-81988274C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5334000"/>
            <a:ext cx="285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0" i="0">
                <a:solidFill>
                  <a:srgbClr val="FFFFFF"/>
                </a:solidFill>
              </a:defRPr>
            </a:pPr>
            <a:r>
              <a:rPr sz="1875" b="0" i="0">
                <a:solidFill>
                  <a:srgbClr val="FFFFFF"/>
                </a:solidFill>
              </a:rPr>
              <a:t>Сценарий,</a:t>
            </a:r>
          </a:p>
          <a:p xmlns:a="http://schemas.openxmlformats.org/drawingml/2006/main">
            <a:pPr algn="ctr">
              <a:defRPr sz="1875" b="0" i="0">
                <a:solidFill>
                  <a:srgbClr val="FFFFFF"/>
                </a:solidFill>
              </a:defRPr>
            </a:pPr>
            <a:r>
              <a:rPr sz="1875" b="0" i="0">
                <a:solidFill>
                  <a:srgbClr val="FFFFFF"/>
                </a:solidFill>
              </a:rPr>
              <a:t>не прогноз</a:t>
            </a:r>
          </a:p>
        </p:txBody>
      </p:sp>
    </p:spTree>
    <p:extLst>
      <p:ext uri="{BB962C8B-B14F-4D97-AF65-F5344CB8AC3E}">
        <p14:creationId xmlns:p14="http://schemas.microsoft.com/office/powerpoint/2010/main" val="177847724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tatus">
            <a:extLst xmlns:a="http://schemas.openxmlformats.org/drawingml/2006/main">
              <a:ext uri="{FF2B5EF4-FFF2-40B4-BE49-F238E27FC236}">
                <a16:creationId xmlns:a16="http://schemas.microsoft.com/office/drawing/2014/main" id="{99CE41E6-06FE-4F9D-A704-AD862B79B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КИТАЙ • ТЕКУЩИЙ СРЕЗ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19BA4BB-B8AF-4856-8232-34CCD5099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2020–2026: главным дефицитом Китая становится воспроизводство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AAC0834-BC32-482A-95EB-D4EA25CA5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69826946-A050-44C5-880F-D46D735E3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67DFA2B-3B2D-4EA7-85CB-6FFC2B337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FE8B751-B326-44FE-A82B-32C6AB085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10</a:t>
            </a:r>
          </a:p>
        </p:txBody>
      </p:sp>
      <p:sp>
        <p:nvSpPr>
          <p:cNvPr id="7" name="metric-номинальный ВВП">
            <a:extLst xmlns:a="http://schemas.openxmlformats.org/drawingml/2006/main">
              <a:ext uri="{FF2B5EF4-FFF2-40B4-BE49-F238E27FC236}">
                <a16:creationId xmlns:a16="http://schemas.microsoft.com/office/drawing/2014/main" id="{9F887A6C-8ACB-4618-9BC5-5B14AD23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A2E56C9-83D5-4C6D-951E-D1652E468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номинальный ВВП">
            <a:extLst xmlns:a="http://schemas.openxmlformats.org/drawingml/2006/main">
              <a:ext uri="{FF2B5EF4-FFF2-40B4-BE49-F238E27FC236}">
                <a16:creationId xmlns:a16="http://schemas.microsoft.com/office/drawing/2014/main" id="{C29CBE82-92EE-43C5-B7EC-F8244713B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657350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$19,50 трлн</a:t>
            </a:r>
          </a:p>
        </p:txBody>
      </p:sp>
      <p:sp>
        <p:nvSpPr>
          <p:cNvPr id="10" name="label-номинальный ВВП">
            <a:extLst xmlns:a="http://schemas.openxmlformats.org/drawingml/2006/main">
              <a:ext uri="{FF2B5EF4-FFF2-40B4-BE49-F238E27FC236}">
                <a16:creationId xmlns:a16="http://schemas.microsoft.com/office/drawing/2014/main" id="{3BD33A54-EF05-415C-8ED1-32CBA2F29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114550"/>
            <a:ext cx="2266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номинальный ВВП</a:t>
            </a:r>
          </a:p>
        </p:txBody>
      </p:sp>
      <p:sp>
        <p:nvSpPr>
          <p:cNvPr id="11" name="scope-номинальный ВВП">
            <a:extLst xmlns:a="http://schemas.openxmlformats.org/drawingml/2006/main">
              <a:ext uri="{FF2B5EF4-FFF2-40B4-BE49-F238E27FC236}">
                <a16:creationId xmlns:a16="http://schemas.microsoft.com/office/drawing/2014/main" id="{4AF6F19A-928F-45F9-B270-C2D10FD3B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527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+5,0% реально в 2025</a:t>
            </a:r>
          </a:p>
        </p:txBody>
      </p:sp>
      <p:sp>
        <p:nvSpPr>
          <p:cNvPr id="12" name="metric-изменение населения">
            <a:extLst xmlns:a="http://schemas.openxmlformats.org/drawingml/2006/main">
              <a:ext uri="{FF2B5EF4-FFF2-40B4-BE49-F238E27FC236}">
                <a16:creationId xmlns:a16="http://schemas.microsoft.com/office/drawing/2014/main" id="{3AFF30C7-58B9-4744-882D-5B3D3F8B1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240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9A13379-109F-49ED-BA8D-DCA811D85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240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изменение населения">
            <a:extLst xmlns:a="http://schemas.openxmlformats.org/drawingml/2006/main">
              <a:ext uri="{FF2B5EF4-FFF2-40B4-BE49-F238E27FC236}">
                <a16:creationId xmlns:a16="http://schemas.microsoft.com/office/drawing/2014/main" id="{79B6364A-00BC-4F5E-B13F-D1FCAE884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1657350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−3,39 млн</a:t>
            </a:r>
          </a:p>
        </p:txBody>
      </p:sp>
      <p:sp>
        <p:nvSpPr>
          <p:cNvPr id="15" name="label-изменение населения">
            <a:extLst xmlns:a="http://schemas.openxmlformats.org/drawingml/2006/main">
              <a:ext uri="{FF2B5EF4-FFF2-40B4-BE49-F238E27FC236}">
                <a16:creationId xmlns:a16="http://schemas.microsoft.com/office/drawing/2014/main" id="{5770D74A-F5D6-4516-9786-561C8B593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114550"/>
            <a:ext cx="2266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изменение населения</a:t>
            </a:r>
          </a:p>
        </p:txBody>
      </p:sp>
      <p:sp>
        <p:nvSpPr>
          <p:cNvPr id="16" name="scope-изменение населения">
            <a:extLst xmlns:a="http://schemas.openxmlformats.org/drawingml/2006/main">
              <a:ext uri="{FF2B5EF4-FFF2-40B4-BE49-F238E27FC236}">
                <a16:creationId xmlns:a16="http://schemas.microsoft.com/office/drawing/2014/main" id="{DB812DA6-ED45-422E-B20E-6320B47DA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5527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2025; 7,92 млн рождений</a:t>
            </a:r>
          </a:p>
        </p:txBody>
      </p:sp>
      <p:sp>
        <p:nvSpPr>
          <p:cNvPr id="17" name="metric-НИОКР">
            <a:extLst xmlns:a="http://schemas.openxmlformats.org/drawingml/2006/main">
              <a:ext uri="{FF2B5EF4-FFF2-40B4-BE49-F238E27FC236}">
                <a16:creationId xmlns:a16="http://schemas.microsoft.com/office/drawing/2014/main" id="{0FDA0330-CE01-4FA8-A0B2-80F33950D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240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464D327C-7CA5-41F6-9E5F-43944BED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240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НИОКР">
            <a:extLst xmlns:a="http://schemas.openxmlformats.org/drawingml/2006/main">
              <a:ext uri="{FF2B5EF4-FFF2-40B4-BE49-F238E27FC236}">
                <a16:creationId xmlns:a16="http://schemas.microsoft.com/office/drawing/2014/main" id="{74EF104C-CEFE-490B-BDAA-6F0E9A02A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1657350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2,80% ВВП</a:t>
            </a:r>
          </a:p>
        </p:txBody>
      </p:sp>
      <p:sp>
        <p:nvSpPr>
          <p:cNvPr id="20" name="label-НИОКР">
            <a:extLst xmlns:a="http://schemas.openxmlformats.org/drawingml/2006/main">
              <a:ext uri="{FF2B5EF4-FFF2-40B4-BE49-F238E27FC236}">
                <a16:creationId xmlns:a16="http://schemas.microsoft.com/office/drawing/2014/main" id="{0DF1323C-035F-4932-947B-A0B0F7DEF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2114550"/>
            <a:ext cx="2266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НИОКР</a:t>
            </a:r>
          </a:p>
        </p:txBody>
      </p:sp>
      <p:sp>
        <p:nvSpPr>
          <p:cNvPr id="21" name="scope-НИОКР">
            <a:extLst xmlns:a="http://schemas.openxmlformats.org/drawingml/2006/main">
              <a:ext uri="{FF2B5EF4-FFF2-40B4-BE49-F238E27FC236}">
                <a16:creationId xmlns:a16="http://schemas.microsoft.com/office/drawing/2014/main" id="{20900AD7-0B24-40F2-8C8A-A7A28DC2A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25527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3,926 трлн юаней</a:t>
            </a:r>
          </a:p>
        </p:txBody>
      </p:sp>
      <p:sp>
        <p:nvSpPr>
          <p:cNvPr id="22" name="metric-генерация">
            <a:extLst xmlns:a="http://schemas.openxmlformats.org/drawingml/2006/main">
              <a:ext uri="{FF2B5EF4-FFF2-40B4-BE49-F238E27FC236}">
                <a16:creationId xmlns:a16="http://schemas.microsoft.com/office/drawing/2014/main" id="{ECB87E56-7FB8-4D37-9AA5-E74576F43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24000"/>
            <a:ext cx="27622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5B83A491-C4B2-4903-AF7C-4363FC697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240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генерация">
            <a:extLst xmlns:a="http://schemas.openxmlformats.org/drawingml/2006/main">
              <a:ext uri="{FF2B5EF4-FFF2-40B4-BE49-F238E27FC236}">
                <a16:creationId xmlns:a16="http://schemas.microsoft.com/office/drawing/2014/main" id="{F666C67F-296D-4A61-AC77-6D5F61036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1657350"/>
            <a:ext cx="23622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B58B1B"/>
                </a:solidFill>
              </a:defRPr>
            </a:pPr>
            <a:r>
              <a:rPr sz="2700" b="1" i="0">
                <a:solidFill>
                  <a:srgbClr val="B58B1B"/>
                </a:solidFill>
              </a:rPr>
              <a:t>10 575 ТВт·ч</a:t>
            </a:r>
          </a:p>
        </p:txBody>
      </p:sp>
      <p:sp>
        <p:nvSpPr>
          <p:cNvPr id="25" name="label-генерация">
            <a:extLst xmlns:a="http://schemas.openxmlformats.org/drawingml/2006/main">
              <a:ext uri="{FF2B5EF4-FFF2-40B4-BE49-F238E27FC236}">
                <a16:creationId xmlns:a16="http://schemas.microsoft.com/office/drawing/2014/main" id="{F12ADBD0-A7D7-4D07-AC57-91F22BC5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114550"/>
            <a:ext cx="2362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генерация</a:t>
            </a:r>
          </a:p>
        </p:txBody>
      </p:sp>
      <p:sp>
        <p:nvSpPr>
          <p:cNvPr id="26" name="scope-генерация">
            <a:extLst xmlns:a="http://schemas.openxmlformats.org/drawingml/2006/main">
              <a:ext uri="{FF2B5EF4-FFF2-40B4-BE49-F238E27FC236}">
                <a16:creationId xmlns:a16="http://schemas.microsoft.com/office/drawing/2014/main" id="{A11EEC31-234E-4A09-8EBB-A081F5F60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552700"/>
            <a:ext cx="2362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40,2% чистая</a:t>
            </a:r>
          </a:p>
        </p:txBody>
      </p:sp>
      <p:graphicFrame>
        <p:nvGraphicFramePr>
          <p:cNvPr id="57" name=""/>
          <p:cNvGraphicFramePr/>
          <p:nvPr/>
        </p:nvGraphicFramePr>
        <p:xfrm>
          <a:off xmlns:a="http://schemas.openxmlformats.org/drawingml/2006/main" x="428625" y="3476625"/>
          <a:ext xmlns:a="http://schemas.openxmlformats.org/drawingml/2006/main" cx="11334750" cy="2190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905000"/>
                <a:gridCol w="3714750"/>
                <a:gridCol w="5715000"/>
              </a:tblGrid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Контур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Факт 2025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Балансовый сигнал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Торговля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$6,355 трлн; профицит $1,189 трлн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Внешняя конкурентоспособность высока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Недвижимость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Инвестиции −17,2%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Старая инвестиционная машина сжимается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Резервы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$3,358 трлн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Внешний буфер остаётся крупным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Демография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65+ = 15,9%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Цена соцзащиты и дефицит рабочей силы растут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  <p:sp>
        <p:nvSpPr>
          <p:cNvPr id="28" name="callout-bg">
            <a:extLst xmlns:a="http://schemas.openxmlformats.org/drawingml/2006/main">
              <a:ext uri="{FF2B5EF4-FFF2-40B4-BE49-F238E27FC236}">
                <a16:creationId xmlns:a16="http://schemas.microsoft.com/office/drawing/2014/main" id="{4FF9BC09-816B-4F10-9CAC-D1EABD54D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62D3553C-C514-42E5-8378-58E092646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762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97ADE767-22D9-461E-9DD9-05327630F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6048375"/>
            <a:ext cx="952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Следующий переход: инвестиции + экспорт → доходы домохозяйств + соцзащита + производительность.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03388162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tatus">
            <a:extLst xmlns:a="http://schemas.openxmlformats.org/drawingml/2006/main">
              <a:ext uri="{FF2B5EF4-FFF2-40B4-BE49-F238E27FC236}">
                <a16:creationId xmlns:a16="http://schemas.microsoft.com/office/drawing/2014/main" id="{C5DAFD5B-CE92-42A5-86A3-7764D5C1A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КИТАЙ • ИТОГ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EE420E9-799B-4CC5-87F8-A899E5EC6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75" b="1" i="0">
                <a:solidFill>
                  <a:srgbClr val="111827"/>
                </a:solidFill>
              </a:defRPr>
            </a:pPr>
            <a:r>
              <a:rPr sz="3075" b="1" i="0">
                <a:solidFill>
                  <a:srgbClr val="111827"/>
                </a:solidFill>
              </a:rPr>
              <a:t>Баланс Китая: координация сильна, обратная связь уязвима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02BD4C8-720E-4E23-B927-985601D02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D006E3C-721D-4511-8B3C-10010B4C3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96C89B2-41EA-4162-B7F7-1A4B23FF0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DE51D852-3F06-4804-B07D-A70BB0E60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11</a:t>
            </a:r>
          </a:p>
        </p:txBody>
      </p:sp>
      <p:graphicFrame>
        <p:nvGraphicFramePr>
          <p:cNvPr id="17" name="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1133475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14500"/>
                <a:gridCol w="4476750"/>
                <a:gridCol w="5143500"/>
              </a:tblGrid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</a:rPr>
                        <a:t>Ось</a:t>
                      </a:r>
                    </a:p>
                  </a:txBody>
                  <a:tcPr marL="91440" marR="91440" marT="45720" marB="45720" anchor="ctr">
                    <a:solidFill>
                      <a:srgbClr val="B58B1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</a:rPr>
                        <a:t>Сильная сторона</a:t>
                      </a:r>
                    </a:p>
                  </a:txBody>
                  <a:tcPr marL="91440" marR="91440" marT="45720" marB="45720" anchor="ctr">
                    <a:solidFill>
                      <a:srgbClr val="B58B1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</a:rPr>
                        <a:t>Ограничение</a:t>
                      </a:r>
                    </a:p>
                  </a:txBody>
                  <a:tcPr marL="91440" marR="91440" marT="45720" marB="45720" anchor="ctr">
                    <a:solidFill>
                      <a:srgbClr val="B58B1B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Запасы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Промышленность, сети, инфраструктура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Недвижимость и часть долга переоценены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Потоки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Экспорт, электричество, масштабирование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Слабый внутренний спрос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Воспроизводство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Образование и НИОКР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Сокращение населения, старение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Устойчивость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Резервы и полнота цепочек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Энергетические и торговые внешние риски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Легитимность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Способность исполнения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Позднее обнаружение ошибки масштаба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Внешние эффекты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Зелёная мощность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≈12,3 Гт CO₂ в 2024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  <p:sp>
        <p:nvSpPr>
          <p:cNvPr id="8" name="callout-bg">
            <a:extLst xmlns:a="http://schemas.openxmlformats.org/drawingml/2006/main">
              <a:ext uri="{FF2B5EF4-FFF2-40B4-BE49-F238E27FC236}">
                <a16:creationId xmlns:a16="http://schemas.microsoft.com/office/drawing/2014/main" id="{80F0BD02-95D1-4E32-AECC-D7FB690DA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67375"/>
            <a:ext cx="113347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A887023-5ECB-430C-9E80-81F3C72E3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67375"/>
            <a:ext cx="762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4E769684-7A90-459A-B432-21FB3C347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762625"/>
            <a:ext cx="1095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Слабость — не способность производить; слабость — способность превратить производство в устойчивое благосостояние.</a:t>
            </a:r>
          </a:p>
        </p:txBody>
      </p:sp>
    </p:spTree>
    <p:extLst>
      <p:ext uri="{BB962C8B-B14F-4D97-AF65-F5344CB8AC3E}">
        <p14:creationId xmlns:p14="http://schemas.microsoft.com/office/powerpoint/2010/main" val="140254012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status">
            <a:extLst xmlns:a="http://schemas.openxmlformats.org/drawingml/2006/main">
              <a:ext uri="{FF2B5EF4-FFF2-40B4-BE49-F238E27FC236}">
                <a16:creationId xmlns:a16="http://schemas.microsoft.com/office/drawing/2014/main" id="{02338443-4CEC-423F-9F2E-B42E7BC97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КИТАЙ • НАУКА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A92251-84F8-4BF0-9394-D9C59B669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Академия усиливает суверенитет — но не заменяет проверку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C1B98AE-D476-49A1-98FC-4C78D164E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70A289F-7DD9-4685-992D-9F9239EE6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ADB7512-3FAF-439A-BA58-056F72CDF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8717293-4E42-47B8-813E-2D6619930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12</a:t>
            </a:r>
          </a:p>
        </p:txBody>
      </p:sp>
      <p:sp>
        <p:nvSpPr>
          <p:cNvPr id="7" name="metric-создание CAS">
            <a:extLst xmlns:a="http://schemas.openxmlformats.org/drawingml/2006/main">
              <a:ext uri="{FF2B5EF4-FFF2-40B4-BE49-F238E27FC236}">
                <a16:creationId xmlns:a16="http://schemas.microsoft.com/office/drawing/2014/main" id="{4CC6F7D9-FA8E-4E53-B45A-F2B0E53E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B15F9868-236C-4449-BD7B-6E0D89D76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создание CAS">
            <a:extLst xmlns:a="http://schemas.openxmlformats.org/drawingml/2006/main">
              <a:ext uri="{FF2B5EF4-FFF2-40B4-BE49-F238E27FC236}">
                <a16:creationId xmlns:a16="http://schemas.microsoft.com/office/drawing/2014/main" id="{E3433D7C-5CF4-463A-93F6-9618333F9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1949</a:t>
            </a:r>
          </a:p>
        </p:txBody>
      </p:sp>
      <p:sp>
        <p:nvSpPr>
          <p:cNvPr id="10" name="label-создание CAS">
            <a:extLst xmlns:a="http://schemas.openxmlformats.org/drawingml/2006/main">
              <a:ext uri="{FF2B5EF4-FFF2-40B4-BE49-F238E27FC236}">
                <a16:creationId xmlns:a16="http://schemas.microsoft.com/office/drawing/2014/main" id="{6880B7B3-7876-4F96-B844-700B331C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создание CAS</a:t>
            </a:r>
          </a:p>
        </p:txBody>
      </p:sp>
      <p:sp>
        <p:nvSpPr>
          <p:cNvPr id="11" name="scope-создание CAS">
            <a:extLst xmlns:a="http://schemas.openxmlformats.org/drawingml/2006/main">
              <a:ext uri="{FF2B5EF4-FFF2-40B4-BE49-F238E27FC236}">
                <a16:creationId xmlns:a16="http://schemas.microsoft.com/office/drawing/2014/main" id="{810F07D1-BF58-4BE0-AE17-B6F7BFEA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стратегический экспертный центр</a:t>
            </a:r>
          </a:p>
        </p:txBody>
      </p:sp>
      <p:sp>
        <p:nvSpPr>
          <p:cNvPr id="12" name="metric-исследовательских институтов">
            <a:extLst xmlns:a="http://schemas.openxmlformats.org/drawingml/2006/main">
              <a:ext uri="{FF2B5EF4-FFF2-40B4-BE49-F238E27FC236}">
                <a16:creationId xmlns:a16="http://schemas.microsoft.com/office/drawing/2014/main" id="{B1EDFAFA-A6EE-42F8-A654-D1CFEEBFB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9206F36A-AC5A-4601-A055-1FA1BA37A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исследовательских институтов">
            <a:extLst xmlns:a="http://schemas.openxmlformats.org/drawingml/2006/main">
              <a:ext uri="{FF2B5EF4-FFF2-40B4-BE49-F238E27FC236}">
                <a16:creationId xmlns:a16="http://schemas.microsoft.com/office/drawing/2014/main" id="{CCF6DAE3-73DD-49CD-B8DB-C7B239868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&gt;1 600</a:t>
            </a:r>
          </a:p>
        </p:txBody>
      </p:sp>
      <p:sp>
        <p:nvSpPr>
          <p:cNvPr id="15" name="label-исследовательских институтов">
            <a:extLst xmlns:a="http://schemas.openxmlformats.org/drawingml/2006/main">
              <a:ext uri="{FF2B5EF4-FFF2-40B4-BE49-F238E27FC236}">
                <a16:creationId xmlns:a16="http://schemas.microsoft.com/office/drawing/2014/main" id="{17F74F02-1AE5-4E60-95B5-F58ACE6CE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исследовательских институтов</a:t>
            </a:r>
          </a:p>
        </p:txBody>
      </p:sp>
      <p:sp>
        <p:nvSpPr>
          <p:cNvPr id="16" name="scope-исследовательских институтов">
            <a:extLst xmlns:a="http://schemas.openxmlformats.org/drawingml/2006/main">
              <a:ext uri="{FF2B5EF4-FFF2-40B4-BE49-F238E27FC236}">
                <a16:creationId xmlns:a16="http://schemas.microsoft.com/office/drawing/2014/main" id="{CFEC7453-52B0-47B5-86EC-E9143462D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вся система к середине 1960-х</a:t>
            </a:r>
          </a:p>
        </p:txBody>
      </p:sp>
      <p:sp>
        <p:nvSpPr>
          <p:cNvPr id="17" name="metric-PCT-заявок">
            <a:extLst xmlns:a="http://schemas.openxmlformats.org/drawingml/2006/main">
              <a:ext uri="{FF2B5EF4-FFF2-40B4-BE49-F238E27FC236}">
                <a16:creationId xmlns:a16="http://schemas.microsoft.com/office/drawing/2014/main" id="{5A70E71B-2EB0-480E-8EB8-F493AC68E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1FEF8C40-B47F-4EC5-A72F-202F42BFD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PCT-заявок">
            <a:extLst xmlns:a="http://schemas.openxmlformats.org/drawingml/2006/main">
              <a:ext uri="{FF2B5EF4-FFF2-40B4-BE49-F238E27FC236}">
                <a16:creationId xmlns:a16="http://schemas.microsoft.com/office/drawing/2014/main" id="{B8D82D5F-BF87-4D65-8C94-AAD49EA3B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≈78 тыс.</a:t>
            </a:r>
          </a:p>
        </p:txBody>
      </p:sp>
      <p:sp>
        <p:nvSpPr>
          <p:cNvPr id="20" name="label-PCT-заявок">
            <a:extLst xmlns:a="http://schemas.openxmlformats.org/drawingml/2006/main">
              <a:ext uri="{FF2B5EF4-FFF2-40B4-BE49-F238E27FC236}">
                <a16:creationId xmlns:a16="http://schemas.microsoft.com/office/drawing/2014/main" id="{D4894A71-8E9D-403D-9A8E-2F4488D8D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PCT-заявок</a:t>
            </a:r>
          </a:p>
        </p:txBody>
      </p:sp>
      <p:sp>
        <p:nvSpPr>
          <p:cNvPr id="21" name="scope-PCT-заявок">
            <a:extLst xmlns:a="http://schemas.openxmlformats.org/drawingml/2006/main">
              <a:ext uri="{FF2B5EF4-FFF2-40B4-BE49-F238E27FC236}">
                <a16:creationId xmlns:a16="http://schemas.microsoft.com/office/drawing/2014/main" id="{00142EF8-42B9-4768-91AF-725BA9D9B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2025, порядок величины</a:t>
            </a:r>
          </a:p>
        </p:txBody>
      </p:sp>
      <p:sp>
        <p:nvSpPr>
          <p:cNvPr id="22" name="metric-фундаментальная наука">
            <a:extLst xmlns:a="http://schemas.openxmlformats.org/drawingml/2006/main">
              <a:ext uri="{FF2B5EF4-FFF2-40B4-BE49-F238E27FC236}">
                <a16:creationId xmlns:a16="http://schemas.microsoft.com/office/drawing/2014/main" id="{8EAC6D37-2119-466D-8689-B1CC827A7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619250"/>
            <a:ext cx="304800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1BA904DA-A118-4E1B-B388-641B5B486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фундаментальная наука">
            <a:extLst xmlns:a="http://schemas.openxmlformats.org/drawingml/2006/main">
              <a:ext uri="{FF2B5EF4-FFF2-40B4-BE49-F238E27FC236}">
                <a16:creationId xmlns:a16="http://schemas.microsoft.com/office/drawing/2014/main" id="{A392AB0B-D724-4A9A-83B6-76E78E832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752600"/>
            <a:ext cx="2647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7,08%</a:t>
            </a:r>
          </a:p>
        </p:txBody>
      </p:sp>
      <p:sp>
        <p:nvSpPr>
          <p:cNvPr id="25" name="label-фундаментальная наука">
            <a:extLst xmlns:a="http://schemas.openxmlformats.org/drawingml/2006/main">
              <a:ext uri="{FF2B5EF4-FFF2-40B4-BE49-F238E27FC236}">
                <a16:creationId xmlns:a16="http://schemas.microsoft.com/office/drawing/2014/main" id="{4385F6D0-310E-4914-A3FA-0BB3368A8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209800"/>
            <a:ext cx="2647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фундаментальная наука</a:t>
            </a:r>
          </a:p>
        </p:txBody>
      </p:sp>
      <p:sp>
        <p:nvSpPr>
          <p:cNvPr id="26" name="scope-фундаментальная наука">
            <a:extLst xmlns:a="http://schemas.openxmlformats.org/drawingml/2006/main">
              <a:ext uri="{FF2B5EF4-FFF2-40B4-BE49-F238E27FC236}">
                <a16:creationId xmlns:a16="http://schemas.microsoft.com/office/drawing/2014/main" id="{DB2FC180-9A70-4AFC-B3DC-41AAE359B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647950"/>
            <a:ext cx="2647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доля в НИОКР, 2025</a:t>
            </a:r>
          </a:p>
        </p:txBody>
      </p:sp>
      <p:sp>
        <p:nvSpPr>
          <p:cNvPr id="27" name="bullet-0">
            <a:extLst xmlns:a="http://schemas.openxmlformats.org/drawingml/2006/main">
              <a:ext uri="{FF2B5EF4-FFF2-40B4-BE49-F238E27FC236}">
                <a16:creationId xmlns:a16="http://schemas.microsoft.com/office/drawing/2014/main" id="{541229BA-0C03-4737-A826-592B27D76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52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F3AB664E-B8D5-4567-A963-AF1660B61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57625"/>
            <a:ext cx="10458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Сильная связка: задача → институт → инженерный контур → масштабирование.</a:t>
            </a:r>
          </a:p>
        </p:txBody>
      </p:sp>
      <p:sp>
        <p:nvSpPr>
          <p:cNvPr id="29" name="bullet-1">
            <a:extLst xmlns:a="http://schemas.openxmlformats.org/drawingml/2006/main">
              <a:ext uri="{FF2B5EF4-FFF2-40B4-BE49-F238E27FC236}">
                <a16:creationId xmlns:a16="http://schemas.microsoft.com/office/drawing/2014/main" id="{0425D932-7F80-4F3A-852B-558BC4482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481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D10D0747-2574-44B9-89DD-D925560A5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52925"/>
            <a:ext cx="10458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Проверяемые результаты: атом, спутник, инсулин, гибридный рис, артемизинин.</a:t>
            </a:r>
          </a:p>
        </p:txBody>
      </p:sp>
      <p:sp>
        <p:nvSpPr>
          <p:cNvPr id="31" name="bullet-2">
            <a:extLst xmlns:a="http://schemas.openxmlformats.org/drawingml/2006/main">
              <a:ext uri="{FF2B5EF4-FFF2-40B4-BE49-F238E27FC236}">
                <a16:creationId xmlns:a16="http://schemas.microsoft.com/office/drawing/2014/main" id="{72F1F274-34D6-4A02-9164-8B2BC428B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434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D6BDFE5D-B6AF-4A72-96F2-FDE171704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48225"/>
            <a:ext cx="10458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Предел системы показала Культурная революция: закрытие вузов повредило кадровое воспроизводство.</a:t>
            </a:r>
          </a:p>
        </p:txBody>
      </p:sp>
      <p:sp>
        <p:nvSpPr>
          <p:cNvPr id="33" name="bullet-3">
            <a:extLst xmlns:a="http://schemas.openxmlformats.org/drawingml/2006/main">
              <a:ext uri="{FF2B5EF4-FFF2-40B4-BE49-F238E27FC236}">
                <a16:creationId xmlns:a16="http://schemas.microsoft.com/office/drawing/2014/main" id="{C873BB62-B84B-4230-B6E7-33B51A949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387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9E555CB0-3E3B-4C63-A7DF-65F829642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43525"/>
            <a:ext cx="10458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Бюджет науки не компенсирует слабую статистику и подавленную критику.</a:t>
            </a:r>
          </a:p>
        </p:txBody>
      </p:sp>
    </p:spTree>
    <p:extLst>
      <p:ext uri="{BB962C8B-B14F-4D97-AF65-F5344CB8AC3E}">
        <p14:creationId xmlns:p14="http://schemas.microsoft.com/office/powerpoint/2010/main" val="41212170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tatus">
            <a:extLst xmlns:a="http://schemas.openxmlformats.org/drawingml/2006/main">
              <a:ext uri="{FF2B5EF4-FFF2-40B4-BE49-F238E27FC236}">
                <a16:creationId xmlns:a16="http://schemas.microsoft.com/office/drawing/2014/main" id="{4F55568F-8FA0-4631-BC41-9A34518BE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США • РАННИЙ ПЕРИОД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830745E-0F07-41DC-97DF-30EE20D56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1896–1945: США соединили индустрию, стандарты и государственный риск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BDBFC68-6145-488E-A6A1-BACFE107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6247F26E-0543-424A-B723-514ECF2F8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D3133E6-5348-4525-9F7E-0F2F1229C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3731DEC-27E4-4E0C-B1B7-FF3E43B9A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13</a:t>
            </a:r>
          </a:p>
        </p:txBody>
      </p:sp>
      <p:sp>
        <p:nvSpPr>
          <p:cNvPr id="7" name="era-1896–1916">
            <a:extLst xmlns:a="http://schemas.openxmlformats.org/drawingml/2006/main">
              <a:ext uri="{FF2B5EF4-FFF2-40B4-BE49-F238E27FC236}">
                <a16:creationId xmlns:a16="http://schemas.microsoft.com/office/drawing/2014/main" id="{DA96AD57-692C-4BC4-B85D-83E0AE523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52425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ra-accent">
            <a:extLst xmlns:a="http://schemas.openxmlformats.org/drawingml/2006/main">
              <a:ext uri="{FF2B5EF4-FFF2-40B4-BE49-F238E27FC236}">
                <a16:creationId xmlns:a16="http://schemas.microsoft.com/office/drawing/2014/main" id="{8E462DDB-23C7-41FA-B688-492E270D4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0ECC205-CEA5-47FE-9ED6-36F3AAA46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1896–1916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E471239-2F5F-4C07-8266-1B7022DCC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Массовое производство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7B8030CF-9704-4ACC-A3B3-C34550A7B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3181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Население 76,2→92,2 млн; urban 39,6→45,6%; ФРС 1913; NACA 1915.</a:t>
            </a:r>
          </a:p>
        </p:txBody>
      </p:sp>
      <p:sp>
        <p:nvSpPr>
          <p:cNvPr id="12" name="era-1917–1929">
            <a:extLst xmlns:a="http://schemas.openxmlformats.org/drawingml/2006/main">
              <a:ext uri="{FF2B5EF4-FFF2-40B4-BE49-F238E27FC236}">
                <a16:creationId xmlns:a16="http://schemas.microsoft.com/office/drawing/2014/main" id="{47FCD9CF-F173-4EB4-88C2-4BC440ADA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352425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ra-accent">
            <a:extLst xmlns:a="http://schemas.openxmlformats.org/drawingml/2006/main">
              <a:ext uri="{FF2B5EF4-FFF2-40B4-BE49-F238E27FC236}">
                <a16:creationId xmlns:a16="http://schemas.microsoft.com/office/drawing/2014/main" id="{2AAB579F-6486-40C5-92B0-A329798BF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6667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A31B8693-FC03-4D0A-A83F-482A60D4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8B1B"/>
                </a:solidFill>
              </a:defRPr>
            </a:pPr>
            <a:r>
              <a:rPr sz="1275" b="1" i="0">
                <a:solidFill>
                  <a:srgbClr val="B58B1B"/>
                </a:solidFill>
              </a:rPr>
              <a:t>1917–1929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D726B302-0CF3-4228-8B8A-E432B27C3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Электрификация и кредит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FCCCC1C-71F2-4355-98CB-73AAC3538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457450"/>
            <a:ext cx="3181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 1920 большинство стало городским; ВВП 1929 ≈$104,6 млрд; риск кредита опередил надзор.</a:t>
            </a:r>
          </a:p>
        </p:txBody>
      </p:sp>
      <p:sp>
        <p:nvSpPr>
          <p:cNvPr id="17" name="era-1929–1945">
            <a:extLst xmlns:a="http://schemas.openxmlformats.org/drawingml/2006/main">
              <a:ext uri="{FF2B5EF4-FFF2-40B4-BE49-F238E27FC236}">
                <a16:creationId xmlns:a16="http://schemas.microsoft.com/office/drawing/2014/main" id="{B9E592AC-C370-4AC5-AE80-F35B99199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571625"/>
            <a:ext cx="352425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ra-accent">
            <a:extLst xmlns:a="http://schemas.openxmlformats.org/drawingml/2006/main">
              <a:ext uri="{FF2B5EF4-FFF2-40B4-BE49-F238E27FC236}">
                <a16:creationId xmlns:a16="http://schemas.microsoft.com/office/drawing/2014/main" id="{4758EE6C-B4AD-4F25-B011-6C571DE7D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571625"/>
            <a:ext cx="6667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B1AD0BDA-548B-4A48-BAE5-FA9C37CD3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4747"/>
                </a:solidFill>
              </a:defRPr>
            </a:pPr>
            <a:r>
              <a:rPr sz="1275" b="1" i="0">
                <a:solidFill>
                  <a:srgbClr val="B54747"/>
                </a:solidFill>
              </a:rPr>
              <a:t>1929–1945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F60A5DC-1ACA-4543-9D60-E93A9E0DD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Государство-балансировщик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7B415925-8DB4-4D6E-84D3-21B3DA456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457450"/>
            <a:ext cx="3181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Выпуск −≈30%; безработица ≈25%; к 1945 долг ≈115–118% ВВП.</a:t>
            </a:r>
          </a:p>
        </p:txBody>
      </p:sp>
      <p:sp>
        <p:nvSpPr>
          <p:cNvPr id="22" name="callout-bg">
            <a:extLst xmlns:a="http://schemas.openxmlformats.org/drawingml/2006/main">
              <a:ext uri="{FF2B5EF4-FFF2-40B4-BE49-F238E27FC236}">
                <a16:creationId xmlns:a16="http://schemas.microsoft.com/office/drawing/2014/main" id="{BF4CF5EA-B30C-40A8-AC02-C95C47943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333875"/>
            <a:ext cx="113347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ED565E5F-6C82-4D11-BC32-C6F9EF384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333875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5E032039-26E2-404F-9B55-96088217F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429125"/>
            <a:ext cx="1095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Рынок не восстановил равновесие автоматически: Новый курс и мобилизация перенесли системный риск на федеральное государство.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1FD26FC4-E7BE-47C7-B874-B434C9A0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667375"/>
            <a:ext cx="1047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73A5E"/>
                </a:solidFill>
              </a:defRPr>
            </a:pPr>
            <a:r>
              <a:rPr sz="1725" b="1" i="0">
                <a:solidFill>
                  <a:srgbClr val="173A5E"/>
                </a:solidFill>
              </a:rPr>
              <a:t>Масштаб стал системой только после институтов денег, стандарта, науки и последней инстанции.</a:t>
            </a:r>
          </a:p>
        </p:txBody>
      </p:sp>
    </p:spTree>
    <p:extLst>
      <p:ext uri="{BB962C8B-B14F-4D97-AF65-F5344CB8AC3E}">
        <p14:creationId xmlns:p14="http://schemas.microsoft.com/office/powerpoint/2010/main" val="168333500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status">
            <a:extLst xmlns:a="http://schemas.openxmlformats.org/drawingml/2006/main">
              <a:ext uri="{FF2B5EF4-FFF2-40B4-BE49-F238E27FC236}">
                <a16:creationId xmlns:a16="http://schemas.microsoft.com/office/drawing/2014/main" id="{86EA7094-5CA5-45C0-BF1B-FF3F1EB01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США • ПОСЛЕВОЕННЫЙ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D1303C-47EB-4B71-95C4-CA9939138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1945–1971: США ближе всего подошли к широкому равновесию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F6E7847-B987-44FD-978F-9089692CE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BE6D68E4-F308-41F5-A781-FF69C50D4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C17EC35-6956-4C87-AC98-1B5F6FEC1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A55FD2E4-9FF9-4C46-B10F-18BC66F9A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14</a:t>
            </a:r>
          </a:p>
        </p:txBody>
      </p:sp>
      <p:sp>
        <p:nvSpPr>
          <p:cNvPr id="7" name="metric-население">
            <a:extLst xmlns:a="http://schemas.openxmlformats.org/drawingml/2006/main">
              <a:ext uri="{FF2B5EF4-FFF2-40B4-BE49-F238E27FC236}">
                <a16:creationId xmlns:a16="http://schemas.microsoft.com/office/drawing/2014/main" id="{301026CF-66F5-4DEF-85E5-DF24D3EE5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2DF081CB-6B26-4935-B092-C7BFA1851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6CFB55E4-83FA-424A-980D-2FC6D6A96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151 → 203 млн</a:t>
            </a:r>
          </a:p>
        </p:txBody>
      </p:sp>
      <p:sp>
        <p:nvSpPr>
          <p:cNvPr id="10" name="label-население">
            <a:extLst xmlns:a="http://schemas.openxmlformats.org/drawingml/2006/main">
              <a:ext uri="{FF2B5EF4-FFF2-40B4-BE49-F238E27FC236}">
                <a16:creationId xmlns:a16="http://schemas.microsoft.com/office/drawing/2014/main" id="{A74DE3A9-3671-4537-97C5-731954A2E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население</a:t>
            </a:r>
          </a:p>
        </p:txBody>
      </p:sp>
      <p:sp>
        <p:nvSpPr>
          <p:cNvPr id="11" name="scop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3E4060C7-3454-41C5-B94B-990E19591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1950–1970</a:t>
            </a:r>
          </a:p>
        </p:txBody>
      </p:sp>
      <p:sp>
        <p:nvSpPr>
          <p:cNvPr id="12" name="metric-электроэнергия, ТВт·ч">
            <a:extLst xmlns:a="http://schemas.openxmlformats.org/drawingml/2006/main">
              <a:ext uri="{FF2B5EF4-FFF2-40B4-BE49-F238E27FC236}">
                <a16:creationId xmlns:a16="http://schemas.microsoft.com/office/drawing/2014/main" id="{B91EAA29-031D-46E2-91E1-79EE9BD3C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7FD81E0-C724-4D9A-A552-13DE7F58A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электроэнергия, ТВт·ч">
            <a:extLst xmlns:a="http://schemas.openxmlformats.org/drawingml/2006/main">
              <a:ext uri="{FF2B5EF4-FFF2-40B4-BE49-F238E27FC236}">
                <a16:creationId xmlns:a16="http://schemas.microsoft.com/office/drawing/2014/main" id="{15CF7825-A8D7-46C1-A712-92113C471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B58B1B"/>
                </a:solidFill>
              </a:defRPr>
            </a:pPr>
            <a:r>
              <a:rPr sz="1950" b="1" i="0">
                <a:solidFill>
                  <a:srgbClr val="B58B1B"/>
                </a:solidFill>
              </a:rPr>
              <a:t>334 → 1 535</a:t>
            </a:r>
          </a:p>
        </p:txBody>
      </p:sp>
      <p:sp>
        <p:nvSpPr>
          <p:cNvPr id="15" name="label-электроэнергия, ТВт·ч">
            <a:extLst xmlns:a="http://schemas.openxmlformats.org/drawingml/2006/main">
              <a:ext uri="{FF2B5EF4-FFF2-40B4-BE49-F238E27FC236}">
                <a16:creationId xmlns:a16="http://schemas.microsoft.com/office/drawing/2014/main" id="{0A52C9BA-10E2-40FF-83DA-72D157D11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электроэнергия, ТВт·ч</a:t>
            </a:r>
          </a:p>
        </p:txBody>
      </p:sp>
      <p:sp>
        <p:nvSpPr>
          <p:cNvPr id="16" name="scope-электроэнергия, ТВт·ч">
            <a:extLst xmlns:a="http://schemas.openxmlformats.org/drawingml/2006/main">
              <a:ext uri="{FF2B5EF4-FFF2-40B4-BE49-F238E27FC236}">
                <a16:creationId xmlns:a16="http://schemas.microsoft.com/office/drawing/2014/main" id="{20010A67-9E08-4B95-AC71-A6AA915AC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1950–1970</a:t>
            </a:r>
          </a:p>
        </p:txBody>
      </p:sp>
      <p:sp>
        <p:nvSpPr>
          <p:cNvPr id="17" name="metric-НИОКР / ВВП">
            <a:extLst xmlns:a="http://schemas.openxmlformats.org/drawingml/2006/main">
              <a:ext uri="{FF2B5EF4-FFF2-40B4-BE49-F238E27FC236}">
                <a16:creationId xmlns:a16="http://schemas.microsoft.com/office/drawing/2014/main" id="{347D11A1-8970-472D-A337-6B9E5051A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B2915FF-C842-4ACD-9EF1-AD25947FE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НИОКР / ВВП">
            <a:extLst xmlns:a="http://schemas.openxmlformats.org/drawingml/2006/main">
              <a:ext uri="{FF2B5EF4-FFF2-40B4-BE49-F238E27FC236}">
                <a16:creationId xmlns:a16="http://schemas.microsoft.com/office/drawing/2014/main" id="{B3F74D62-85DB-4465-8E49-6856B15E2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D5A"/>
                </a:solidFill>
              </a:defRPr>
            </a:pPr>
            <a:r>
              <a:rPr sz="1650" b="1" i="0">
                <a:solidFill>
                  <a:srgbClr val="2E7D5A"/>
                </a:solidFill>
              </a:rPr>
              <a:t>1,33% → 2,45%</a:t>
            </a:r>
          </a:p>
        </p:txBody>
      </p:sp>
      <p:sp>
        <p:nvSpPr>
          <p:cNvPr id="20" name="label-НИОКР / ВВП">
            <a:extLst xmlns:a="http://schemas.openxmlformats.org/drawingml/2006/main">
              <a:ext uri="{FF2B5EF4-FFF2-40B4-BE49-F238E27FC236}">
                <a16:creationId xmlns:a16="http://schemas.microsoft.com/office/drawing/2014/main" id="{BF932A4D-BC6A-4E79-941F-D7ADE9B56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НИОКР / ВВП</a:t>
            </a:r>
          </a:p>
        </p:txBody>
      </p:sp>
      <p:sp>
        <p:nvSpPr>
          <p:cNvPr id="21" name="scope-НИОКР / ВВП">
            <a:extLst xmlns:a="http://schemas.openxmlformats.org/drawingml/2006/main">
              <a:ext uri="{FF2B5EF4-FFF2-40B4-BE49-F238E27FC236}">
                <a16:creationId xmlns:a16="http://schemas.microsoft.com/office/drawing/2014/main" id="{10E0217D-FE76-48F2-810D-01081979C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1953–1970; пик 2,79%</a:t>
            </a:r>
          </a:p>
        </p:txBody>
      </p:sp>
      <p:sp>
        <p:nvSpPr>
          <p:cNvPr id="22" name="metric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E0A926E8-B61F-46C0-ADAF-F502F32F2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619250"/>
            <a:ext cx="304800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22161EED-7BBD-411B-B263-98EC1664D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8380FE59-FF0D-4F15-AED0-D28CA74CE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752600"/>
            <a:ext cx="2647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≈86% → ≈35%</a:t>
            </a:r>
          </a:p>
        </p:txBody>
      </p:sp>
      <p:sp>
        <p:nvSpPr>
          <p:cNvPr id="25" name="label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4752F3DC-0E1E-4465-B635-B05DAEFE3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209800"/>
            <a:ext cx="2647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федеральный долг / ВВП</a:t>
            </a:r>
          </a:p>
        </p:txBody>
      </p:sp>
      <p:sp>
        <p:nvSpPr>
          <p:cNvPr id="26" name="scope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530F2D4D-8586-437F-9AE3-8A6BC099E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647950"/>
            <a:ext cx="2647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1950–1971</a:t>
            </a:r>
          </a:p>
        </p:txBody>
      </p:sp>
      <p:sp>
        <p:nvSpPr>
          <p:cNvPr id="27" name="bullet-0">
            <a:extLst xmlns:a="http://schemas.openxmlformats.org/drawingml/2006/main">
              <a:ext uri="{FF2B5EF4-FFF2-40B4-BE49-F238E27FC236}">
                <a16:creationId xmlns:a16="http://schemas.microsoft.com/office/drawing/2014/main" id="{24EE2BF8-3C72-4255-920D-C79E341EB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52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0473834E-F1C3-411F-AA56-25E30F804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57625"/>
            <a:ext cx="104584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Массовое образование и жильё расширяли производительность и спрос.</a:t>
            </a:r>
          </a:p>
        </p:txBody>
      </p:sp>
      <p:sp>
        <p:nvSpPr>
          <p:cNvPr id="29" name="bullet-1">
            <a:extLst xmlns:a="http://schemas.openxmlformats.org/drawingml/2006/main">
              <a:ext uri="{FF2B5EF4-FFF2-40B4-BE49-F238E27FC236}">
                <a16:creationId xmlns:a16="http://schemas.microsoft.com/office/drawing/2014/main" id="{12044A81-4FFF-4769-B0E4-1907082AF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386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B64F356E-6B52-4D5A-A938-4848D3DAA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43400"/>
            <a:ext cx="104584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Федеральные миссии породили NSF, NASA, DARPA и технологические закупки.</a:t>
            </a:r>
          </a:p>
        </p:txBody>
      </p:sp>
      <p:sp>
        <p:nvSpPr>
          <p:cNvPr id="31" name="bullet-2">
            <a:extLst xmlns:a="http://schemas.openxmlformats.org/drawingml/2006/main">
              <a:ext uri="{FF2B5EF4-FFF2-40B4-BE49-F238E27FC236}">
                <a16:creationId xmlns:a16="http://schemas.microsoft.com/office/drawing/2014/main" id="{CB5629C9-7552-4C70-82E8-9E7D00968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244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A658A8A8-FC5A-4BE3-B013-204D0EAC5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29175"/>
            <a:ext cx="104584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Инфраструктура и производство росли вместе с домохозяйствами.</a:t>
            </a:r>
          </a:p>
        </p:txBody>
      </p:sp>
      <p:sp>
        <p:nvSpPr>
          <p:cNvPr id="33" name="bullet-3">
            <a:extLst xmlns:a="http://schemas.openxmlformats.org/drawingml/2006/main">
              <a:ext uri="{FF2B5EF4-FFF2-40B4-BE49-F238E27FC236}">
                <a16:creationId xmlns:a16="http://schemas.microsoft.com/office/drawing/2014/main" id="{ACACC130-7A5F-4D01-A4CF-3E944AAA4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102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4F5FD9C3-16D2-4B33-8E1E-960EB6FC2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14950"/>
            <a:ext cx="104584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Долговая нагрузка снижалась на фоне роста номинального выпуска.</a:t>
            </a:r>
          </a:p>
        </p:txBody>
      </p:sp>
      <p:sp>
        <p:nvSpPr>
          <p:cNvPr id="35" name="callout-bg">
            <a:extLst xmlns:a="http://schemas.openxmlformats.org/drawingml/2006/main">
              <a:ext uri="{FF2B5EF4-FFF2-40B4-BE49-F238E27FC236}">
                <a16:creationId xmlns:a16="http://schemas.microsoft.com/office/drawing/2014/main" id="{94267056-CE89-40BF-8714-CD02653E5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857875"/>
            <a:ext cx="10287000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D4BA400-B793-4DA2-9D86-682A87F7C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857875"/>
            <a:ext cx="76200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98628EFB-EC2C-4E43-A84A-E7EADAF50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953125"/>
            <a:ext cx="9906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Пиковый эквилибриум: наука, инфраструктура, производство и массовый спрос усиливали друг друга.</a:t>
            </a:r>
          </a:p>
        </p:txBody>
      </p:sp>
    </p:spTree>
    <p:extLst>
      <p:ext uri="{BB962C8B-B14F-4D97-AF65-F5344CB8AC3E}">
        <p14:creationId xmlns:p14="http://schemas.microsoft.com/office/powerpoint/2010/main" val="132172246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tatus">
            <a:extLst xmlns:a="http://schemas.openxmlformats.org/drawingml/2006/main">
              <a:ext uri="{FF2B5EF4-FFF2-40B4-BE49-F238E27FC236}">
                <a16:creationId xmlns:a16="http://schemas.microsoft.com/office/drawing/2014/main" id="{0610EFC1-D108-4B84-841C-3326F46B0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США • СЕТЕВАЯ ОПЦИОННОСТЬ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8A1D6F-B2A2-4FA8-B379-92E9ACDBB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1971–2000: доллар и цифровые сети расширили пространство выбора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D955690-7468-4A69-A5AB-A82504E80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A4FFEB8-1FF1-4E56-ADCE-B31C419C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5FFDC077-8E76-4558-9B98-B5216D4FE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638CF08-8943-4A8E-BAC6-8FC349EEF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15</a:t>
            </a:r>
          </a:p>
        </p:txBody>
      </p:sp>
      <p:sp>
        <p:nvSpPr>
          <p:cNvPr id="7" name="metric-население">
            <a:extLst xmlns:a="http://schemas.openxmlformats.org/drawingml/2006/main">
              <a:ext uri="{FF2B5EF4-FFF2-40B4-BE49-F238E27FC236}">
                <a16:creationId xmlns:a16="http://schemas.microsoft.com/office/drawing/2014/main" id="{4724F5BA-683A-49AB-8C3C-3BC49B549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323850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8DA4184F-B5B9-4FAB-B32C-657DA2F42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2745CC93-C48F-490D-A411-4682E5C7F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752600"/>
            <a:ext cx="28384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203 → 281 млн</a:t>
            </a:r>
          </a:p>
        </p:txBody>
      </p:sp>
      <p:sp>
        <p:nvSpPr>
          <p:cNvPr id="10" name="label-население">
            <a:extLst xmlns:a="http://schemas.openxmlformats.org/drawingml/2006/main">
              <a:ext uri="{FF2B5EF4-FFF2-40B4-BE49-F238E27FC236}">
                <a16:creationId xmlns:a16="http://schemas.microsoft.com/office/drawing/2014/main" id="{465F7F7E-0977-4BF2-B6FE-1F96E4DA1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209800"/>
            <a:ext cx="283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население</a:t>
            </a:r>
          </a:p>
        </p:txBody>
      </p:sp>
      <p:sp>
        <p:nvSpPr>
          <p:cNvPr id="11" name="scop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FB3918EE-2C3E-4907-ADF3-FEB8BFA3B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647950"/>
            <a:ext cx="28384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1970–2000</a:t>
            </a:r>
          </a:p>
        </p:txBody>
      </p:sp>
      <p:sp>
        <p:nvSpPr>
          <p:cNvPr id="12" name="metric-электроэнергия, ТВт·ч">
            <a:extLst xmlns:a="http://schemas.openxmlformats.org/drawingml/2006/main">
              <a:ext uri="{FF2B5EF4-FFF2-40B4-BE49-F238E27FC236}">
                <a16:creationId xmlns:a16="http://schemas.microsoft.com/office/drawing/2014/main" id="{318E31AA-F88B-4B52-9B23-775A0CCF3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619250"/>
            <a:ext cx="323850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7D7498A-8057-46FE-A26E-9A78855B9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электроэнергия, ТВт·ч">
            <a:extLst xmlns:a="http://schemas.openxmlformats.org/drawingml/2006/main">
              <a:ext uri="{FF2B5EF4-FFF2-40B4-BE49-F238E27FC236}">
                <a16:creationId xmlns:a16="http://schemas.microsoft.com/office/drawing/2014/main" id="{07475277-5215-4120-B874-DABC031CE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1752600"/>
            <a:ext cx="28384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1 535 → 3 802</a:t>
            </a:r>
          </a:p>
        </p:txBody>
      </p:sp>
      <p:sp>
        <p:nvSpPr>
          <p:cNvPr id="15" name="label-электроэнергия, ТВт·ч">
            <a:extLst xmlns:a="http://schemas.openxmlformats.org/drawingml/2006/main">
              <a:ext uri="{FF2B5EF4-FFF2-40B4-BE49-F238E27FC236}">
                <a16:creationId xmlns:a16="http://schemas.microsoft.com/office/drawing/2014/main" id="{75440D83-E87C-4E1B-A514-8D3C4E75B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2209800"/>
            <a:ext cx="283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электроэнергия, ТВт·ч</a:t>
            </a:r>
          </a:p>
        </p:txBody>
      </p:sp>
      <p:sp>
        <p:nvSpPr>
          <p:cNvPr id="16" name="scope-электроэнергия, ТВт·ч">
            <a:extLst xmlns:a="http://schemas.openxmlformats.org/drawingml/2006/main">
              <a:ext uri="{FF2B5EF4-FFF2-40B4-BE49-F238E27FC236}">
                <a16:creationId xmlns:a16="http://schemas.microsoft.com/office/drawing/2014/main" id="{05CD1D0D-4C21-49B9-B6F7-FBE5ED643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2647950"/>
            <a:ext cx="28384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1970–2000</a:t>
            </a:r>
          </a:p>
        </p:txBody>
      </p:sp>
      <p:sp>
        <p:nvSpPr>
          <p:cNvPr id="17" name="metric-бакалавр и выше">
            <a:extLst xmlns:a="http://schemas.openxmlformats.org/drawingml/2006/main">
              <a:ext uri="{FF2B5EF4-FFF2-40B4-BE49-F238E27FC236}">
                <a16:creationId xmlns:a16="http://schemas.microsoft.com/office/drawing/2014/main" id="{5A6A1508-5F7D-4173-B7D3-0E31D4060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619250"/>
            <a:ext cx="4476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F0970AA-E898-4E10-A294-209783F19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бакалавр и выше">
            <a:extLst xmlns:a="http://schemas.openxmlformats.org/drawingml/2006/main">
              <a:ext uri="{FF2B5EF4-FFF2-40B4-BE49-F238E27FC236}">
                <a16:creationId xmlns:a16="http://schemas.microsoft.com/office/drawing/2014/main" id="{11C39DB0-08C3-4212-B347-D247F5B4F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1752600"/>
            <a:ext cx="4076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11,0% → 25,6%</a:t>
            </a:r>
          </a:p>
        </p:txBody>
      </p:sp>
      <p:sp>
        <p:nvSpPr>
          <p:cNvPr id="20" name="label-бакалавр и выше">
            <a:extLst xmlns:a="http://schemas.openxmlformats.org/drawingml/2006/main">
              <a:ext uri="{FF2B5EF4-FFF2-40B4-BE49-F238E27FC236}">
                <a16:creationId xmlns:a16="http://schemas.microsoft.com/office/drawing/2014/main" id="{2BDF33C2-EB81-4B82-A739-4AA80DC0C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209800"/>
            <a:ext cx="4076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бакалавр и выше</a:t>
            </a:r>
          </a:p>
        </p:txBody>
      </p:sp>
      <p:sp>
        <p:nvSpPr>
          <p:cNvPr id="21" name="scope-бакалавр и выше">
            <a:extLst xmlns:a="http://schemas.openxmlformats.org/drawingml/2006/main">
              <a:ext uri="{FF2B5EF4-FFF2-40B4-BE49-F238E27FC236}">
                <a16:creationId xmlns:a16="http://schemas.microsoft.com/office/drawing/2014/main" id="{A2FF8537-7D29-4441-A64D-C6F1DA75E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647950"/>
            <a:ext cx="4076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1970–2000</a:t>
            </a:r>
          </a:p>
        </p:txBody>
      </p:sp>
      <p:sp>
        <p:nvSpPr>
          <p:cNvPr id="22" name="callout-bg">
            <a:extLst xmlns:a="http://schemas.openxmlformats.org/drawingml/2006/main">
              <a:ext uri="{FF2B5EF4-FFF2-40B4-BE49-F238E27FC236}">
                <a16:creationId xmlns:a16="http://schemas.microsoft.com/office/drawing/2014/main" id="{5E20178E-2C45-441E-969F-06EE7F5D2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14750"/>
            <a:ext cx="113347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7B27DAB5-8354-4A41-9061-95EAB6455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14750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45499B1-9A8D-4050-BAE1-3D857BD49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810000"/>
            <a:ext cx="1095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11827"/>
                </a:solidFill>
              </a:defRPr>
            </a:pPr>
            <a:r>
              <a:rPr sz="1800" b="1" i="0">
                <a:solidFill>
                  <a:srgbClr val="111827"/>
                </a:solidFill>
              </a:rPr>
              <a:t>После отказа от золотой конвертируемости США монетизировали доверие к доллару, рынкам капитала, технологиям и правилам.</a:t>
            </a:r>
          </a:p>
        </p:txBody>
      </p:sp>
      <p:sp>
        <p:nvSpPr>
          <p:cNvPr id="25" name="bullet-0">
            <a:extLst xmlns:a="http://schemas.openxmlformats.org/drawingml/2006/main">
              <a:ext uri="{FF2B5EF4-FFF2-40B4-BE49-F238E27FC236}">
                <a16:creationId xmlns:a16="http://schemas.microsoft.com/office/drawing/2014/main" id="{2F2B0E4B-7419-4394-A452-FE353D07D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D947F5FD-9F6F-4CD1-86A3-5E00D78F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00625"/>
            <a:ext cx="1045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НИОКР удерживались около 2,5–2,6% ВВП.</a:t>
            </a:r>
          </a:p>
        </p:txBody>
      </p:sp>
      <p:sp>
        <p:nvSpPr>
          <p:cNvPr id="27" name="bullet-1">
            <a:extLst xmlns:a="http://schemas.openxmlformats.org/drawingml/2006/main">
              <a:ext uri="{FF2B5EF4-FFF2-40B4-BE49-F238E27FC236}">
                <a16:creationId xmlns:a16="http://schemas.microsoft.com/office/drawing/2014/main" id="{231844C0-DCA6-45B8-AB6E-8D27D5F82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387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B5F30345-2062-40AB-BB03-3445E3489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43525"/>
            <a:ext cx="1045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Долг вырос примерно с 35% до 55% ВВП.</a:t>
            </a:r>
          </a:p>
        </p:txBody>
      </p:sp>
      <p:sp>
        <p:nvSpPr>
          <p:cNvPr id="29" name="bullet-2">
            <a:extLst xmlns:a="http://schemas.openxmlformats.org/drawingml/2006/main">
              <a:ext uri="{FF2B5EF4-FFF2-40B4-BE49-F238E27FC236}">
                <a16:creationId xmlns:a16="http://schemas.microsoft.com/office/drawing/2014/main" id="{928E9E24-912D-4457-9612-FF86E56FF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816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79173412-232E-492D-9BCC-A2149204E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86425"/>
            <a:ext cx="1045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Производство постепенно уступало относительный вес финансам, ПО и услугам.</a:t>
            </a:r>
          </a:p>
        </p:txBody>
      </p:sp>
      <p:sp>
        <p:nvSpPr>
          <p:cNvPr id="31" name="bullet-3">
            <a:extLst xmlns:a="http://schemas.openxmlformats.org/drawingml/2006/main">
              <a:ext uri="{FF2B5EF4-FFF2-40B4-BE49-F238E27FC236}">
                <a16:creationId xmlns:a16="http://schemas.microsoft.com/office/drawing/2014/main" id="{9F72748A-F687-4F4D-A97D-872573FFA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1245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AC7012C5-0596-446A-B103-DC965D4A7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6029325"/>
            <a:ext cx="1045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Опционность выросла, но стала зависеть от доверия к правилам и глобальным сетям.</a:t>
            </a:r>
          </a:p>
        </p:txBody>
      </p:sp>
    </p:spTree>
    <p:extLst>
      <p:ext uri="{BB962C8B-B14F-4D97-AF65-F5344CB8AC3E}">
        <p14:creationId xmlns:p14="http://schemas.microsoft.com/office/powerpoint/2010/main" val="120479689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tatus">
            <a:extLst xmlns:a="http://schemas.openxmlformats.org/drawingml/2006/main">
              <a:ext uri="{FF2B5EF4-FFF2-40B4-BE49-F238E27FC236}">
                <a16:creationId xmlns:a16="http://schemas.microsoft.com/office/drawing/2014/main" id="{250B7594-DC5C-4D0B-AAFD-E1A3B9C44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США • ГЛОБАЛЬНЫЕ ДИСБАЛАНСЫ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BD57E51-731B-4415-8CB3-57535FAA1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2001–2019: потоки сохранились, воспроизводство стало расходиться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D30E25B-E7E0-4DE8-A3F3-29345FC9F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05511AA-2520-4453-B508-160F54D03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6C85794-462B-4861-9945-907879AA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2AC1484E-9F3B-4225-9B98-D8BD6E8BC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16</a:t>
            </a:r>
          </a:p>
        </p:txBody>
      </p:sp>
      <p:sp>
        <p:nvSpPr>
          <p:cNvPr id="7" name="metric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5CF93CE4-6E39-4AB8-AFAB-DD3094906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80AEEBE-E005-4490-90D9-D97B258AD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46FF8160-2D52-4553-8D4C-E3607D5EC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B54747"/>
                </a:solidFill>
              </a:defRPr>
            </a:pPr>
            <a:r>
              <a:rPr sz="1800" b="1" i="0">
                <a:solidFill>
                  <a:srgbClr val="B54747"/>
                </a:solidFill>
              </a:rPr>
              <a:t>54,5% → 105%</a:t>
            </a:r>
          </a:p>
        </p:txBody>
      </p:sp>
      <p:sp>
        <p:nvSpPr>
          <p:cNvPr id="10" name="label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C37F005F-0AF7-436B-A737-1838428AC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федеральный долг / ВВП</a:t>
            </a:r>
          </a:p>
        </p:txBody>
      </p:sp>
      <p:sp>
        <p:nvSpPr>
          <p:cNvPr id="11" name="scope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568D890D-C2DE-4DE0-AA2E-7A13F253B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2001–2019</a:t>
            </a:r>
          </a:p>
        </p:txBody>
      </p:sp>
      <p:sp>
        <p:nvSpPr>
          <p:cNvPr id="12" name="metric-НИОКР / ВВП">
            <a:extLst xmlns:a="http://schemas.openxmlformats.org/drawingml/2006/main">
              <a:ext uri="{FF2B5EF4-FFF2-40B4-BE49-F238E27FC236}">
                <a16:creationId xmlns:a16="http://schemas.microsoft.com/office/drawing/2014/main" id="{4408BA69-E05D-497B-A9D3-BA06EF444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842F82A6-AA23-48C7-A76F-C10673E9D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НИОКР / ВВП">
            <a:extLst xmlns:a="http://schemas.openxmlformats.org/drawingml/2006/main">
              <a:ext uri="{FF2B5EF4-FFF2-40B4-BE49-F238E27FC236}">
                <a16:creationId xmlns:a16="http://schemas.microsoft.com/office/drawing/2014/main" id="{DF513634-82FD-42F5-98EC-34D0EAFC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D5A"/>
                </a:solidFill>
              </a:defRPr>
            </a:pPr>
            <a:r>
              <a:rPr sz="1650" b="1" i="0">
                <a:solidFill>
                  <a:srgbClr val="2E7D5A"/>
                </a:solidFill>
              </a:rPr>
              <a:t>2,63% → 3,09%</a:t>
            </a:r>
          </a:p>
        </p:txBody>
      </p:sp>
      <p:sp>
        <p:nvSpPr>
          <p:cNvPr id="15" name="label-НИОКР / ВВП">
            <a:extLst xmlns:a="http://schemas.openxmlformats.org/drawingml/2006/main">
              <a:ext uri="{FF2B5EF4-FFF2-40B4-BE49-F238E27FC236}">
                <a16:creationId xmlns:a16="http://schemas.microsoft.com/office/drawing/2014/main" id="{8F323C6C-92C2-456B-9CEA-F0F4F9406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НИОКР / ВВП</a:t>
            </a:r>
          </a:p>
        </p:txBody>
      </p:sp>
      <p:sp>
        <p:nvSpPr>
          <p:cNvPr id="16" name="scope-НИОКР / ВВП">
            <a:extLst xmlns:a="http://schemas.openxmlformats.org/drawingml/2006/main">
              <a:ext uri="{FF2B5EF4-FFF2-40B4-BE49-F238E27FC236}">
                <a16:creationId xmlns:a16="http://schemas.microsoft.com/office/drawing/2014/main" id="{3C3E44B4-7620-4F10-A2FE-CB9C631B3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2001–2019</a:t>
            </a:r>
          </a:p>
        </p:txBody>
      </p:sp>
      <p:sp>
        <p:nvSpPr>
          <p:cNvPr id="17" name="metric-текущий счёт">
            <a:extLst xmlns:a="http://schemas.openxmlformats.org/drawingml/2006/main">
              <a:ext uri="{FF2B5EF4-FFF2-40B4-BE49-F238E27FC236}">
                <a16:creationId xmlns:a16="http://schemas.microsoft.com/office/drawing/2014/main" id="{E44BB525-4DAE-4F17-A67B-8F432A28B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67287739-6A69-4402-AFE1-A28032D6E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текущий счёт">
            <a:extLst xmlns:a="http://schemas.openxmlformats.org/drawingml/2006/main">
              <a:ext uri="{FF2B5EF4-FFF2-40B4-BE49-F238E27FC236}">
                <a16:creationId xmlns:a16="http://schemas.microsoft.com/office/drawing/2014/main" id="{85C471E9-BBF3-4A2F-8CD9-A3B49822A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−6,2% ВВП</a:t>
            </a:r>
          </a:p>
        </p:txBody>
      </p:sp>
      <p:sp>
        <p:nvSpPr>
          <p:cNvPr id="20" name="label-текущий счёт">
            <a:extLst xmlns:a="http://schemas.openxmlformats.org/drawingml/2006/main">
              <a:ext uri="{FF2B5EF4-FFF2-40B4-BE49-F238E27FC236}">
                <a16:creationId xmlns:a16="http://schemas.microsoft.com/office/drawing/2014/main" id="{C79A72D4-A3DC-4C5B-9C75-3780749FC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текущий счёт</a:t>
            </a:r>
          </a:p>
        </p:txBody>
      </p:sp>
      <p:sp>
        <p:nvSpPr>
          <p:cNvPr id="21" name="scope-текущий счёт">
            <a:extLst xmlns:a="http://schemas.openxmlformats.org/drawingml/2006/main">
              <a:ext uri="{FF2B5EF4-FFF2-40B4-BE49-F238E27FC236}">
                <a16:creationId xmlns:a16="http://schemas.microsoft.com/office/drawing/2014/main" id="{EC5F28B2-3523-4A3E-8DB0-19E7DE42B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2006, максимум дефицита</a:t>
            </a:r>
          </a:p>
        </p:txBody>
      </p:sp>
      <p:sp>
        <p:nvSpPr>
          <p:cNvPr id="22" name="metric-manufacturing">
            <a:extLst xmlns:a="http://schemas.openxmlformats.org/drawingml/2006/main">
              <a:ext uri="{FF2B5EF4-FFF2-40B4-BE49-F238E27FC236}">
                <a16:creationId xmlns:a16="http://schemas.microsoft.com/office/drawing/2014/main" id="{E8115E57-7908-4E6B-B58D-E49DDEE4A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619250"/>
            <a:ext cx="304800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B38E4F4D-FB9A-461F-96CA-E09347CE3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manufacturing">
            <a:extLst xmlns:a="http://schemas.openxmlformats.org/drawingml/2006/main">
              <a:ext uri="{FF2B5EF4-FFF2-40B4-BE49-F238E27FC236}">
                <a16:creationId xmlns:a16="http://schemas.microsoft.com/office/drawing/2014/main" id="{4F96BF44-C309-45EB-BB44-F3B01531D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752600"/>
            <a:ext cx="2647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≈11% ВВП</a:t>
            </a:r>
          </a:p>
        </p:txBody>
      </p:sp>
      <p:sp>
        <p:nvSpPr>
          <p:cNvPr id="25" name="label-manufacturing">
            <a:extLst xmlns:a="http://schemas.openxmlformats.org/drawingml/2006/main">
              <a:ext uri="{FF2B5EF4-FFF2-40B4-BE49-F238E27FC236}">
                <a16:creationId xmlns:a16="http://schemas.microsoft.com/office/drawing/2014/main" id="{08B5F7E2-8769-47D9-BAF6-0BA40D920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209800"/>
            <a:ext cx="2647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manufacturing</a:t>
            </a:r>
          </a:p>
        </p:txBody>
      </p:sp>
      <p:sp>
        <p:nvSpPr>
          <p:cNvPr id="26" name="scope-manufacturing">
            <a:extLst xmlns:a="http://schemas.openxmlformats.org/drawingml/2006/main">
              <a:ext uri="{FF2B5EF4-FFF2-40B4-BE49-F238E27FC236}">
                <a16:creationId xmlns:a16="http://schemas.microsoft.com/office/drawing/2014/main" id="{D6E8E094-53F7-4B4F-89AE-1808BA604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647950"/>
            <a:ext cx="2647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конец периода, порядок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49175FDA-3778-44EF-A5C0-8A5DA425E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14750"/>
            <a:ext cx="113347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A1AC7752-599A-414C-8896-E459E4D3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14750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46BA5FD-76D7-4701-BDEF-85B9E186F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810000"/>
            <a:ext cx="1095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Доллар позволял финансировать дефицит; кризис 2008 показал цену скрытого левереджа и слабого качества активов.</a:t>
            </a:r>
          </a:p>
        </p:txBody>
      </p:sp>
      <p:sp>
        <p:nvSpPr>
          <p:cNvPr id="30" name="bullet-0">
            <a:extLst xmlns:a="http://schemas.openxmlformats.org/drawingml/2006/main">
              <a:ext uri="{FF2B5EF4-FFF2-40B4-BE49-F238E27FC236}">
                <a16:creationId xmlns:a16="http://schemas.microsoft.com/office/drawing/2014/main" id="{09D9822B-F67E-440E-AF45-F7312AEF9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416FC281-BBD4-4E7F-AB40-C5C62452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00625"/>
            <a:ext cx="1045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Платформы и нематериальные активы усилили глобальный поток.</a:t>
            </a:r>
          </a:p>
        </p:txBody>
      </p:sp>
      <p:sp>
        <p:nvSpPr>
          <p:cNvPr id="32" name="bullet-1">
            <a:extLst xmlns:a="http://schemas.openxmlformats.org/drawingml/2006/main">
              <a:ext uri="{FF2B5EF4-FFF2-40B4-BE49-F238E27FC236}">
                <a16:creationId xmlns:a16="http://schemas.microsoft.com/office/drawing/2014/main" id="{9BC86A73-B66F-4F31-9033-F9C1615EA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959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C3E94D9F-9219-4EE5-ACBA-839D11875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400675"/>
            <a:ext cx="1045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Рост спроса на электричество почти остановился, инфраструктура старела неравномерно.</a:t>
            </a:r>
          </a:p>
        </p:txBody>
      </p:sp>
      <p:sp>
        <p:nvSpPr>
          <p:cNvPr id="34" name="bullet-2">
            <a:extLst xmlns:a="http://schemas.openxmlformats.org/drawingml/2006/main">
              <a:ext uri="{FF2B5EF4-FFF2-40B4-BE49-F238E27FC236}">
                <a16:creationId xmlns:a16="http://schemas.microsoft.com/office/drawing/2014/main" id="{ACCDD2A0-9FD2-4015-AAF9-5307DD54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959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F4112FF9-B580-4B26-BCD7-3BAD90D3A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00725"/>
            <a:ext cx="1045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Региональные и социальные разрывы подрывали общий контракт.</a:t>
            </a:r>
          </a:p>
        </p:txBody>
      </p:sp>
    </p:spTree>
    <p:extLst>
      <p:ext uri="{BB962C8B-B14F-4D97-AF65-F5344CB8AC3E}">
        <p14:creationId xmlns:p14="http://schemas.microsoft.com/office/powerpoint/2010/main" val="130807412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tatus">
            <a:extLst xmlns:a="http://schemas.openxmlformats.org/drawingml/2006/main">
              <a:ext uri="{FF2B5EF4-FFF2-40B4-BE49-F238E27FC236}">
                <a16:creationId xmlns:a16="http://schemas.microsoft.com/office/drawing/2014/main" id="{5B5E68C4-6622-4028-B210-60F9A9823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США • ТЕКУЩИЙ СРЕЗ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F992B2-1F0A-41E7-AA1C-AD314F74E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2020–2026: лидерство США остаётся сильным, но становится дороже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43FE2CB-DF0B-4988-BA37-DF1CA2D0D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093CA15-5F36-4547-AF64-E3FD3440E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78544C03-8EDC-4C2A-87F4-0351F2F3F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379A099-6EEA-4633-B72F-AB4AB8F61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17</a:t>
            </a:r>
          </a:p>
        </p:txBody>
      </p:sp>
      <p:sp>
        <p:nvSpPr>
          <p:cNvPr id="7" name="metric-население">
            <a:extLst xmlns:a="http://schemas.openxmlformats.org/drawingml/2006/main">
              <a:ext uri="{FF2B5EF4-FFF2-40B4-BE49-F238E27FC236}">
                <a16:creationId xmlns:a16="http://schemas.microsoft.com/office/drawing/2014/main" id="{3137A83E-E954-4795-8B4D-91FE63423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93E2CA6-3C77-48E8-838C-68189F61B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F7544D83-4D2A-4A12-9CD8-0D42D596C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657350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341,8 млн</a:t>
            </a:r>
          </a:p>
        </p:txBody>
      </p:sp>
      <p:sp>
        <p:nvSpPr>
          <p:cNvPr id="10" name="label-население">
            <a:extLst xmlns:a="http://schemas.openxmlformats.org/drawingml/2006/main">
              <a:ext uri="{FF2B5EF4-FFF2-40B4-BE49-F238E27FC236}">
                <a16:creationId xmlns:a16="http://schemas.microsoft.com/office/drawing/2014/main" id="{3E893DDF-49DF-4056-8810-604DC28F9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114550"/>
            <a:ext cx="2266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население</a:t>
            </a:r>
          </a:p>
        </p:txBody>
      </p:sp>
      <p:sp>
        <p:nvSpPr>
          <p:cNvPr id="11" name="scop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FB28F209-4594-4D6B-9D94-4E38C37F7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527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2025; 65+ ≈18,9%</a:t>
            </a:r>
          </a:p>
        </p:txBody>
      </p:sp>
      <p:sp>
        <p:nvSpPr>
          <p:cNvPr id="12" name="metric-НИОКР по ППС">
            <a:extLst xmlns:a="http://schemas.openxmlformats.org/drawingml/2006/main">
              <a:ext uri="{FF2B5EF4-FFF2-40B4-BE49-F238E27FC236}">
                <a16:creationId xmlns:a16="http://schemas.microsoft.com/office/drawing/2014/main" id="{DEF21B0A-1696-41A6-ACDB-6D2826588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240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3F07100F-AA7C-4F3D-AE6E-0841B47EF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240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НИОКР по ППС">
            <a:extLst xmlns:a="http://schemas.openxmlformats.org/drawingml/2006/main">
              <a:ext uri="{FF2B5EF4-FFF2-40B4-BE49-F238E27FC236}">
                <a16:creationId xmlns:a16="http://schemas.microsoft.com/office/drawing/2014/main" id="{8F617CD5-ECC5-4A9F-A15E-9D86B12B7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1657350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$1,009 трлн</a:t>
            </a:r>
          </a:p>
        </p:txBody>
      </p:sp>
      <p:sp>
        <p:nvSpPr>
          <p:cNvPr id="15" name="label-НИОКР по ППС">
            <a:extLst xmlns:a="http://schemas.openxmlformats.org/drawingml/2006/main">
              <a:ext uri="{FF2B5EF4-FFF2-40B4-BE49-F238E27FC236}">
                <a16:creationId xmlns:a16="http://schemas.microsoft.com/office/drawing/2014/main" id="{C47365F5-8F79-4859-A13B-464ABB198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114550"/>
            <a:ext cx="2266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НИОКР по ППС</a:t>
            </a:r>
          </a:p>
        </p:txBody>
      </p:sp>
      <p:sp>
        <p:nvSpPr>
          <p:cNvPr id="16" name="scope-НИОКР по ППС">
            <a:extLst xmlns:a="http://schemas.openxmlformats.org/drawingml/2006/main">
              <a:ext uri="{FF2B5EF4-FFF2-40B4-BE49-F238E27FC236}">
                <a16:creationId xmlns:a16="http://schemas.microsoft.com/office/drawing/2014/main" id="{7A8E8D48-43E2-4904-9A1B-A91CFAFF7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5527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2024; 3,44% ВВП</a:t>
            </a:r>
          </a:p>
        </p:txBody>
      </p:sp>
      <p:sp>
        <p:nvSpPr>
          <p:cNvPr id="17" name="metric-utility-scale генерация">
            <a:extLst xmlns:a="http://schemas.openxmlformats.org/drawingml/2006/main">
              <a:ext uri="{FF2B5EF4-FFF2-40B4-BE49-F238E27FC236}">
                <a16:creationId xmlns:a16="http://schemas.microsoft.com/office/drawing/2014/main" id="{C7076D6D-5920-4E83-852E-24BD59BA6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240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78D4E6C-0EC9-45C1-BFDE-3DEAFF499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240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utility-scale генерация">
            <a:extLst xmlns:a="http://schemas.openxmlformats.org/drawingml/2006/main">
              <a:ext uri="{FF2B5EF4-FFF2-40B4-BE49-F238E27FC236}">
                <a16:creationId xmlns:a16="http://schemas.microsoft.com/office/drawing/2014/main" id="{18EC1F82-C90C-422C-8E59-8C5225B5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1657350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≈4,43 ПВт·ч</a:t>
            </a:r>
          </a:p>
        </p:txBody>
      </p:sp>
      <p:sp>
        <p:nvSpPr>
          <p:cNvPr id="20" name="label-utility-scale генерация">
            <a:extLst xmlns:a="http://schemas.openxmlformats.org/drawingml/2006/main">
              <a:ext uri="{FF2B5EF4-FFF2-40B4-BE49-F238E27FC236}">
                <a16:creationId xmlns:a16="http://schemas.microsoft.com/office/drawing/2014/main" id="{FF9AE768-DB76-4745-9EBA-7A13A853A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2114550"/>
            <a:ext cx="2266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utility-scale генерация</a:t>
            </a:r>
          </a:p>
        </p:txBody>
      </p:sp>
      <p:sp>
        <p:nvSpPr>
          <p:cNvPr id="21" name="scope-utility-scale генерация">
            <a:extLst xmlns:a="http://schemas.openxmlformats.org/drawingml/2006/main">
              <a:ext uri="{FF2B5EF4-FFF2-40B4-BE49-F238E27FC236}">
                <a16:creationId xmlns:a16="http://schemas.microsoft.com/office/drawing/2014/main" id="{DD512CD9-3E00-454A-990E-0D94E2F73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25527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2025; +малое солнце</a:t>
            </a:r>
          </a:p>
        </p:txBody>
      </p:sp>
      <p:sp>
        <p:nvSpPr>
          <p:cNvPr id="22" name="metric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8BF7963C-2B40-4E89-8688-AAF6D64B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24000"/>
            <a:ext cx="27622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43283023-C75A-49BA-A172-74C1DDB3A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240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8D0A8AD6-6382-42AC-B243-405E903AC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1657350"/>
            <a:ext cx="23622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≈121,5%</a:t>
            </a:r>
          </a:p>
        </p:txBody>
      </p:sp>
      <p:sp>
        <p:nvSpPr>
          <p:cNvPr id="25" name="label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C646DE0E-9B29-4C03-82AA-014ADE265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114550"/>
            <a:ext cx="2362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федеральный долг / ВВП</a:t>
            </a:r>
          </a:p>
        </p:txBody>
      </p:sp>
      <p:sp>
        <p:nvSpPr>
          <p:cNvPr id="26" name="scope-федеральный долг / ВВП">
            <a:extLst xmlns:a="http://schemas.openxmlformats.org/drawingml/2006/main">
              <a:ext uri="{FF2B5EF4-FFF2-40B4-BE49-F238E27FC236}">
                <a16:creationId xmlns:a16="http://schemas.microsoft.com/office/drawing/2014/main" id="{294F4961-EDBC-4CAE-8FFD-088BDACF9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552700"/>
            <a:ext cx="2362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2025</a:t>
            </a:r>
          </a:p>
        </p:txBody>
      </p:sp>
      <p:graphicFrame>
        <p:nvGraphicFramePr>
          <p:cNvPr id="57" name=""/>
          <p:cNvGraphicFramePr/>
          <p:nvPr/>
        </p:nvGraphicFramePr>
        <p:xfrm>
          <a:off xmlns:a="http://schemas.openxmlformats.org/drawingml/2006/main" x="428625" y="3476625"/>
          <a:ext xmlns:a="http://schemas.openxmlformats.org/drawingml/2006/main" cx="11334750" cy="2190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905000"/>
                <a:gridCol w="4381500"/>
                <a:gridCol w="5048250"/>
              </a:tblGrid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Контур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Текущая сила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Текущее ограничение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Энергия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&gt;103 quads; нефть 13,2 млн б/с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Сети и локальные разрешения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Наука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29% мировых НИОКР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Стоимость вычислений и кадров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Доллар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57,13% распределённых резервов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Оценочные эффекты и геополитика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Внешний баланс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Дефицит −2,9% ВВП, 2026Q1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Зависимость от внешнего финансирования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  <p:sp>
        <p:nvSpPr>
          <p:cNvPr id="28" name="callout-bg">
            <a:extLst xmlns:a="http://schemas.openxmlformats.org/drawingml/2006/main">
              <a:ext uri="{FF2B5EF4-FFF2-40B4-BE49-F238E27FC236}">
                <a16:creationId xmlns:a16="http://schemas.microsoft.com/office/drawing/2014/main" id="{8DD590A2-3E2C-4307-8FF5-F59CD5B6A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68B3289B-86D7-44C6-82D6-69BE20C1A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762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0FD96E9D-5CE3-49A4-9FE2-6E47913F9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6048375"/>
            <a:ext cx="952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Сильные стороны — энергия и R&amp;D; ограничения — долг, старение и нагрузка ИИ на инфраструктуру.</a:t>
            </a:r>
          </a:p>
        </p:txBody>
      </p:sp>
    </p:spTree>
    <p:extLst>
      <p:ext uri="{BB962C8B-B14F-4D97-AF65-F5344CB8AC3E}">
        <p14:creationId xmlns:p14="http://schemas.microsoft.com/office/powerpoint/2010/main" val="62336751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tatus">
            <a:extLst xmlns:a="http://schemas.openxmlformats.org/drawingml/2006/main">
              <a:ext uri="{FF2B5EF4-FFF2-40B4-BE49-F238E27FC236}">
                <a16:creationId xmlns:a16="http://schemas.microsoft.com/office/drawing/2014/main" id="{7759410C-4906-4A83-9A1E-47D95B94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США • ИТОГ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12EB60-4FAF-442C-8A41-6D3DE92F9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Баланс США: опциональность сильна, согласование горизонтов слабо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D4AFFEB-1F01-4B0A-B713-58D108C56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186DD39-2278-421F-B2D7-55C4A2A44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11B018B-EACC-4AB6-A13C-6670B671E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E88E71FD-1184-49B9-A787-2A22F2091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18</a:t>
            </a:r>
          </a:p>
        </p:txBody>
      </p:sp>
      <p:graphicFrame>
        <p:nvGraphicFramePr>
          <p:cNvPr id="17" name="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1133475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14500"/>
                <a:gridCol w="4476750"/>
                <a:gridCol w="5143500"/>
              </a:tblGrid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</a:rPr>
                        <a:t>Ось</a:t>
                      </a:r>
                    </a:p>
                  </a:txBody>
                  <a:tcPr marL="91440" marR="91440" marT="45720" marB="45720" anchor="ctr"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</a:rPr>
                        <a:t>Сильная сторона</a:t>
                      </a:r>
                    </a:p>
                  </a:txBody>
                  <a:tcPr marL="91440" marR="91440" marT="45720" marB="45720" anchor="ctr"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</a:rPr>
                        <a:t>Ограничение</a:t>
                      </a:r>
                    </a:p>
                  </a:txBody>
                  <a:tcPr marL="91440" marR="91440" marT="45720" marB="45720" anchor="ctr">
                    <a:solidFill>
                      <a:srgbClr val="2E74B5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Запасы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Университеты, капитал, энергия, технологии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Неравномерная физическая инфраструктура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Потоки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Доллар, данные, финансы, стандарты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Дефициты и финансовая зависимость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Воспроизводство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Иммиграция, образование, НИОКР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Старение и высокая стоимость услуг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Устойчивость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Союзы и диверсификация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Сложность цепочек и политическая поляризация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Легитимность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Конкуренция институтов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Трудность долгого общественного контракта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Внешние эффекты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Инновационные общественные блага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>
                          <a:solidFill>
                            <a:srgbClr val="111827"/>
                          </a:solidFill>
                        </a:rPr>
                        <a:t>Военная и финансовая экстерриториальность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  <p:sp>
        <p:nvSpPr>
          <p:cNvPr id="8" name="callout-bg">
            <a:extLst xmlns:a="http://schemas.openxmlformats.org/drawingml/2006/main">
              <a:ext uri="{FF2B5EF4-FFF2-40B4-BE49-F238E27FC236}">
                <a16:creationId xmlns:a16="http://schemas.microsoft.com/office/drawing/2014/main" id="{D490DFB7-8394-4D10-A557-54FE34ED3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67375"/>
            <a:ext cx="113347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ACC451FC-C9B4-47C2-BC93-3DA7CA164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67375"/>
            <a:ext cx="762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D17D1B66-9994-473E-8699-6FFED8ADC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762625"/>
            <a:ext cx="1095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11827"/>
                </a:solidFill>
              </a:defRPr>
            </a:pPr>
            <a:r>
              <a:rPr sz="1800" b="1" i="0">
                <a:solidFill>
                  <a:srgbClr val="111827"/>
                </a:solidFill>
              </a:rPr>
              <a:t>США быстро создают варианты — но труднее превращают их в долгий общественный контракт.</a:t>
            </a:r>
          </a:p>
        </p:txBody>
      </p:sp>
    </p:spTree>
    <p:extLst>
      <p:ext uri="{BB962C8B-B14F-4D97-AF65-F5344CB8AC3E}">
        <p14:creationId xmlns:p14="http://schemas.microsoft.com/office/powerpoint/2010/main" val="164981378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tatus">
            <a:extLst xmlns:a="http://schemas.openxmlformats.org/drawingml/2006/main">
              <a:ext uri="{FF2B5EF4-FFF2-40B4-BE49-F238E27FC236}">
                <a16:creationId xmlns:a16="http://schemas.microsoft.com/office/drawing/2014/main" id="{9A7A70E0-1F4C-44F8-80AB-8EC34EE42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РОССИЯ • ТРЕТИЙ КОНТУР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4FC056-7DFB-4E6E-9DB7-8CDE99661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Россия добавляет автономию, глубину ресурсов и способность выдерживать шок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C0AF06B-EA0E-44B1-93BF-77C57CC5E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CAC3D70-654D-4E5A-B697-EEFF6D9AB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2383903-0F74-4ED0-A31C-57E43E43F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EF2B295-69AF-4123-8EB2-A7BF93B1B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19</a:t>
            </a:r>
          </a:p>
        </p:txBody>
      </p:sp>
      <p:sp>
        <p:nvSpPr>
          <p:cNvPr id="7" name="era-1896–1917">
            <a:extLst xmlns:a="http://schemas.openxmlformats.org/drawingml/2006/main">
              <a:ext uri="{FF2B5EF4-FFF2-40B4-BE49-F238E27FC236}">
                <a16:creationId xmlns:a16="http://schemas.microsoft.com/office/drawing/2014/main" id="{E5F2D609-6DD6-4C96-BCE4-F96E6F2BA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52425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ra-accent">
            <a:extLst xmlns:a="http://schemas.openxmlformats.org/drawingml/2006/main">
              <a:ext uri="{FF2B5EF4-FFF2-40B4-BE49-F238E27FC236}">
                <a16:creationId xmlns:a16="http://schemas.microsoft.com/office/drawing/2014/main" id="{FC0FA745-AF4B-4294-B69E-6CF182D26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9AD862B-A40B-4F73-9D9E-A13D7800F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8B1B"/>
                </a:solidFill>
              </a:defRPr>
            </a:pPr>
            <a:r>
              <a:rPr sz="1275" b="1" i="0">
                <a:solidFill>
                  <a:srgbClr val="B58B1B"/>
                </a:solidFill>
              </a:rPr>
              <a:t>1896–1917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8CFE6CEE-FEB0-4736-B2AF-7F857EA8C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Российская империя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907D0BA-8613-4714-8426-0E53D5A0C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3181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Модернизация железных дорог, банков и науки; социальные и управленческие контуры не успели стабилизировать систему.</a:t>
            </a:r>
          </a:p>
        </p:txBody>
      </p:sp>
      <p:sp>
        <p:nvSpPr>
          <p:cNvPr id="12" name="era-1917–1991">
            <a:extLst xmlns:a="http://schemas.openxmlformats.org/drawingml/2006/main">
              <a:ext uri="{FF2B5EF4-FFF2-40B4-BE49-F238E27FC236}">
                <a16:creationId xmlns:a16="http://schemas.microsoft.com/office/drawing/2014/main" id="{741DA005-6380-48F6-8C57-1CF0FF634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352425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ra-accent">
            <a:extLst xmlns:a="http://schemas.openxmlformats.org/drawingml/2006/main">
              <a:ext uri="{FF2B5EF4-FFF2-40B4-BE49-F238E27FC236}">
                <a16:creationId xmlns:a16="http://schemas.microsoft.com/office/drawing/2014/main" id="{1DE84695-8A28-47BC-BFCE-036FCAA0D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6667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B7CF6C7-0AE6-4825-B6FF-F65FF7AC3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1917–1991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794B655-F2A1-41FE-A658-12F8DDB7C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СССР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BE411FD-F131-4F25-B4D9-78C48713D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457450"/>
            <a:ext cx="3181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Научная и отраслевая система создала индустриальную, ядерную и космическую мощь; адаптивность гражданского контура отставала.</a:t>
            </a:r>
          </a:p>
        </p:txBody>
      </p:sp>
      <p:sp>
        <p:nvSpPr>
          <p:cNvPr id="17" name="era-1991–2026">
            <a:extLst xmlns:a="http://schemas.openxmlformats.org/drawingml/2006/main">
              <a:ext uri="{FF2B5EF4-FFF2-40B4-BE49-F238E27FC236}">
                <a16:creationId xmlns:a16="http://schemas.microsoft.com/office/drawing/2014/main" id="{A07C1AE9-D82D-4DA9-BCD2-431C5485D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571625"/>
            <a:ext cx="352425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ra-accent">
            <a:extLst xmlns:a="http://schemas.openxmlformats.org/drawingml/2006/main">
              <a:ext uri="{FF2B5EF4-FFF2-40B4-BE49-F238E27FC236}">
                <a16:creationId xmlns:a16="http://schemas.microsoft.com/office/drawing/2014/main" id="{BAB2FB33-0100-4C57-8CAF-DAF8F837B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571625"/>
            <a:ext cx="6667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1F720EF-0AC2-496E-A063-AC35969B9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D5A"/>
                </a:solidFill>
              </a:defRPr>
            </a:pPr>
            <a:r>
              <a:rPr sz="1275" b="1" i="0">
                <a:solidFill>
                  <a:srgbClr val="2E7D5A"/>
                </a:solidFill>
              </a:rPr>
              <a:t>1991–2026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20DC3EE-80EB-4A23-B77B-CDB4C2425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Российская Федерация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BA6B0F4-2DBD-4334-B400-19AD2259A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457450"/>
            <a:ext cx="3181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Ресурсы, оборона и фундаментальная школа поддерживают автономию; демография и гражданская коммерциализация ограничивают воспроизводство.</a:t>
            </a:r>
          </a:p>
        </p:txBody>
      </p:sp>
      <p:sp>
        <p:nvSpPr>
          <p:cNvPr id="22" name="callout-bg">
            <a:extLst xmlns:a="http://schemas.openxmlformats.org/drawingml/2006/main">
              <a:ext uri="{FF2B5EF4-FFF2-40B4-BE49-F238E27FC236}">
                <a16:creationId xmlns:a16="http://schemas.microsoft.com/office/drawing/2014/main" id="{F54F1298-5685-4139-8598-CE4F1E2E1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333875"/>
            <a:ext cx="11334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4A07180-01AB-4999-99B1-E08CC2EBA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333875"/>
            <a:ext cx="7620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76E2319E-16B7-4130-8368-1B5EE74F6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429125"/>
            <a:ext cx="10953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Сильная функция: стратегическая автономия и ресурсная устойчивость. Узкое место: превращение запасов в диверсифицированные гражданские потоки.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FD5ED44D-35EB-448B-BFC9-E7F2A9C2A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1975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667085"/>
                </a:solidFill>
              </a:defRPr>
            </a:pPr>
            <a:r>
              <a:rPr sz="1650" b="1" i="0">
                <a:solidFill>
                  <a:srgbClr val="667085"/>
                </a:solidFill>
              </a:rPr>
              <a:t>В трёхсторонней модели Россия — не “мост”, а самостоятельный контур энергии, материалов, Арктики и стратегической стабильности.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9616964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tatus">
            <a:extLst xmlns:a="http://schemas.openxmlformats.org/drawingml/2006/main">
              <a:ext uri="{FF2B5EF4-FFF2-40B4-BE49-F238E27FC236}">
                <a16:creationId xmlns:a16="http://schemas.microsoft.com/office/drawing/2014/main" id="{5DD2F026-B422-4846-B1BC-2F19A0ECB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РЕЗЮМЕ ДЛЯ РЕШЕНИЙ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FF07994-8DDD-4275-8D0C-84A96E4D8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Синхронизация способна дать $0,6–1,0 трлн в год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39A5F18-8291-46B3-AFF1-210630583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B82DE84-8E6E-4F52-BB5B-50EB89770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23B48D6-172A-4D53-99EC-3F9B51622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D25343B2-00CC-4D7F-8346-D73A62E0A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02</a:t>
            </a:r>
          </a:p>
        </p:txBody>
      </p:sp>
      <p:sp>
        <p:nvSpPr>
          <p:cNvPr id="7" name="metric-консервативный срез">
            <a:extLst xmlns:a="http://schemas.openxmlformats.org/drawingml/2006/main">
              <a:ext uri="{FF2B5EF4-FFF2-40B4-BE49-F238E27FC236}">
                <a16:creationId xmlns:a16="http://schemas.microsoft.com/office/drawing/2014/main" id="{D38D47B4-188B-4BF9-85A4-0B5CA747E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FB9C001-4B61-4B8E-9598-DA698BC92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консервативный срез">
            <a:extLst xmlns:a="http://schemas.openxmlformats.org/drawingml/2006/main">
              <a:ext uri="{FF2B5EF4-FFF2-40B4-BE49-F238E27FC236}">
                <a16:creationId xmlns:a16="http://schemas.microsoft.com/office/drawing/2014/main" id="{B2871DF9-6590-46E4-B20E-006F7714C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667085"/>
                </a:solidFill>
              </a:defRPr>
            </a:pPr>
            <a:r>
              <a:rPr sz="2850" b="1" i="0">
                <a:solidFill>
                  <a:srgbClr val="667085"/>
                </a:solidFill>
              </a:rPr>
              <a:t>$0,60 трлн</a:t>
            </a:r>
          </a:p>
        </p:txBody>
      </p:sp>
      <p:sp>
        <p:nvSpPr>
          <p:cNvPr id="10" name="label-консервативный срез">
            <a:extLst xmlns:a="http://schemas.openxmlformats.org/drawingml/2006/main">
              <a:ext uri="{FF2B5EF4-FFF2-40B4-BE49-F238E27FC236}">
                <a16:creationId xmlns:a16="http://schemas.microsoft.com/office/drawing/2014/main" id="{B2CB2235-07D0-4A38-8DCC-7FCB171E4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консервативный срез</a:t>
            </a:r>
          </a:p>
        </p:txBody>
      </p:sp>
      <p:sp>
        <p:nvSpPr>
          <p:cNvPr id="11" name="scope-консервативный срез">
            <a:extLst xmlns:a="http://schemas.openxmlformats.org/drawingml/2006/main">
              <a:ext uri="{FF2B5EF4-FFF2-40B4-BE49-F238E27FC236}">
                <a16:creationId xmlns:a16="http://schemas.microsoft.com/office/drawing/2014/main" id="{0236C348-CBDB-49DE-971A-536E7E7FD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устойчивый годовой эффект</a:t>
            </a:r>
          </a:p>
        </p:txBody>
      </p:sp>
      <p:sp>
        <p:nvSpPr>
          <p:cNvPr id="12" name="metric-базовый сценарий">
            <a:extLst xmlns:a="http://schemas.openxmlformats.org/drawingml/2006/main">
              <a:ext uri="{FF2B5EF4-FFF2-40B4-BE49-F238E27FC236}">
                <a16:creationId xmlns:a16="http://schemas.microsoft.com/office/drawing/2014/main" id="{30BE027E-20F4-44EF-8D09-7E634376B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6C4D5A9-2F44-425F-B921-DAFA35591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базовый сценарий">
            <a:extLst xmlns:a="http://schemas.openxmlformats.org/drawingml/2006/main">
              <a:ext uri="{FF2B5EF4-FFF2-40B4-BE49-F238E27FC236}">
                <a16:creationId xmlns:a16="http://schemas.microsoft.com/office/drawing/2014/main" id="{CCDED884-91D4-4F47-BE5F-90461C359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$1,00 трлн</a:t>
            </a:r>
          </a:p>
        </p:txBody>
      </p:sp>
      <p:sp>
        <p:nvSpPr>
          <p:cNvPr id="15" name="label-базовый сценарий">
            <a:extLst xmlns:a="http://schemas.openxmlformats.org/drawingml/2006/main">
              <a:ext uri="{FF2B5EF4-FFF2-40B4-BE49-F238E27FC236}">
                <a16:creationId xmlns:a16="http://schemas.microsoft.com/office/drawing/2014/main" id="{F373F751-B98D-4D32-8371-9E5D5F75C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базовый сценарий</a:t>
            </a:r>
          </a:p>
        </p:txBody>
      </p:sp>
      <p:sp>
        <p:nvSpPr>
          <p:cNvPr id="16" name="scope-базовый сценарий">
            <a:extLst xmlns:a="http://schemas.openxmlformats.org/drawingml/2006/main">
              <a:ext uri="{FF2B5EF4-FFF2-40B4-BE49-F238E27FC236}">
                <a16:creationId xmlns:a16="http://schemas.microsoft.com/office/drawing/2014/main" id="{6B2B10FC-5DC2-4085-BD62-31E64422D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эффект к 2035</a:t>
            </a:r>
          </a:p>
        </p:txBody>
      </p:sp>
      <p:sp>
        <p:nvSpPr>
          <p:cNvPr id="17" name="metric-NPV базового">
            <a:extLst xmlns:a="http://schemas.openxmlformats.org/drawingml/2006/main">
              <a:ext uri="{FF2B5EF4-FFF2-40B4-BE49-F238E27FC236}">
                <a16:creationId xmlns:a16="http://schemas.microsoft.com/office/drawing/2014/main" id="{57EA4599-0B77-46FB-9260-C0B65FDF9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19250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61C8385-FE63-43A6-9DF1-DCB4A4919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NPV базового">
            <a:extLst xmlns:a="http://schemas.openxmlformats.org/drawingml/2006/main">
              <a:ext uri="{FF2B5EF4-FFF2-40B4-BE49-F238E27FC236}">
                <a16:creationId xmlns:a16="http://schemas.microsoft.com/office/drawing/2014/main" id="{EAAB9778-29D8-4478-81F7-E6DBEEE57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1752600"/>
            <a:ext cx="2171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$4,49 трлн</a:t>
            </a:r>
          </a:p>
        </p:txBody>
      </p:sp>
      <p:sp>
        <p:nvSpPr>
          <p:cNvPr id="20" name="label-NPV базового">
            <a:extLst xmlns:a="http://schemas.openxmlformats.org/drawingml/2006/main">
              <a:ext uri="{FF2B5EF4-FFF2-40B4-BE49-F238E27FC236}">
                <a16:creationId xmlns:a16="http://schemas.microsoft.com/office/drawing/2014/main" id="{E3F0F7B9-D513-4DB8-A958-35EBE1D8D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209800"/>
            <a:ext cx="217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NPV базового</a:t>
            </a:r>
          </a:p>
        </p:txBody>
      </p:sp>
      <p:sp>
        <p:nvSpPr>
          <p:cNvPr id="21" name="scope-NPV базового">
            <a:extLst xmlns:a="http://schemas.openxmlformats.org/drawingml/2006/main">
              <a:ext uri="{FF2B5EF4-FFF2-40B4-BE49-F238E27FC236}">
                <a16:creationId xmlns:a16="http://schemas.microsoft.com/office/drawing/2014/main" id="{1EA3D79C-5567-4229-855C-B5455DA59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647950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2026–2035, ставка 3%</a:t>
            </a:r>
          </a:p>
        </p:txBody>
      </p:sp>
      <p:sp>
        <p:nvSpPr>
          <p:cNvPr id="22" name="metric-широкая неопределённость">
            <a:extLst xmlns:a="http://schemas.openxmlformats.org/drawingml/2006/main">
              <a:ext uri="{FF2B5EF4-FFF2-40B4-BE49-F238E27FC236}">
                <a16:creationId xmlns:a16="http://schemas.microsoft.com/office/drawing/2014/main" id="{8549E96E-7B2D-4041-8A7B-AD0E5E639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619250"/>
            <a:ext cx="304800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3B12B6C-6288-4DE5-ACB1-3B04A6D3A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619250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широкая неопределённость">
            <a:extLst xmlns:a="http://schemas.openxmlformats.org/drawingml/2006/main">
              <a:ext uri="{FF2B5EF4-FFF2-40B4-BE49-F238E27FC236}">
                <a16:creationId xmlns:a16="http://schemas.microsoft.com/office/drawing/2014/main" id="{2E479462-037B-4655-9A12-9FBDFED19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752600"/>
            <a:ext cx="2647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75" b="1" i="0">
                <a:solidFill>
                  <a:srgbClr val="B58B1B"/>
                </a:solidFill>
              </a:defRPr>
            </a:pPr>
            <a:r>
              <a:rPr sz="2475" b="1" i="0">
                <a:solidFill>
                  <a:srgbClr val="B58B1B"/>
                </a:solidFill>
              </a:rPr>
              <a:t>$0,36–2,07 трлн</a:t>
            </a:r>
          </a:p>
        </p:txBody>
      </p:sp>
      <p:sp>
        <p:nvSpPr>
          <p:cNvPr id="25" name="label-широкая неопределённость">
            <a:extLst xmlns:a="http://schemas.openxmlformats.org/drawingml/2006/main">
              <a:ext uri="{FF2B5EF4-FFF2-40B4-BE49-F238E27FC236}">
                <a16:creationId xmlns:a16="http://schemas.microsoft.com/office/drawing/2014/main" id="{C0F97DB1-62B4-4A8C-A8EB-4FB6B7587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209800"/>
            <a:ext cx="2647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широкая неопределённость</a:t>
            </a:r>
          </a:p>
        </p:txBody>
      </p:sp>
      <p:sp>
        <p:nvSpPr>
          <p:cNvPr id="26" name="scope-широкая неопределённость">
            <a:extLst xmlns:a="http://schemas.openxmlformats.org/drawingml/2006/main">
              <a:ext uri="{FF2B5EF4-FFF2-40B4-BE49-F238E27FC236}">
                <a16:creationId xmlns:a16="http://schemas.microsoft.com/office/drawing/2014/main" id="{5CF6B39F-FA59-49E2-9F2D-D726895FD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647950"/>
            <a:ext cx="2647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низкий — высокий сценарий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3AADDF81-2497-41A9-BBDF-91B658D4E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19500"/>
            <a:ext cx="113347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DAA643F-5384-4888-AA74-19565E840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19500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D1A6CFEB-8A1E-4773-A9AA-4C8EBB7C5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714750"/>
            <a:ext cx="10953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Это не союз, не бюджетный доход и не прогноз. Это сценарная оценка предотвращённых потерь и совместимой эффективности.</a:t>
            </a:r>
          </a:p>
        </p:txBody>
      </p:sp>
      <p:sp>
        <p:nvSpPr>
          <p:cNvPr id="30" name="bullet-0">
            <a:extLst xmlns:a="http://schemas.openxmlformats.org/drawingml/2006/main">
              <a:ext uri="{FF2B5EF4-FFF2-40B4-BE49-F238E27FC236}">
                <a16:creationId xmlns:a16="http://schemas.microsoft.com/office/drawing/2014/main" id="{EDF62367-205A-4833-835C-9B0EC50D8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8577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BB6551DB-8F93-4BEE-BB7B-EBDFD6843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4762500"/>
            <a:ext cx="107442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11827"/>
                </a:solidFill>
              </a:defRPr>
            </a:pPr>
            <a:r>
              <a:rPr sz="1425" b="0" i="0">
                <a:solidFill>
                  <a:srgbClr val="111827"/>
                </a:solidFill>
              </a:rPr>
              <a:t>Главный денежный канал — меньшая фрагментация стандартов, торговли, энергии и науки.</a:t>
            </a:r>
          </a:p>
        </p:txBody>
      </p:sp>
      <p:sp>
        <p:nvSpPr>
          <p:cNvPr id="32" name="bullet-1">
            <a:extLst xmlns:a="http://schemas.openxmlformats.org/drawingml/2006/main">
              <a:ext uri="{FF2B5EF4-FFF2-40B4-BE49-F238E27FC236}">
                <a16:creationId xmlns:a16="http://schemas.microsoft.com/office/drawing/2014/main" id="{524525C3-41D9-4922-A248-43C640C69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3244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B127F621-797B-4DF2-BD4A-AC62FE171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229225"/>
            <a:ext cx="107442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11827"/>
                </a:solidFill>
              </a:defRPr>
            </a:pPr>
            <a:r>
              <a:rPr sz="1425" b="0" i="0">
                <a:solidFill>
                  <a:srgbClr val="111827"/>
                </a:solidFill>
              </a:rPr>
              <a:t>Ядерный, климатический и пандемический хвостовой риск в сумму не включён.</a:t>
            </a:r>
          </a:p>
        </p:txBody>
      </p:sp>
      <p:sp>
        <p:nvSpPr>
          <p:cNvPr id="34" name="bullet-2">
            <a:extLst xmlns:a="http://schemas.openxmlformats.org/drawingml/2006/main">
              <a:ext uri="{FF2B5EF4-FFF2-40B4-BE49-F238E27FC236}">
                <a16:creationId xmlns:a16="http://schemas.microsoft.com/office/drawing/2014/main" id="{6A34D261-41B2-4BBF-86C8-55DE8D5C9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7912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69D87A8C-9F5E-4AFA-A2B2-B122124AB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695950"/>
            <a:ext cx="107442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11827"/>
                </a:solidFill>
              </a:defRPr>
            </a:pPr>
            <a:r>
              <a:rPr sz="1425" b="0" i="0">
                <a:solidFill>
                  <a:srgbClr val="111827"/>
                </a:solidFill>
              </a:rPr>
              <a:t>Реалистичный формат — модульная, проверяемая и обратимая синхронизация.</a:t>
            </a:r>
          </a:p>
        </p:txBody>
      </p:sp>
    </p:spTree>
    <p:extLst>
      <p:ext uri="{BB962C8B-B14F-4D97-AF65-F5344CB8AC3E}">
        <p14:creationId xmlns:p14="http://schemas.microsoft.com/office/powerpoint/2010/main" val="150045450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tatus">
            <a:extLst xmlns:a="http://schemas.openxmlformats.org/drawingml/2006/main">
              <a:ext uri="{FF2B5EF4-FFF2-40B4-BE49-F238E27FC236}">
                <a16:creationId xmlns:a16="http://schemas.microsoft.com/office/drawing/2014/main" id="{F1EBF28E-190E-4A6F-A937-07230EAE8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СМЫСЛЫ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7D9D75-953D-44E0-8AFF-2B56068B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Масштаб, опциональность и автономия могут дополнять друг друга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58A71D7-0DF0-412C-A78D-684361E2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B1B6679C-B3EB-4953-8E62-F00EE2DFB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885B3DF-6444-4F68-A906-C83BE3977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5E19A6EE-65CB-4C20-A629-DE4086B1E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20</a:t>
            </a:r>
          </a:p>
        </p:txBody>
      </p:sp>
      <p:sp>
        <p:nvSpPr>
          <p:cNvPr id="7" name="pillar-КИТАЙ">
            <a:extLst xmlns:a="http://schemas.openxmlformats.org/drawingml/2006/main">
              <a:ext uri="{FF2B5EF4-FFF2-40B4-BE49-F238E27FC236}">
                <a16:creationId xmlns:a16="http://schemas.microsoft.com/office/drawing/2014/main" id="{B4DE9017-D33C-41EC-9099-69AFCA689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47662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pillar-accent">
            <a:extLst xmlns:a="http://schemas.openxmlformats.org/drawingml/2006/main">
              <a:ext uri="{FF2B5EF4-FFF2-40B4-BE49-F238E27FC236}">
                <a16:creationId xmlns:a16="http://schemas.microsoft.com/office/drawing/2014/main" id="{FB73F5C0-B990-46C9-9819-8786641F4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476625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06FFB1BD-235D-4F36-B3F2-7D140779D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38325"/>
            <a:ext cx="3095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58B1B"/>
                </a:solidFill>
              </a:defRPr>
            </a:pPr>
            <a:r>
              <a:rPr sz="1500" b="1" i="0">
                <a:solidFill>
                  <a:srgbClr val="B58B1B"/>
                </a:solidFill>
              </a:rPr>
              <a:t>КИТАЙ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C9FCD9A-1BC2-4F1D-8C45-0ECCD10D3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314575"/>
            <a:ext cx="30194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Суверенитет через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организованное развитие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A6309271-94A4-443A-856A-302F4F9D2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71925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A193F0E-5300-44C0-819F-8EC5F6829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181475"/>
            <a:ext cx="30194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54747"/>
                </a:solidFill>
              </a:defRPr>
            </a:pPr>
            <a:r>
              <a:rPr sz="1050" b="1" i="0">
                <a:solidFill>
                  <a:srgbClr val="B54747"/>
                </a:solidFill>
              </a:rPr>
              <a:t>РИСК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FC005DF0-BDDC-4BEC-80EA-388A15644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543425"/>
            <a:ext cx="30194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085"/>
                </a:solidFill>
              </a:defRPr>
            </a:pPr>
            <a:r>
              <a:rPr sz="1275" b="0" i="0">
                <a:solidFill>
                  <a:srgbClr val="667085"/>
                </a:solidFill>
              </a:rPr>
              <a:t>Инвестиции опережают доходы, демографию и экологию</a:t>
            </a:r>
          </a:p>
        </p:txBody>
      </p:sp>
      <p:sp>
        <p:nvSpPr>
          <p:cNvPr id="14" name="pillar-США">
            <a:extLst xmlns:a="http://schemas.openxmlformats.org/drawingml/2006/main">
              <a:ext uri="{FF2B5EF4-FFF2-40B4-BE49-F238E27FC236}">
                <a16:creationId xmlns:a16="http://schemas.microsoft.com/office/drawing/2014/main" id="{FAF5F468-950A-47A1-9459-C002FE118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571625"/>
            <a:ext cx="347662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pillar-accent">
            <a:extLst xmlns:a="http://schemas.openxmlformats.org/drawingml/2006/main">
              <a:ext uri="{FF2B5EF4-FFF2-40B4-BE49-F238E27FC236}">
                <a16:creationId xmlns:a16="http://schemas.microsoft.com/office/drawing/2014/main" id="{3ABAE5A2-63E8-4724-9CFD-A55561FDE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571625"/>
            <a:ext cx="3476625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06553D0-50E3-46A0-9D8E-C29A7A750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838325"/>
            <a:ext cx="3095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США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EB93113-5861-4B60-BB55-16A297E43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314575"/>
            <a:ext cx="30194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Свобода действия через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инновации и сети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2125E4BF-C178-43DD-AD67-978C10040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971925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F90882C-0015-45E1-A734-BDE23C209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181475"/>
            <a:ext cx="30194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54747"/>
                </a:solidFill>
              </a:defRPr>
            </a:pPr>
            <a:r>
              <a:rPr sz="1050" b="1" i="0">
                <a:solidFill>
                  <a:srgbClr val="B54747"/>
                </a:solidFill>
              </a:rPr>
              <a:t>РИСК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D7D0A8D3-8B38-4948-8BF6-AAC554136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543425"/>
            <a:ext cx="30194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085"/>
                </a:solidFill>
              </a:defRPr>
            </a:pPr>
            <a:r>
              <a:rPr sz="1275" b="0" i="0">
                <a:solidFill>
                  <a:srgbClr val="667085"/>
                </a:solidFill>
              </a:rPr>
              <a:t>Финансовая опционность отрывается от физического воспроизводства</a:t>
            </a:r>
          </a:p>
        </p:txBody>
      </p:sp>
      <p:sp>
        <p:nvSpPr>
          <p:cNvPr id="21" name="pillar-РОССИЯ">
            <a:extLst xmlns:a="http://schemas.openxmlformats.org/drawingml/2006/main">
              <a:ext uri="{FF2B5EF4-FFF2-40B4-BE49-F238E27FC236}">
                <a16:creationId xmlns:a16="http://schemas.microsoft.com/office/drawing/2014/main" id="{960C382C-D08F-4BF3-B285-4AAA37D38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571625"/>
            <a:ext cx="347662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pillar-accent">
            <a:extLst xmlns:a="http://schemas.openxmlformats.org/drawingml/2006/main">
              <a:ext uri="{FF2B5EF4-FFF2-40B4-BE49-F238E27FC236}">
                <a16:creationId xmlns:a16="http://schemas.microsoft.com/office/drawing/2014/main" id="{04EE47B4-103E-4849-B2FA-A9F80869D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571625"/>
            <a:ext cx="3476625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43B3A7F9-481B-473B-9A65-805DC809C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838325"/>
            <a:ext cx="3095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D5A"/>
                </a:solidFill>
              </a:defRPr>
            </a:pPr>
            <a:r>
              <a:rPr sz="1500" b="1" i="0">
                <a:solidFill>
                  <a:srgbClr val="2E7D5A"/>
                </a:solidFill>
              </a:rPr>
              <a:t>РОССИЯ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69BFA42D-D3B9-4D7B-940C-364651E85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314575"/>
            <a:ext cx="30194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Суверенитет через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автономию и глубину</a:t>
            </a:r>
          </a:p>
        </p:txBody>
      </p:sp>
      <p:sp>
        <p:nvSpPr>
          <p:cNvPr id="25" name="rule">
            <a:extLst xmlns:a="http://schemas.openxmlformats.org/drawingml/2006/main">
              <a:ext uri="{FF2B5EF4-FFF2-40B4-BE49-F238E27FC236}">
                <a16:creationId xmlns:a16="http://schemas.microsoft.com/office/drawing/2014/main" id="{D5E1B7B9-65F8-4C3C-A06F-87839D24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971925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C40D762-57F6-4E84-A6CE-BA5AC8EA3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181475"/>
            <a:ext cx="30194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54747"/>
                </a:solidFill>
              </a:defRPr>
            </a:pPr>
            <a:r>
              <a:rPr sz="1050" b="1" i="0">
                <a:solidFill>
                  <a:srgbClr val="B54747"/>
                </a:solidFill>
              </a:rPr>
              <a:t>РИСК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D2A66CC5-B20C-4E8F-816B-476EA3EDA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543425"/>
            <a:ext cx="30194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085"/>
                </a:solidFill>
              </a:defRPr>
            </a:pPr>
            <a:r>
              <a:rPr sz="1275" b="0" i="0">
                <a:solidFill>
                  <a:srgbClr val="667085"/>
                </a:solidFill>
              </a:rPr>
              <a:t>Оборонно-ресурсный запас доминирует над гражданским потоком</a:t>
            </a:r>
          </a:p>
        </p:txBody>
      </p:sp>
      <p:sp>
        <p:nvSpPr>
          <p:cNvPr id="28" name="callout-bg">
            <a:extLst xmlns:a="http://schemas.openxmlformats.org/drawingml/2006/main">
              <a:ext uri="{FF2B5EF4-FFF2-40B4-BE49-F238E27FC236}">
                <a16:creationId xmlns:a16="http://schemas.microsoft.com/office/drawing/2014/main" id="{1295DBD0-335C-4F79-88AA-62932FB60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953125"/>
            <a:ext cx="59055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9A0C773F-FC5D-4F05-8EFE-FF1A03754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953125"/>
            <a:ext cx="762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35C0028-F3EE-4DD6-B952-E617A3CAB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6048375"/>
            <a:ext cx="552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827"/>
                </a:solidFill>
              </a:defRPr>
            </a:pPr>
            <a:r>
              <a:rPr sz="1650" b="1" i="0">
                <a:solidFill>
                  <a:srgbClr val="111827"/>
                </a:solidFill>
              </a:rPr>
              <a:t>Не единая модель — совместимость функций.</a:t>
            </a:r>
          </a:p>
        </p:txBody>
      </p:sp>
    </p:spTree>
    <p:extLst>
      <p:ext uri="{BB962C8B-B14F-4D97-AF65-F5344CB8AC3E}">
        <p14:creationId xmlns:p14="http://schemas.microsoft.com/office/powerpoint/2010/main" val="57989955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tatus">
            <a:extLst xmlns:a="http://schemas.openxmlformats.org/drawingml/2006/main">
              <a:ext uri="{FF2B5EF4-FFF2-40B4-BE49-F238E27FC236}">
                <a16:creationId xmlns:a16="http://schemas.microsoft.com/office/drawing/2014/main" id="{1D7266B1-25FA-482F-B3A7-05F3F10DF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МАСШТАБ 2024–2025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5D0969-5576-49C7-B749-6B1429AF2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Три державы концентрируют почти половину ключевых мировых потоков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CA6F35D2-51CE-4B4F-B8BA-09D392A1A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7E7E83F-4B7D-4D27-943B-54467F5C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209F8EF-8611-4690-B36C-11E207249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D48985E0-BC9D-4FB7-9BAB-5B870836A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21</a:t>
            </a:r>
          </a:p>
        </p:txBody>
      </p:sp>
      <p:graphicFrame>
        <p:nvGraphicFramePr>
          <p:cNvPr id="28" name="Chart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657225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46c28e44f66467f"/>
          </a:graphicData>
        </a:graphic>
      </p:graphicFrame>
      <p:sp>
        <p:nvSpPr>
          <p:cNvPr id="8" name="metric-номинальный ВВП">
            <a:extLst xmlns:a="http://schemas.openxmlformats.org/drawingml/2006/main">
              <a:ext uri="{FF2B5EF4-FFF2-40B4-BE49-F238E27FC236}">
                <a16:creationId xmlns:a16="http://schemas.microsoft.com/office/drawing/2014/main" id="{A1E7132E-B2BC-46F0-84DA-557ADEFB5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1666875"/>
            <a:ext cx="42862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ADE9CB28-61D0-4CC1-A188-27204273A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166687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номинальный ВВП">
            <a:extLst xmlns:a="http://schemas.openxmlformats.org/drawingml/2006/main">
              <a:ext uri="{FF2B5EF4-FFF2-40B4-BE49-F238E27FC236}">
                <a16:creationId xmlns:a16="http://schemas.microsoft.com/office/drawing/2014/main" id="{0A8C0F7C-2C46-4701-8DB1-92D3B7B75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1800225"/>
            <a:ext cx="38862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$52,83 трлн</a:t>
            </a:r>
          </a:p>
        </p:txBody>
      </p:sp>
      <p:sp>
        <p:nvSpPr>
          <p:cNvPr id="11" name="label-номинальный ВВП">
            <a:extLst xmlns:a="http://schemas.openxmlformats.org/drawingml/2006/main">
              <a:ext uri="{FF2B5EF4-FFF2-40B4-BE49-F238E27FC236}">
                <a16:creationId xmlns:a16="http://schemas.microsoft.com/office/drawing/2014/main" id="{6AE8C6C4-76CF-4787-B08F-312E7355E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257425"/>
            <a:ext cx="3886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номинальный ВВП</a:t>
            </a:r>
          </a:p>
        </p:txBody>
      </p:sp>
      <p:sp>
        <p:nvSpPr>
          <p:cNvPr id="12" name="scope-номинальный ВВП">
            <a:extLst xmlns:a="http://schemas.openxmlformats.org/drawingml/2006/main">
              <a:ext uri="{FF2B5EF4-FFF2-40B4-BE49-F238E27FC236}">
                <a16:creationId xmlns:a16="http://schemas.microsoft.com/office/drawing/2014/main" id="{F9FC8FAD-AC87-44DE-8E03-7E03BEEE4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695575"/>
            <a:ext cx="38862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44,6% мира, 2025</a:t>
            </a:r>
          </a:p>
        </p:txBody>
      </p:sp>
      <p:sp>
        <p:nvSpPr>
          <p:cNvPr id="13" name="metric-население">
            <a:extLst xmlns:a="http://schemas.openxmlformats.org/drawingml/2006/main">
              <a:ext uri="{FF2B5EF4-FFF2-40B4-BE49-F238E27FC236}">
                <a16:creationId xmlns:a16="http://schemas.microsoft.com/office/drawing/2014/main" id="{FEEC7D1C-8F58-4771-8833-6996AD1B8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238500"/>
            <a:ext cx="42862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2316AB08-842A-494E-B2BA-46D1FF617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23850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1AEF6B53-841A-42EE-B943-F45BF087B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3371850"/>
            <a:ext cx="38862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≈1,89 млрд</a:t>
            </a:r>
          </a:p>
        </p:txBody>
      </p:sp>
      <p:sp>
        <p:nvSpPr>
          <p:cNvPr id="16" name="label-население">
            <a:extLst xmlns:a="http://schemas.openxmlformats.org/drawingml/2006/main">
              <a:ext uri="{FF2B5EF4-FFF2-40B4-BE49-F238E27FC236}">
                <a16:creationId xmlns:a16="http://schemas.microsoft.com/office/drawing/2014/main" id="{5B0B0106-F79A-48B0-A79B-9D5FEBF4A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3829050"/>
            <a:ext cx="3886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население</a:t>
            </a:r>
          </a:p>
        </p:txBody>
      </p:sp>
      <p:sp>
        <p:nvSpPr>
          <p:cNvPr id="17" name="scop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76B000A8-78C5-4E02-B745-5E88C33A8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4267200"/>
            <a:ext cx="38862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≈23% мира, 2025</a:t>
            </a:r>
          </a:p>
        </p:txBody>
      </p:sp>
      <p:sp>
        <p:nvSpPr>
          <p:cNvPr id="18" name="callout-bg">
            <a:extLst xmlns:a="http://schemas.openxmlformats.org/drawingml/2006/main">
              <a:ext uri="{FF2B5EF4-FFF2-40B4-BE49-F238E27FC236}">
                <a16:creationId xmlns:a16="http://schemas.microsoft.com/office/drawing/2014/main" id="{2BF4AE8D-4DAA-48CB-9657-59FA92772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953000"/>
            <a:ext cx="4286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07B9420F-9F52-47A8-8A6C-7DDC054D7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953000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37FCB327-98D3-4E39-81C2-623CE29C5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05725" y="5048250"/>
            <a:ext cx="3905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Даже узкая координация стандартов и рисков имеет глобальный эффект.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B9ABD3B2-45FF-40C7-905C-7A978BED5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000750"/>
            <a:ext cx="4191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1">
                <a:solidFill>
                  <a:srgbClr val="667085"/>
                </a:solidFill>
              </a:defRPr>
            </a:pPr>
            <a:r>
              <a:rPr sz="1050" b="0" i="1">
                <a:solidFill>
                  <a:srgbClr val="667085"/>
                </a:solidFill>
              </a:rPr>
              <a:t>Разные годы и методики; доли показаны как порядок масштаба.</a:t>
            </a:r>
          </a:p>
        </p:txBody>
      </p:sp>
    </p:spTree>
    <p:extLst>
      <p:ext uri="{BB962C8B-B14F-4D97-AF65-F5344CB8AC3E}">
        <p14:creationId xmlns:p14="http://schemas.microsoft.com/office/powerpoint/2010/main" val="66155805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tatus">
            <a:extLst xmlns:a="http://schemas.openxmlformats.org/drawingml/2006/main">
              <a:ext uri="{FF2B5EF4-FFF2-40B4-BE49-F238E27FC236}">
                <a16:creationId xmlns:a16="http://schemas.microsoft.com/office/drawing/2014/main" id="{E91861F0-1F77-44F0-A84A-566868EC9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КАРТА СИНЕРГИИ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953CA53-5461-4D40-94B0-00E88E750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Комплементарность есть — но только при ограниченной зависимости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CADD49A6-61AD-475E-BB87-25368BA10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BCE6FE0-FC55-4608-913F-60D53E479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F65FFC4-4D27-404B-BDC0-7424F6207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BEF2A94D-EB86-4F1C-B645-6E2AEAFA9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22</a:t>
            </a:r>
          </a:p>
        </p:txBody>
      </p:sp>
      <p:graphicFrame>
        <p:nvGraphicFramePr>
          <p:cNvPr id="17" name="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1133475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14500"/>
                <a:gridCol w="2381250"/>
                <a:gridCol w="2381250"/>
                <a:gridCol w="2381250"/>
                <a:gridCol w="2476500"/>
              </a:tblGrid>
              <a:tr h="666750"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</a:rPr>
                        <a:t>Контур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</a:rPr>
                        <a:t>США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</a:rPr>
                        <a:t>Китай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</a:rPr>
                        <a:t>Россия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</a:rPr>
                        <a:t>Синергия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Наука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Исследования, ПО, капитал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Масштабирование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Фундаментальная школа, атом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Идея → система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Производство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Высокие технологии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Полнота цепочек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Материалы и энергия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Цена + резерв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Энергия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Технологии и финансы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Сети и cleantech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Ресурсы, атом, Арктика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Общие стандарты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Глобальные риски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Вычисления и спутники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Масштаб внедрения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Стратегическая стабильность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Общественные блага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  <p:sp>
        <p:nvSpPr>
          <p:cNvPr id="8" name="callout-bg">
            <a:extLst xmlns:a="http://schemas.openxmlformats.org/drawingml/2006/main">
              <a:ext uri="{FF2B5EF4-FFF2-40B4-BE49-F238E27FC236}">
                <a16:creationId xmlns:a16="http://schemas.microsoft.com/office/drawing/2014/main" id="{01FC9C91-A406-4F9E-B1D3-F149EE945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381625"/>
            <a:ext cx="1133475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67789B8F-F191-4D83-AD02-0BE998176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381625"/>
            <a:ext cx="762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B9EE0E6-97DA-49BD-8DA9-A63D1F255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476875"/>
            <a:ext cx="1095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827"/>
                </a:solidFill>
              </a:defRPr>
            </a:pPr>
            <a:r>
              <a:rPr sz="1650" b="1" i="0">
                <a:solidFill>
                  <a:srgbClr val="111827"/>
                </a:solidFill>
              </a:rPr>
              <a:t>Сотрудничество полезно там, где результат проверяем, зависимость ограничиваема, нарушение обнаружимо, а выход обратим.</a:t>
            </a:r>
          </a:p>
        </p:txBody>
      </p:sp>
    </p:spTree>
    <p:extLst>
      <p:ext uri="{BB962C8B-B14F-4D97-AF65-F5344CB8AC3E}">
        <p14:creationId xmlns:p14="http://schemas.microsoft.com/office/powerpoint/2010/main" val="89720176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tatus">
            <a:extLst xmlns:a="http://schemas.openxmlformats.org/drawingml/2006/main">
              <a:ext uri="{FF2B5EF4-FFF2-40B4-BE49-F238E27FC236}">
                <a16:creationId xmlns:a16="http://schemas.microsoft.com/office/drawing/2014/main" id="{4E341701-7D4F-4349-B287-F98AD9332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МОДЕЛЬ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5BEDAF-E8B0-4EA5-AFCA-96478F52C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Дивиденд создают четыре канала — и уменьшают две поправки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2D382B0-D10E-47B4-AD14-D4F9A9824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EB2A8E8-1CBC-4E6B-9DC3-42AD17C75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ED2812E-DE92-4718-A7B6-70660677C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BB03929-B667-4127-9F0A-E1C981E85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23</a:t>
            </a:r>
          </a:p>
        </p:txBody>
      </p:sp>
      <p:graphicFrame>
        <p:nvGraphicFramePr>
          <p:cNvPr id="30" name="Chart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657225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092b7b78fc4451a"/>
          </a:graphicData>
        </a:graphic>
      </p:graphicFrame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F3D4524-FAD9-4010-8BBF-C38E5DFF5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17145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173A5E"/>
                </a:solidFill>
              </a:defRPr>
            </a:pPr>
            <a:r>
              <a:rPr sz="1800" b="1" i="0">
                <a:solidFill>
                  <a:srgbClr val="173A5E"/>
                </a:solidFill>
              </a:rPr>
              <a:t>Net₃₅ = F + 0,8 × (EL + S) + D − C</a:t>
            </a:r>
          </a:p>
        </p:txBody>
      </p:sp>
      <p:sp>
        <p:nvSpPr>
          <p:cNvPr id="9" name="bullet-0">
            <a:extLst xmlns:a="http://schemas.openxmlformats.org/drawingml/2006/main">
              <a:ext uri="{FF2B5EF4-FFF2-40B4-BE49-F238E27FC236}">
                <a16:creationId xmlns:a16="http://schemas.microsoft.com/office/drawing/2014/main" id="{6F97ACCB-4AB6-4EDB-B491-8CD425461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6670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A09DF6EB-EC8E-459E-A731-5D67EF6BE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571750"/>
            <a:ext cx="3790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F: предотвращённая фрагментация</a:t>
            </a:r>
          </a:p>
        </p:txBody>
      </p:sp>
      <p:sp>
        <p:nvSpPr>
          <p:cNvPr id="11" name="bullet-1">
            <a:extLst xmlns:a="http://schemas.openxmlformats.org/drawingml/2006/main">
              <a:ext uri="{FF2B5EF4-FFF2-40B4-BE49-F238E27FC236}">
                <a16:creationId xmlns:a16="http://schemas.microsoft.com/office/drawing/2014/main" id="{B7C8DFB0-93FF-4746-993F-7920F9AE8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1242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C8B36B4D-92B6-4CA9-B7C5-6D6436061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028950"/>
            <a:ext cx="3790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EL: торговля и логистика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DB177D8-73C6-49F6-B34E-B8797C73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5814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CFA11B9A-4247-46DD-AB53-6C8112679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486150"/>
            <a:ext cx="3790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S: научная диффузия</a:t>
            </a:r>
          </a:p>
        </p:txBody>
      </p:sp>
      <p:sp>
        <p:nvSpPr>
          <p:cNvPr id="15" name="bullet-3">
            <a:extLst xmlns:a="http://schemas.openxmlformats.org/drawingml/2006/main">
              <a:ext uri="{FF2B5EF4-FFF2-40B4-BE49-F238E27FC236}">
                <a16:creationId xmlns:a16="http://schemas.microsoft.com/office/drawing/2014/main" id="{0F651C0B-3A40-4FF4-9CE8-53B55E673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0386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83CFA329-AB0B-41D4-8592-EE916033A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943350"/>
            <a:ext cx="3790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D: меньше конфликтного дублирования</a:t>
            </a:r>
          </a:p>
        </p:txBody>
      </p:sp>
      <p:sp>
        <p:nvSpPr>
          <p:cNvPr id="17" name="bullet-4">
            <a:extLst xmlns:a="http://schemas.openxmlformats.org/drawingml/2006/main">
              <a:ext uri="{FF2B5EF4-FFF2-40B4-BE49-F238E27FC236}">
                <a16:creationId xmlns:a16="http://schemas.microsoft.com/office/drawing/2014/main" id="{4C257F16-2C3E-4763-A42C-E9EC8D662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4958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bullet-text-4">
            <a:extLst xmlns:a="http://schemas.openxmlformats.org/drawingml/2006/main">
              <a:ext uri="{FF2B5EF4-FFF2-40B4-BE49-F238E27FC236}">
                <a16:creationId xmlns:a16="http://schemas.microsoft.com/office/drawing/2014/main" id="{3652F771-7961-4E87-92EE-B011673B1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400550"/>
            <a:ext cx="3790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C: верификация, адаптация, компенсации</a:t>
            </a:r>
          </a:p>
        </p:txBody>
      </p:sp>
      <p:sp>
        <p:nvSpPr>
          <p:cNvPr id="19" name="bullet-5">
            <a:extLst xmlns:a="http://schemas.openxmlformats.org/drawingml/2006/main">
              <a:ext uri="{FF2B5EF4-FFF2-40B4-BE49-F238E27FC236}">
                <a16:creationId xmlns:a16="http://schemas.microsoft.com/office/drawing/2014/main" id="{1E1BF2DB-4C86-4D89-A1ED-05DD79C0E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9530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bullet-text-5">
            <a:extLst xmlns:a="http://schemas.openxmlformats.org/drawingml/2006/main">
              <a:ext uri="{FF2B5EF4-FFF2-40B4-BE49-F238E27FC236}">
                <a16:creationId xmlns:a16="http://schemas.microsoft.com/office/drawing/2014/main" id="{1C89F342-3895-4C4F-A569-8E1DA3BF5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857750"/>
            <a:ext cx="3790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0,8: вычет перекрытия EL и S</a:t>
            </a:r>
          </a:p>
        </p:txBody>
      </p:sp>
      <p:sp>
        <p:nvSpPr>
          <p:cNvPr id="2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61CC48D-6E82-4D72-B085-124FC9108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476875"/>
            <a:ext cx="42862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94303EB7-DD65-4344-B82C-284A902DC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476875"/>
            <a:ext cx="762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7B086AD-49B0-447A-99FE-449C066DC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05725" y="5572125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827"/>
                </a:solidFill>
              </a:defRPr>
            </a:pPr>
            <a:r>
              <a:rPr sz="1650" b="1" i="0">
                <a:solidFill>
                  <a:srgbClr val="111827"/>
                </a:solidFill>
              </a:rPr>
              <a:t>Базовый итог: $1,001 трлн в 2035.</a:t>
            </a:r>
          </a:p>
        </p:txBody>
      </p:sp>
    </p:spTree>
    <p:extLst>
      <p:ext uri="{BB962C8B-B14F-4D97-AF65-F5344CB8AC3E}">
        <p14:creationId xmlns:p14="http://schemas.microsoft.com/office/powerpoint/2010/main" val="136815527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tatus">
            <a:extLst xmlns:a="http://schemas.openxmlformats.org/drawingml/2006/main">
              <a:ext uri="{FF2B5EF4-FFF2-40B4-BE49-F238E27FC236}">
                <a16:creationId xmlns:a16="http://schemas.microsoft.com/office/drawing/2014/main" id="{6F4D2563-C849-439B-8F50-DDE9CEAE8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СЦЕНАРИИ И ПРОВЕРКА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CAE073F-B6B4-4C8F-8071-4317B133E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Базовый эффект к 2035 году — около $1 трлн ежегодно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62AA6D2-849C-4B0B-875B-B82EEE5A2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1D055E0-EA1C-4552-BD86-FC7F9EE5E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82C9C1A-0037-4A60-AF4D-CAED945D0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22A111E-3CAE-423A-A645-15934A62F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24</a:t>
            </a:r>
          </a:p>
        </p:txBody>
      </p:sp>
      <p:graphicFrame>
        <p:nvGraphicFramePr>
          <p:cNvPr id="19" name="Chart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609600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154e2afaacc4b0b"/>
          </a:graphicData>
        </a:graphic>
      </p:graphicFrame>
      <p:graphicFrame>
        <p:nvGraphicFramePr>
          <p:cNvPr id="20" name=""/>
          <p:cNvGraphicFramePr/>
          <p:nvPr/>
        </p:nvGraphicFramePr>
        <p:xfrm>
          <a:off xmlns:a="http://schemas.openxmlformats.org/drawingml/2006/main" x="6953250" y="1666875"/>
          <a:ext xmlns:a="http://schemas.openxmlformats.org/drawingml/2006/main" cx="4810125" cy="280987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809750"/>
                <a:gridCol w="1524000"/>
                <a:gridCol w="1476375"/>
              </a:tblGrid>
              <a:tr h="561975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Сценарий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Год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NPV 2026–35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Низкий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$0,386 трлн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$1,73 трлн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Базовый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$1,001 трлн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$4,49 трлн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Высокий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$2,072 трлн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$9,29 трлн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Консервативный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≈$0,600 трлн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≈$4,02 трлн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  <p:sp>
        <p:nvSpPr>
          <p:cNvPr id="9" name="callout-bg">
            <a:extLst xmlns:a="http://schemas.openxmlformats.org/drawingml/2006/main">
              <a:ext uri="{FF2B5EF4-FFF2-40B4-BE49-F238E27FC236}">
                <a16:creationId xmlns:a16="http://schemas.microsoft.com/office/drawing/2014/main" id="{630F2A25-0D5B-4655-8CAA-9DBAFEA6F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857750"/>
            <a:ext cx="4810125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BD1A343-BCE5-44F9-9AEC-0654C5B6A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857750"/>
            <a:ext cx="7620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BDEEDEB6-28EA-4F38-B363-282335478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953000"/>
            <a:ext cx="4429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Защищённый центральный ориентир: $0,6–1,0 трлн в год; NPV ≈$4,0–4,5 трлн.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30AB5339-4EB8-4625-B136-556F0FCC1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6000750"/>
            <a:ext cx="4619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0" i="1">
                <a:solidFill>
                  <a:srgbClr val="667085"/>
                </a:solidFill>
              </a:defRPr>
            </a:pPr>
            <a:r>
              <a:rPr sz="1125" b="0" i="1">
                <a:solidFill>
                  <a:srgbClr val="667085"/>
                </a:solidFill>
              </a:rPr>
              <a:t>Строгая проверка без торговли и НИОКР: $0,779 трлн.</a:t>
            </a:r>
          </a:p>
        </p:txBody>
      </p:sp>
    </p:spTree>
    <p:extLst>
      <p:ext uri="{BB962C8B-B14F-4D97-AF65-F5344CB8AC3E}">
        <p14:creationId xmlns:p14="http://schemas.microsoft.com/office/powerpoint/2010/main" val="796184982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tatus">
            <a:extLst xmlns:a="http://schemas.openxmlformats.org/drawingml/2006/main">
              <a:ext uri="{FF2B5EF4-FFF2-40B4-BE49-F238E27FC236}">
                <a16:creationId xmlns:a16="http://schemas.microsoft.com/office/drawing/2014/main" id="{90085866-D62D-433A-A5C5-E42BB692A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НЕМОНИТИЗИРОВАННАЯ ПОЛЬЗА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343129F-E67F-480D-866A-3403466A8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Сильнейший результат — снижение риска необратимой ошибки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2649FEB-40A9-4E20-B94D-B25D06989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64FF934-7F8E-414D-94DE-CB5048A9B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A9AD380-5BD2-4BF1-91BE-4946D8782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A075AEAD-4004-4FD2-8DA1-1DEBB76C8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25</a:t>
            </a:r>
          </a:p>
        </p:txBody>
      </p:sp>
      <p:sp>
        <p:nvSpPr>
          <p:cNvPr id="7" name="era-01">
            <a:extLst xmlns:a="http://schemas.openxmlformats.org/drawingml/2006/main">
              <a:ext uri="{FF2B5EF4-FFF2-40B4-BE49-F238E27FC236}">
                <a16:creationId xmlns:a16="http://schemas.microsoft.com/office/drawing/2014/main" id="{B229C0B4-D0A8-4100-BE4C-9CCD99A18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2667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ra-accent">
            <a:extLst xmlns:a="http://schemas.openxmlformats.org/drawingml/2006/main">
              <a:ext uri="{FF2B5EF4-FFF2-40B4-BE49-F238E27FC236}">
                <a16:creationId xmlns:a16="http://schemas.microsoft.com/office/drawing/2014/main" id="{4A5491CD-4740-44F3-84CA-A5FA74E96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2F342F4-3D49-44B2-B151-D3ABB0D19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95450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4747"/>
                </a:solidFill>
              </a:defRPr>
            </a:pPr>
            <a:r>
              <a:rPr sz="1275" b="1" i="0">
                <a:solidFill>
                  <a:srgbClr val="B54747"/>
                </a:solidFill>
              </a:rPr>
              <a:t>01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45C93DF-4679-445D-8111-D9653851D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81200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Ядерная эскалация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BA71C8E9-9578-42D0-AD0B-0528E4DF5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23241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Горячие линии, уведомления, человеческое решение в ядерном контуре, правила ИИ.</a:t>
            </a:r>
          </a:p>
        </p:txBody>
      </p:sp>
      <p:sp>
        <p:nvSpPr>
          <p:cNvPr id="12" name="era-02">
            <a:extLst xmlns:a="http://schemas.openxmlformats.org/drawingml/2006/main">
              <a:ext uri="{FF2B5EF4-FFF2-40B4-BE49-F238E27FC236}">
                <a16:creationId xmlns:a16="http://schemas.microsoft.com/office/drawing/2014/main" id="{521997F6-792C-42F4-ADF9-8CB8DF2C5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71625"/>
            <a:ext cx="2667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ra-accent">
            <a:extLst xmlns:a="http://schemas.openxmlformats.org/drawingml/2006/main">
              <a:ext uri="{FF2B5EF4-FFF2-40B4-BE49-F238E27FC236}">
                <a16:creationId xmlns:a16="http://schemas.microsoft.com/office/drawing/2014/main" id="{3E11B488-8A06-4940-9F98-532B0B3CE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71625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576C7390-A27B-41F3-8024-A93A44DA4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695450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D5A"/>
                </a:solidFill>
              </a:defRPr>
            </a:pPr>
            <a:r>
              <a:rPr sz="1275" b="1" i="0">
                <a:solidFill>
                  <a:srgbClr val="2E7D5A"/>
                </a:solidFill>
              </a:rPr>
              <a:t>02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DFCEA8DE-D127-40A4-9795-40EE569B9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981200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Климат и метан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C1D7C69-72EB-4ED1-A860-F2A5D74AE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457450"/>
            <a:ext cx="23241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Совместимые измерения, спутниковая верификация, стандарты утечек.</a:t>
            </a:r>
          </a:p>
        </p:txBody>
      </p:sp>
      <p:sp>
        <p:nvSpPr>
          <p:cNvPr id="17" name="era-03">
            <a:extLst xmlns:a="http://schemas.openxmlformats.org/drawingml/2006/main">
              <a:ext uri="{FF2B5EF4-FFF2-40B4-BE49-F238E27FC236}">
                <a16:creationId xmlns:a16="http://schemas.microsoft.com/office/drawing/2014/main" id="{C59A861D-514B-4182-9329-15C0B554A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71625"/>
            <a:ext cx="2667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ra-accent">
            <a:extLst xmlns:a="http://schemas.openxmlformats.org/drawingml/2006/main">
              <a:ext uri="{FF2B5EF4-FFF2-40B4-BE49-F238E27FC236}">
                <a16:creationId xmlns:a16="http://schemas.microsoft.com/office/drawing/2014/main" id="{A0670593-8D8E-4D6E-9EFE-83E0B1F44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71625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0D045E80-02B1-4C46-9119-07D11A36A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695450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03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FBFAA94-B892-495B-92AC-82BB7055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981200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Пандемии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BC52DC34-58E0-4A0B-AB9C-E977433F5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457450"/>
            <a:ext cx="23241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Раннее оповещение, образцы, резервные мощности и ускорение вакцин.</a:t>
            </a:r>
          </a:p>
        </p:txBody>
      </p:sp>
      <p:sp>
        <p:nvSpPr>
          <p:cNvPr id="22" name="era-04">
            <a:extLst xmlns:a="http://schemas.openxmlformats.org/drawingml/2006/main">
              <a:ext uri="{FF2B5EF4-FFF2-40B4-BE49-F238E27FC236}">
                <a16:creationId xmlns:a16="http://schemas.microsoft.com/office/drawing/2014/main" id="{F87E78D9-074B-4822-A938-5ADFC14F5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71625"/>
            <a:ext cx="2762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era-accent">
            <a:extLst xmlns:a="http://schemas.openxmlformats.org/drawingml/2006/main">
              <a:ext uri="{FF2B5EF4-FFF2-40B4-BE49-F238E27FC236}">
                <a16:creationId xmlns:a16="http://schemas.microsoft.com/office/drawing/2014/main" id="{EBA10096-1D73-40D5-87F8-75B2B56CA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71625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1F2CFC71-2271-4B8B-969C-D926544D7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695450"/>
            <a:ext cx="2419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8B1B"/>
                </a:solidFill>
              </a:defRPr>
            </a:pPr>
            <a:r>
              <a:rPr sz="1275" b="1" i="0">
                <a:solidFill>
                  <a:srgbClr val="B58B1B"/>
                </a:solidFill>
              </a:rPr>
              <a:t>04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78A051EB-681D-4672-B5AA-8E6FECA19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981200"/>
            <a:ext cx="2419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Техноаварии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A7CCCB6F-9ADA-432F-987A-2327EA2D7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57450"/>
            <a:ext cx="24193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Протоколы инцидентов ИИ, космоса и киберсистем; измерение времени восстановления.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CC459A11-5F01-476E-9DA2-8E5113C59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238625"/>
            <a:ext cx="113347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F5C9F82F-1583-49E7-B7E3-233D93A66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238625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57029E46-D1BF-43F4-9740-3B0CFCD48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333875"/>
            <a:ext cx="1095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Редкий риск × катастрофический ущерб нельзя честно свести к одной “точной” сумме — поэтому он показан отдельно.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B80E59D7-1B18-44A3-A84D-26CF50740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572125"/>
            <a:ext cx="1038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B54747"/>
                </a:solidFill>
              </a:defRPr>
            </a:pPr>
            <a:r>
              <a:rPr sz="1650" b="1" i="0">
                <a:solidFill>
                  <a:srgbClr val="B54747"/>
                </a:solidFill>
              </a:rPr>
              <a:t>New START истёк в феврале 2026; крупнейшая ценность — уменьшить вероятность ошибочной эскалации.</a:t>
            </a:r>
          </a:p>
        </p:txBody>
      </p:sp>
    </p:spTree>
    <p:extLst>
      <p:ext uri="{BB962C8B-B14F-4D97-AF65-F5344CB8AC3E}">
        <p14:creationId xmlns:p14="http://schemas.microsoft.com/office/powerpoint/2010/main" val="124507351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tatus">
            <a:extLst xmlns:a="http://schemas.openxmlformats.org/drawingml/2006/main">
              <a:ext uri="{FF2B5EF4-FFF2-40B4-BE49-F238E27FC236}">
                <a16:creationId xmlns:a16="http://schemas.microsoft.com/office/drawing/2014/main" id="{168108C6-BA8E-4D16-A219-F9DF85F3D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АРХИТЕКТУРА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7ABF96-93A9-4D0D-8D04-9BCFE5A9D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Рабочая синхронизация должна быть модульной и обратимой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4A0FC91-CEA8-43E4-85B9-95C1FBD78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AD8EB99-2919-4E1C-9D71-7DD004D7C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EC03367-4590-4AE4-B35B-084D5A397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5815C5BC-3EB2-4567-8B0E-711256E3C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26</a:t>
            </a:r>
          </a:p>
        </p:txBody>
      </p:sp>
      <p:sp>
        <p:nvSpPr>
          <p:cNvPr id="7" name="era-1">
            <a:extLst xmlns:a="http://schemas.openxmlformats.org/drawingml/2006/main">
              <a:ext uri="{FF2B5EF4-FFF2-40B4-BE49-F238E27FC236}">
                <a16:creationId xmlns:a16="http://schemas.microsoft.com/office/drawing/2014/main" id="{BDF808F3-8041-46A6-8C7B-5464A1F6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524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ra-accent">
            <a:extLst xmlns:a="http://schemas.openxmlformats.org/drawingml/2006/main">
              <a:ext uri="{FF2B5EF4-FFF2-40B4-BE49-F238E27FC236}">
                <a16:creationId xmlns:a16="http://schemas.microsoft.com/office/drawing/2014/main" id="{34A5C41F-8847-41C7-8440-B8E46712C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B700800-E480-4D22-A24E-DEAB97D3C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4747"/>
                </a:solidFill>
              </a:defRPr>
            </a:pPr>
            <a:r>
              <a:rPr sz="1275" b="1" i="0">
                <a:solidFill>
                  <a:srgbClr val="B54747"/>
                </a:solidFill>
              </a:rP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FE1C7F9-990F-4661-8AE7-AC8CA953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Стратегическая устойчивость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A235FC8-8D16-4B10-A6C4-0058E26CF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31813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Горячие линии, уведомления, космос, киберпространство, правила ИИ и инцидентов.</a:t>
            </a:r>
          </a:p>
        </p:txBody>
      </p:sp>
      <p:sp>
        <p:nvSpPr>
          <p:cNvPr id="12" name="era-2">
            <a:extLst xmlns:a="http://schemas.openxmlformats.org/drawingml/2006/main">
              <a:ext uri="{FF2B5EF4-FFF2-40B4-BE49-F238E27FC236}">
                <a16:creationId xmlns:a16="http://schemas.microsoft.com/office/drawing/2014/main" id="{36D39ED9-D2A1-44DB-8910-5C419B5D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3524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ra-accent">
            <a:extLst xmlns:a="http://schemas.openxmlformats.org/drawingml/2006/main">
              <a:ext uri="{FF2B5EF4-FFF2-40B4-BE49-F238E27FC236}">
                <a16:creationId xmlns:a16="http://schemas.microsoft.com/office/drawing/2014/main" id="{9A2B7911-D5DE-48C8-9890-D6680939A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0835E9C-7877-4477-9B24-B09BC9D2B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D5A"/>
                </a:solidFill>
              </a:defRPr>
            </a:pPr>
            <a:r>
              <a:rPr sz="1275" b="1" i="0">
                <a:solidFill>
                  <a:srgbClr val="2E7D5A"/>
                </a:solidFill>
              </a:rPr>
              <a:t>2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9991913-7FBC-4BBC-AED8-00CE5289A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Воспроизводство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86560A7E-0E5E-44E3-9B58-27F1C4DBB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457450"/>
            <a:ext cx="31813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Климат и метан, пандемии, продовольствие, Арктика, фундаментальная наука, гражданский атом.</a:t>
            </a:r>
          </a:p>
        </p:txBody>
      </p:sp>
      <p:sp>
        <p:nvSpPr>
          <p:cNvPr id="17" name="era-3">
            <a:extLst xmlns:a="http://schemas.openxmlformats.org/drawingml/2006/main">
              <a:ext uri="{FF2B5EF4-FFF2-40B4-BE49-F238E27FC236}">
                <a16:creationId xmlns:a16="http://schemas.microsoft.com/office/drawing/2014/main" id="{38C8C6E1-09BE-4808-A833-132F9A000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571625"/>
            <a:ext cx="3524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ra-accent">
            <a:extLst xmlns:a="http://schemas.openxmlformats.org/drawingml/2006/main">
              <a:ext uri="{FF2B5EF4-FFF2-40B4-BE49-F238E27FC236}">
                <a16:creationId xmlns:a16="http://schemas.microsoft.com/office/drawing/2014/main" id="{131B1840-F158-4FF6-A909-37FC18AC5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57162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0648988-E6AF-4231-BA09-6B318D6BC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695450"/>
            <a:ext cx="3181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3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5C7E2C24-91ED-4089-BEC1-3F1D7BB38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981200"/>
            <a:ext cx="3181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Совместимость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5EB5EFBD-0C10-4CE0-BAF0-9B834D8B1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457450"/>
            <a:ext cx="31813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Метрология, стандарты, аварийная логистика, страхование и расчёты разрешённых проектов.</a:t>
            </a:r>
          </a:p>
        </p:txBody>
      </p:sp>
      <p:sp>
        <p:nvSpPr>
          <p:cNvPr id="22" name="bullet-0">
            <a:extLst xmlns:a="http://schemas.openxmlformats.org/drawingml/2006/main">
              <a:ext uri="{FF2B5EF4-FFF2-40B4-BE49-F238E27FC236}">
                <a16:creationId xmlns:a16="http://schemas.microsoft.com/office/drawing/2014/main" id="{F8C6F6C0-5C5A-4A5C-8B43-9374F12E3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B3D48950-3355-412A-A17F-AD7CBC39E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00500"/>
            <a:ext cx="104584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Общий набор данных + независимая верификация</a:t>
            </a:r>
          </a:p>
        </p:txBody>
      </p:sp>
      <p:sp>
        <p:nvSpPr>
          <p:cNvPr id="24" name="bullet-1">
            <a:extLst xmlns:a="http://schemas.openxmlformats.org/drawingml/2006/main">
              <a:ext uri="{FF2B5EF4-FFF2-40B4-BE49-F238E27FC236}">
                <a16:creationId xmlns:a16="http://schemas.microsoft.com/office/drawing/2014/main" id="{77ACE8B6-1176-4E52-A9B3-96C370F1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00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BFB495C0-1502-441A-ADF0-4E7C8508E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14825"/>
            <a:ext cx="104584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Поэтапные обратимые пилоты</a:t>
            </a:r>
          </a:p>
        </p:txBody>
      </p:sp>
      <p:sp>
        <p:nvSpPr>
          <p:cNvPr id="26" name="bullet-2">
            <a:extLst xmlns:a="http://schemas.openxmlformats.org/drawingml/2006/main">
              <a:ext uri="{FF2B5EF4-FFF2-40B4-BE49-F238E27FC236}">
                <a16:creationId xmlns:a16="http://schemas.microsoft.com/office/drawing/2014/main" id="{20AE8D1A-D476-43C3-8B9F-359D4EAA8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244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43B51235-CD66-4311-BB0C-1E5F6CF2B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29150"/>
            <a:ext cx="104584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Защита исходной и проектной интеллектуальной собственности</a:t>
            </a:r>
          </a:p>
        </p:txBody>
      </p:sp>
      <p:sp>
        <p:nvSpPr>
          <p:cNvPr id="28" name="bullet-3">
            <a:extLst xmlns:a="http://schemas.openxmlformats.org/drawingml/2006/main">
              <a:ext uri="{FF2B5EF4-FFF2-40B4-BE49-F238E27FC236}">
                <a16:creationId xmlns:a16="http://schemas.microsoft.com/office/drawing/2014/main" id="{6E9B6CF1-8AE9-4091-9206-F002AAFB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387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C6E12112-9BC4-4141-B52A-C4A9A3363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43475"/>
            <a:ext cx="104584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Гражданско-военный firewall и экспортный контроль</a:t>
            </a:r>
          </a:p>
        </p:txBody>
      </p:sp>
      <p:sp>
        <p:nvSpPr>
          <p:cNvPr id="30" name="bullet-4">
            <a:extLst xmlns:a="http://schemas.openxmlformats.org/drawingml/2006/main">
              <a:ext uri="{FF2B5EF4-FFF2-40B4-BE49-F238E27FC236}">
                <a16:creationId xmlns:a16="http://schemas.microsoft.com/office/drawing/2014/main" id="{0921E439-02AB-4757-B401-3E10E8AE3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530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text-4">
            <a:extLst xmlns:a="http://schemas.openxmlformats.org/drawingml/2006/main">
              <a:ext uri="{FF2B5EF4-FFF2-40B4-BE49-F238E27FC236}">
                <a16:creationId xmlns:a16="http://schemas.microsoft.com/office/drawing/2014/main" id="{CC88C9D5-D896-42C3-A8F2-C78075A3A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57800"/>
            <a:ext cx="104584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Диверсификация критических поставок</a:t>
            </a:r>
          </a:p>
        </p:txBody>
      </p:sp>
      <p:sp>
        <p:nvSpPr>
          <p:cNvPr id="32" name="bullet-5">
            <a:extLst xmlns:a="http://schemas.openxmlformats.org/drawingml/2006/main">
              <a:ext uri="{FF2B5EF4-FFF2-40B4-BE49-F238E27FC236}">
                <a16:creationId xmlns:a16="http://schemas.microsoft.com/office/drawing/2014/main" id="{5881C762-80AA-4C8A-BEA9-2E78BD74F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673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text-5">
            <a:extLst xmlns:a="http://schemas.openxmlformats.org/drawingml/2006/main">
              <a:ext uri="{FF2B5EF4-FFF2-40B4-BE49-F238E27FC236}">
                <a16:creationId xmlns:a16="http://schemas.microsoft.com/office/drawing/2014/main" id="{29090C37-F87F-40CD-8806-23D6480DE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572125"/>
            <a:ext cx="104584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Открытость третьим странам по тем же правилам</a:t>
            </a:r>
          </a:p>
        </p:txBody>
      </p:sp>
      <p:sp>
        <p:nvSpPr>
          <p:cNvPr id="34" name="callout-bg">
            <a:extLst xmlns:a="http://schemas.openxmlformats.org/drawingml/2006/main">
              <a:ext uri="{FF2B5EF4-FFF2-40B4-BE49-F238E27FC236}">
                <a16:creationId xmlns:a16="http://schemas.microsoft.com/office/drawing/2014/main" id="{D2DB58FD-D5BC-49BF-B97D-A30F28776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34B1C959-C5B8-478E-AB20-32B72CB43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762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027D609C-DD27-4AC8-A69A-D2278F750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6048375"/>
            <a:ext cx="952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Критерий проекта: результат измерим, зависимость ограничена, нарушение обнаружимо, выход обратим.</a:t>
            </a:r>
          </a:p>
        </p:txBody>
      </p:sp>
    </p:spTree>
    <p:extLst>
      <p:ext uri="{BB962C8B-B14F-4D97-AF65-F5344CB8AC3E}">
        <p14:creationId xmlns:p14="http://schemas.microsoft.com/office/powerpoint/2010/main" val="1691271426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tatus">
            <a:extLst xmlns:a="http://schemas.openxmlformats.org/drawingml/2006/main">
              <a:ext uri="{FF2B5EF4-FFF2-40B4-BE49-F238E27FC236}">
                <a16:creationId xmlns:a16="http://schemas.microsoft.com/office/drawing/2014/main" id="{956AC10D-A26E-41A4-A359-46DCA5407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ВЫВОДЫ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B46A053-82DB-41B4-95F9-5220FA61B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Равновесие начинается там, где силы перестают уничтожать друг друга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EAFC13D-DD70-4D04-AEE1-CC3362514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84F4622-1479-41B7-AB7E-BB0E10E18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0F7A68E-0195-463B-B619-50153DBB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B5FC553-8694-4F66-9C70-1F27DEE40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27</a:t>
            </a:r>
          </a:p>
        </p:txBody>
      </p:sp>
      <p:sp>
        <p:nvSpPr>
          <p:cNvPr id="7" name="conclusion-0">
            <a:extLst xmlns:a="http://schemas.openxmlformats.org/drawingml/2006/main">
              <a:ext uri="{FF2B5EF4-FFF2-40B4-BE49-F238E27FC236}">
                <a16:creationId xmlns:a16="http://schemas.microsoft.com/office/drawing/2014/main" id="{7F375805-AD9C-489B-867A-C9256707A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76375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53381FA-AB20-4512-B71E-160E4F55A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66875"/>
            <a:ext cx="571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B58B1B"/>
                </a:solidFill>
              </a:defRPr>
            </a:pPr>
            <a:r>
              <a:rPr sz="1950" b="1" i="0">
                <a:solidFill>
                  <a:srgbClr val="B58B1B"/>
                </a:solidFill>
              </a:rPr>
              <a:t>01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DD3BF5C-9FC6-48BB-A0E4-1CFDE2D87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647825"/>
            <a:ext cx="2238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B58B1B"/>
                </a:solidFill>
              </a:defRPr>
            </a:pPr>
            <a:r>
              <a:rPr sz="1725" b="1" i="0">
                <a:solidFill>
                  <a:srgbClr val="B58B1B"/>
                </a:solidFill>
              </a:rPr>
              <a:t>Китай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581E1D0-6D65-44F6-B8B9-6EA99E992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600200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Масштаб достигнут; главный предел — воспроизводство и обратная связь.</a:t>
            </a:r>
          </a:p>
        </p:txBody>
      </p:sp>
      <p:sp>
        <p:nvSpPr>
          <p:cNvPr id="11" name="conclusion-1">
            <a:extLst xmlns:a="http://schemas.openxmlformats.org/drawingml/2006/main">
              <a:ext uri="{FF2B5EF4-FFF2-40B4-BE49-F238E27FC236}">
                <a16:creationId xmlns:a16="http://schemas.microsoft.com/office/drawing/2014/main" id="{1B20C8D4-16C3-45BD-9556-D0C095C33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362200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353FD2C5-DA6C-47EA-BFEF-CE0655B7F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552700"/>
            <a:ext cx="571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2E74B5"/>
                </a:solidFill>
              </a:defRPr>
            </a:pPr>
            <a:r>
              <a:rPr sz="1950" b="1" i="0">
                <a:solidFill>
                  <a:srgbClr val="2E74B5"/>
                </a:solidFill>
              </a:rPr>
              <a:t>02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3DA6679-F09E-4174-9BBF-D99F12646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33650"/>
            <a:ext cx="2238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E74B5"/>
                </a:solidFill>
              </a:defRPr>
            </a:pPr>
            <a:r>
              <a:rPr sz="1725" b="1" i="0">
                <a:solidFill>
                  <a:srgbClr val="2E74B5"/>
                </a:solidFill>
              </a:rPr>
              <a:t>США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F905DD8-D79E-401E-870F-1DB5D48B9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486025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Опционность максимальна; предел — долгий общественный и инфраструктурный контракт.</a:t>
            </a:r>
          </a:p>
        </p:txBody>
      </p:sp>
      <p:sp>
        <p:nvSpPr>
          <p:cNvPr id="15" name="conclusion-2">
            <a:extLst xmlns:a="http://schemas.openxmlformats.org/drawingml/2006/main">
              <a:ext uri="{FF2B5EF4-FFF2-40B4-BE49-F238E27FC236}">
                <a16:creationId xmlns:a16="http://schemas.microsoft.com/office/drawing/2014/main" id="{F24D99E2-89D5-401F-84BE-EA9A6898D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248025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745C269-416A-49C3-8FF0-3310808BD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38525"/>
            <a:ext cx="571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2E7D5A"/>
                </a:solidFill>
              </a:defRPr>
            </a:pPr>
            <a:r>
              <a:rPr sz="1950" b="1" i="0">
                <a:solidFill>
                  <a:srgbClr val="2E7D5A"/>
                </a:solidFill>
              </a:rPr>
              <a:t>03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0D89F18-1C43-439B-A93F-E1EB006BD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419475"/>
            <a:ext cx="2238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E7D5A"/>
                </a:solidFill>
              </a:defRPr>
            </a:pPr>
            <a:r>
              <a:rPr sz="1725" b="1" i="0">
                <a:solidFill>
                  <a:srgbClr val="2E7D5A"/>
                </a:solidFill>
              </a:rPr>
              <a:t>Россия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24A510C-6B98-4319-A37F-347B0FED4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3371850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Автономия сильна; предел — диверсифицированный гражданский поток.</a:t>
            </a:r>
          </a:p>
        </p:txBody>
      </p:sp>
      <p:sp>
        <p:nvSpPr>
          <p:cNvPr id="19" name="conclusion-3">
            <a:extLst xmlns:a="http://schemas.openxmlformats.org/drawingml/2006/main">
              <a:ext uri="{FF2B5EF4-FFF2-40B4-BE49-F238E27FC236}">
                <a16:creationId xmlns:a16="http://schemas.microsoft.com/office/drawing/2014/main" id="{BF16C071-B20F-4C11-AB03-6AD191C8F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133850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E471DEEC-225B-49D2-A6B4-E6D7E52BB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324350"/>
            <a:ext cx="571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173A5E"/>
                </a:solidFill>
              </a:defRPr>
            </a:pPr>
            <a:r>
              <a:rPr sz="1950" b="1" i="0">
                <a:solidFill>
                  <a:srgbClr val="173A5E"/>
                </a:solidFill>
              </a:rPr>
              <a:t>04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50F8F6B4-8982-480F-8AA9-6BFD8FC2A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305300"/>
            <a:ext cx="2238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A5E"/>
                </a:solidFill>
              </a:defRPr>
            </a:pPr>
            <a:r>
              <a:rPr sz="1725" b="1" i="0">
                <a:solidFill>
                  <a:srgbClr val="173A5E"/>
                </a:solidFill>
              </a:rPr>
              <a:t>Синхронизация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72CF63A-DC8F-4D83-96A7-37B8CA0DD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4257675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$0,6–1,0 трлн/год — центральный денежный ориентир, не гарантия.</a:t>
            </a:r>
          </a:p>
        </p:txBody>
      </p:sp>
      <p:sp>
        <p:nvSpPr>
          <p:cNvPr id="23" name="conclusion-4">
            <a:extLst xmlns:a="http://schemas.openxmlformats.org/drawingml/2006/main">
              <a:ext uri="{FF2B5EF4-FFF2-40B4-BE49-F238E27FC236}">
                <a16:creationId xmlns:a16="http://schemas.microsoft.com/office/drawing/2014/main" id="{BD909840-E5AF-4D82-95EC-1611C071B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019675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4A0AFE94-65CF-4F8D-9552-AB66848F7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10175"/>
            <a:ext cx="571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B54747"/>
                </a:solidFill>
              </a:defRPr>
            </a:pPr>
            <a:r>
              <a:rPr sz="1950" b="1" i="0">
                <a:solidFill>
                  <a:srgbClr val="B54747"/>
                </a:solidFill>
              </a:rPr>
              <a:t>05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30EEAE62-8113-43FE-8AC3-E6D994D62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191125"/>
            <a:ext cx="2238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B54747"/>
                </a:solidFill>
              </a:defRPr>
            </a:pPr>
            <a:r>
              <a:rPr sz="1725" b="1" i="0">
                <a:solidFill>
                  <a:srgbClr val="B54747"/>
                </a:solidFill>
              </a:rPr>
              <a:t>Главная польза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65B6E29D-DA6C-4B54-8F8D-7D07CD795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5143500"/>
            <a:ext cx="762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Меньшая вероятность ядерной, климатической, пандемической и технологической катастрофы.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94889BA6-E145-417D-8249-41EC3D736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48375"/>
            <a:ext cx="11334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99A1D730-B1CE-4EF5-960C-F889770C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48375"/>
            <a:ext cx="762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309EF04D-3AAB-4016-91D0-8EADB80F8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6143625"/>
            <a:ext cx="10953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Полная интеграция нереалистична; модульная синхронизация измеримых общественных благ — реалистична и экономически значима.</a:t>
            </a:r>
          </a:p>
        </p:txBody>
      </p:sp>
    </p:spTree>
    <p:extLst>
      <p:ext uri="{BB962C8B-B14F-4D97-AF65-F5344CB8AC3E}">
        <p14:creationId xmlns:p14="http://schemas.microsoft.com/office/powerpoint/2010/main" val="174048603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tatus">
            <a:extLst xmlns:a="http://schemas.openxmlformats.org/drawingml/2006/main">
              <a:ext uri="{FF2B5EF4-FFF2-40B4-BE49-F238E27FC236}">
                <a16:creationId xmlns:a16="http://schemas.microsoft.com/office/drawing/2014/main" id="{00AE848B-5200-44B0-A472-CE2412D7A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КОНЦЕПЦИЯ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2C00B55-13E8-4BAE-AB84-120E06009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75" b="1" i="0">
                <a:solidFill>
                  <a:srgbClr val="111827"/>
                </a:solidFill>
              </a:defRPr>
            </a:pPr>
            <a:r>
              <a:rPr sz="3075" b="1" i="0">
                <a:solidFill>
                  <a:srgbClr val="111827"/>
                </a:solidFill>
              </a:rPr>
              <a:t>Эквилибриум — воспроизводство без необратимых долгов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57621C9-85DF-4146-99A7-527236248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0746882-259F-4466-B8EF-F0FFD02F7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7657D82D-4CAA-4FB4-800E-69A5FCD62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D7386599-AF6E-4DF1-B06C-A239CA6AD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03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69647D9-6C92-42C2-9F46-64727CDC5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1133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0" i="0">
                <a:solidFill>
                  <a:srgbClr val="667085"/>
                </a:solidFill>
              </a:defRPr>
            </a:pPr>
            <a:r>
              <a:rPr sz="1950" b="0" i="0">
                <a:solidFill>
                  <a:srgbClr val="667085"/>
                </a:solidFill>
              </a:rPr>
              <a:t>Не равенство сил. Не отсутствие конфликта. Не максимум выпуска.</a:t>
            </a:r>
          </a:p>
        </p:txBody>
      </p:sp>
      <p:sp>
        <p:nvSpPr>
          <p:cNvPr id="8" name="formula-panel">
            <a:extLst xmlns:a="http://schemas.openxmlformats.org/drawingml/2006/main">
              <a:ext uri="{FF2B5EF4-FFF2-40B4-BE49-F238E27FC236}">
                <a16:creationId xmlns:a16="http://schemas.microsoft.com/office/drawing/2014/main" id="{FCE45D4A-B9C6-4FDC-B66E-206BA94F9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90750"/>
            <a:ext cx="9525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93D7A5F-8423-4E69-BC1B-378BC7CBF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505075"/>
            <a:ext cx="8953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173A5E"/>
                </a:solidFill>
              </a:defRPr>
            </a:pPr>
            <a:r>
              <a:rPr sz="2400" b="1" i="0">
                <a:solidFill>
                  <a:srgbClr val="173A5E"/>
                </a:solidFill>
              </a:rPr>
              <a:t>ВОСПРОИЗВОДСТВО + ΔЗАПАСОВ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B229E10-7CCC-4D79-8596-71E2252A1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3028950"/>
            <a:ext cx="1428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B58B1B"/>
                </a:solidFill>
              </a:defRPr>
            </a:pPr>
            <a:r>
              <a:rPr sz="3450" b="1" i="0">
                <a:solidFill>
                  <a:srgbClr val="B58B1B"/>
                </a:solidFill>
              </a:rPr>
              <a:t>≥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B6C9700-EF6C-442A-BEFD-0DE0E216A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76625"/>
            <a:ext cx="895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111827"/>
                </a:solidFill>
              </a:defRPr>
            </a:pPr>
            <a:r>
              <a:rPr sz="2025" b="1" i="0">
                <a:solidFill>
                  <a:srgbClr val="111827"/>
                </a:solidFill>
              </a:rPr>
              <a:t>АМОРТИЗАЦИЯ + УЩЕРБ + НАКОПЛЕННЫЙ РИСК</a:t>
            </a:r>
          </a:p>
        </p:txBody>
      </p:sp>
      <p:sp>
        <p:nvSpPr>
          <p:cNvPr id="12" name="callout-bg">
            <a:extLst xmlns:a="http://schemas.openxmlformats.org/drawingml/2006/main">
              <a:ext uri="{FF2B5EF4-FFF2-40B4-BE49-F238E27FC236}">
                <a16:creationId xmlns:a16="http://schemas.microsoft.com/office/drawing/2014/main" id="{DDA6EEB1-B142-46D4-A63C-B451C609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29125"/>
            <a:ext cx="952500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BEFE5ED0-CA8E-485E-B678-43B7B3E67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29125"/>
            <a:ext cx="7620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94D77B5D-8D67-47CC-8864-EF72F45A3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524375"/>
            <a:ext cx="9144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111827"/>
                </a:solidFill>
              </a:defRPr>
            </a:pPr>
            <a:r>
              <a:rPr sz="1950" b="1" i="0">
                <a:solidFill>
                  <a:srgbClr val="111827"/>
                </a:solidFill>
              </a:rPr>
              <a:t>Рост устойчив, только если не истощает людей, инфраструктуру, природу, доверие и безопасность.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67EEF8D-B291-4A43-9CB2-D3EE7E5F0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619750"/>
            <a:ext cx="9239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Индекс E — геометрическое среднее шести осей: сильное измерение не может полностью скрыть провал слабого.</a:t>
            </a:r>
          </a:p>
        </p:txBody>
      </p:sp>
    </p:spTree>
    <p:extLst>
      <p:ext uri="{BB962C8B-B14F-4D97-AF65-F5344CB8AC3E}">
        <p14:creationId xmlns:p14="http://schemas.microsoft.com/office/powerpoint/2010/main" val="21397643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89ED7F29-389E-4CDB-8A5B-8823496FD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РУБРИКА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6EFC21-7BDC-4BE4-BEB3-C8E70BB9A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Шесть осей отделяют баланс от иллюзии роста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B611FF0-4CA4-44B5-9E99-CBE1FAC57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15DBED5-3F80-4D8D-84E5-2D37BE50E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1B6476F-B6EC-483A-A69B-481E49A49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54AC72D4-8A0D-418C-8119-168F6E7D9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04</a:t>
            </a:r>
          </a:p>
        </p:txBody>
      </p:sp>
      <p:sp>
        <p:nvSpPr>
          <p:cNvPr id="7" name="axis-0">
            <a:extLst xmlns:a="http://schemas.openxmlformats.org/drawingml/2006/main">
              <a:ext uri="{FF2B5EF4-FFF2-40B4-BE49-F238E27FC236}">
                <a16:creationId xmlns:a16="http://schemas.microsoft.com/office/drawing/2014/main" id="{AE826729-C3FC-4D27-916F-A0AA59530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571875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axis-accent">
            <a:extLst xmlns:a="http://schemas.openxmlformats.org/drawingml/2006/main">
              <a:ext uri="{FF2B5EF4-FFF2-40B4-BE49-F238E27FC236}">
                <a16:creationId xmlns:a16="http://schemas.microsoft.com/office/drawing/2014/main" id="{F83D8688-9CFE-48D0-B04F-3AFC372AD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C2895FEE-D783-45CE-9F7D-63E25F970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E74B5"/>
                </a:solidFill>
              </a:defRPr>
            </a:pPr>
            <a:r>
              <a:rPr sz="2100" b="1" i="0">
                <a:solidFill>
                  <a:srgbClr val="2E74B5"/>
                </a:solidFill>
              </a:rPr>
              <a:t>01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0BB3847A-ABBF-44A2-858B-977AF008E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790700"/>
            <a:ext cx="2476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ЗАПАСЫ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BB2DD0CB-18F4-455A-B0F7-48749377D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352675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Капитал, ресурсы, люди, институты</a:t>
            </a:r>
          </a:p>
        </p:txBody>
      </p:sp>
      <p:sp>
        <p:nvSpPr>
          <p:cNvPr id="12" name="axis-1">
            <a:extLst xmlns:a="http://schemas.openxmlformats.org/drawingml/2006/main">
              <a:ext uri="{FF2B5EF4-FFF2-40B4-BE49-F238E27FC236}">
                <a16:creationId xmlns:a16="http://schemas.microsoft.com/office/drawing/2014/main" id="{62999B77-413D-420D-9F49-5AE5E200A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71625"/>
            <a:ext cx="3571875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axis-accent">
            <a:extLst xmlns:a="http://schemas.openxmlformats.org/drawingml/2006/main">
              <a:ext uri="{FF2B5EF4-FFF2-40B4-BE49-F238E27FC236}">
                <a16:creationId xmlns:a16="http://schemas.microsoft.com/office/drawing/2014/main" id="{3299CE00-FC15-461E-A2D4-7A65F6AA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71625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1D1012D-859E-4ACB-BCEF-03267BE9E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7621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E7D5A"/>
                </a:solidFill>
              </a:defRPr>
            </a:pPr>
            <a:r>
              <a:rPr sz="2100" b="1" i="0">
                <a:solidFill>
                  <a:srgbClr val="2E7D5A"/>
                </a:solidFill>
              </a:rPr>
              <a:t>02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C2C2E46-416C-41C8-8E6A-20602D4DF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1790700"/>
            <a:ext cx="2476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E7D5A"/>
                </a:solidFill>
              </a:defRPr>
            </a:pPr>
            <a:r>
              <a:rPr sz="1500" b="1" i="0">
                <a:solidFill>
                  <a:srgbClr val="2E7D5A"/>
                </a:solidFill>
              </a:rPr>
              <a:t>ПОТОКИ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3670D6D-B510-4400-B869-7DCE99DEB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352675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Доход, торговля, энергия, производительность</a:t>
            </a:r>
          </a:p>
        </p:txBody>
      </p:sp>
      <p:sp>
        <p:nvSpPr>
          <p:cNvPr id="17" name="axis-2">
            <a:extLst xmlns:a="http://schemas.openxmlformats.org/drawingml/2006/main">
              <a:ext uri="{FF2B5EF4-FFF2-40B4-BE49-F238E27FC236}">
                <a16:creationId xmlns:a16="http://schemas.microsoft.com/office/drawing/2014/main" id="{3E032AD8-E899-467E-964A-C9F42F8DA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1571625"/>
            <a:ext cx="3571875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axis-accent">
            <a:extLst xmlns:a="http://schemas.openxmlformats.org/drawingml/2006/main">
              <a:ext uri="{FF2B5EF4-FFF2-40B4-BE49-F238E27FC236}">
                <a16:creationId xmlns:a16="http://schemas.microsoft.com/office/drawing/2014/main" id="{C72BD5BD-C6C6-4237-94F7-570EF5D0E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1571625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096E96AE-6930-408B-89D6-E1B351262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76212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B58B1B"/>
                </a:solidFill>
              </a:defRPr>
            </a:pPr>
            <a:r>
              <a:rPr sz="2100" b="1" i="0">
                <a:solidFill>
                  <a:srgbClr val="B58B1B"/>
                </a:solidFill>
              </a:rPr>
              <a:t>03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6D116CE-CFDD-4765-A6F8-3B72D446C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790700"/>
            <a:ext cx="2476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B58B1B"/>
                </a:solidFill>
              </a:defRPr>
            </a:pPr>
            <a:r>
              <a:rPr sz="1500" b="1" i="0">
                <a:solidFill>
                  <a:srgbClr val="B58B1B"/>
                </a:solidFill>
              </a:rPr>
              <a:t>ВОСПРОИЗВОДСТВО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789E029-27A8-4B7C-8B18-9A95CF5F8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2352675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Демография, здоровье, образование, НИОКР</a:t>
            </a:r>
          </a:p>
        </p:txBody>
      </p:sp>
      <p:sp>
        <p:nvSpPr>
          <p:cNvPr id="22" name="axis-3">
            <a:extLst xmlns:a="http://schemas.openxmlformats.org/drawingml/2006/main">
              <a:ext uri="{FF2B5EF4-FFF2-40B4-BE49-F238E27FC236}">
                <a16:creationId xmlns:a16="http://schemas.microsoft.com/office/drawing/2014/main" id="{3B0009F4-D192-453E-96B2-8E213E04A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62375"/>
            <a:ext cx="3571875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axis-accent">
            <a:extLst xmlns:a="http://schemas.openxmlformats.org/drawingml/2006/main">
              <a:ext uri="{FF2B5EF4-FFF2-40B4-BE49-F238E27FC236}">
                <a16:creationId xmlns:a16="http://schemas.microsoft.com/office/drawing/2014/main" id="{B1A01565-DA09-48FA-B65C-539EF46EA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62375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F63B2DE1-29E5-4363-9A3A-E414696CC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5287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A5E"/>
                </a:solidFill>
              </a:defRPr>
            </a:pPr>
            <a:r>
              <a:rPr sz="2100" b="1" i="0">
                <a:solidFill>
                  <a:srgbClr val="173A5E"/>
                </a:solidFill>
              </a:rPr>
              <a:t>04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1A8F914F-B437-4A4F-A910-6090DD34D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81450"/>
            <a:ext cx="2476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A5E"/>
                </a:solidFill>
              </a:defRPr>
            </a:pPr>
            <a:r>
              <a:rPr sz="1500" b="1" i="0">
                <a:solidFill>
                  <a:srgbClr val="173A5E"/>
                </a:solidFill>
              </a:rPr>
              <a:t>УСТОЙЧИВОСТЬ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C19BC83D-0C08-48AF-915A-7952A0828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543425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Резервы, диверсификация, время восстановления</a:t>
            </a:r>
          </a:p>
        </p:txBody>
      </p:sp>
      <p:sp>
        <p:nvSpPr>
          <p:cNvPr id="27" name="axis-4">
            <a:extLst xmlns:a="http://schemas.openxmlformats.org/drawingml/2006/main">
              <a:ext uri="{FF2B5EF4-FFF2-40B4-BE49-F238E27FC236}">
                <a16:creationId xmlns:a16="http://schemas.microsoft.com/office/drawing/2014/main" id="{9D11B9E0-56EF-4FAF-B03E-58838B531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62375"/>
            <a:ext cx="3571875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xis-accent">
            <a:extLst xmlns:a="http://schemas.openxmlformats.org/drawingml/2006/main">
              <a:ext uri="{FF2B5EF4-FFF2-40B4-BE49-F238E27FC236}">
                <a16:creationId xmlns:a16="http://schemas.microsoft.com/office/drawing/2014/main" id="{3565DEDE-26C3-4D1D-96F2-660681ACD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62375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6A2DDFAE-F7FD-452D-A93B-43D5AB7AC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95287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B54747"/>
                </a:solidFill>
              </a:defRPr>
            </a:pPr>
            <a:r>
              <a:rPr sz="2100" b="1" i="0">
                <a:solidFill>
                  <a:srgbClr val="B54747"/>
                </a:solidFill>
              </a:rPr>
              <a:t>05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FA42C110-3700-4444-BB6C-120B7E3F4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981450"/>
            <a:ext cx="2476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B54747"/>
                </a:solidFill>
              </a:defRPr>
            </a:pPr>
            <a:r>
              <a:rPr sz="1500" b="1" i="0">
                <a:solidFill>
                  <a:srgbClr val="B54747"/>
                </a:solidFill>
              </a:rPr>
              <a:t>ЛЕГИТИМНОСТЬ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A4912234-1BAE-4959-B554-B389B0DE0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543425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Правила, доверие, распределение, обратная связь</a:t>
            </a:r>
          </a:p>
        </p:txBody>
      </p:sp>
      <p:sp>
        <p:nvSpPr>
          <p:cNvPr id="32" name="axis-5">
            <a:extLst xmlns:a="http://schemas.openxmlformats.org/drawingml/2006/main">
              <a:ext uri="{FF2B5EF4-FFF2-40B4-BE49-F238E27FC236}">
                <a16:creationId xmlns:a16="http://schemas.microsoft.com/office/drawing/2014/main" id="{A8629BCC-7264-4EDB-BC7C-ECD13F19D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762375"/>
            <a:ext cx="3571875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axis-accent">
            <a:extLst xmlns:a="http://schemas.openxmlformats.org/drawingml/2006/main">
              <a:ext uri="{FF2B5EF4-FFF2-40B4-BE49-F238E27FC236}">
                <a16:creationId xmlns:a16="http://schemas.microsoft.com/office/drawing/2014/main" id="{73E93935-40F5-4E4B-809E-3B45A89E9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762375"/>
            <a:ext cx="762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8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B5F3264D-9114-4834-87FE-9153E74AB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952875"/>
            <a:ext cx="47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667085"/>
                </a:solidFill>
              </a:defRPr>
            </a:pPr>
            <a:r>
              <a:rPr sz="2100" b="1" i="0">
                <a:solidFill>
                  <a:srgbClr val="667085"/>
                </a:solidFill>
              </a:rPr>
              <a:t>06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1729BC3F-2107-4FAE-BE06-6DF5F4482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981450"/>
            <a:ext cx="2476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85"/>
                </a:solidFill>
              </a:defRPr>
            </a:pPr>
            <a:r>
              <a:rPr sz="1500" b="1" i="0">
                <a:solidFill>
                  <a:srgbClr val="667085"/>
                </a:solidFill>
              </a:rPr>
              <a:t>ВНЕШНИЕ ЭФФЕКТЫ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0E2CC912-8390-44C6-AA78-D21DBA0FE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4543425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Выбросы, риски, будущие обязательства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EF17384A-492F-4C2B-90A1-9064DB1EE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57875"/>
            <a:ext cx="74295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68109A09-AEB6-4995-A67F-7A07BC885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57875"/>
            <a:ext cx="762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0506B1F2-C9C3-4696-A511-0029EA045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953125"/>
            <a:ext cx="704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827"/>
                </a:solidFill>
              </a:defRPr>
            </a:pPr>
            <a:r>
              <a:rPr sz="1650" b="1" i="0">
                <a:solidFill>
                  <a:srgbClr val="111827"/>
                </a:solidFill>
              </a:rPr>
              <a:t>Быстрый ВВП может скрывать истощение следующего цикла.</a:t>
            </a:r>
          </a:p>
        </p:txBody>
      </p:sp>
    </p:spTree>
    <p:extLst>
      <p:ext uri="{BB962C8B-B14F-4D97-AF65-F5344CB8AC3E}">
        <p14:creationId xmlns:p14="http://schemas.microsoft.com/office/powerpoint/2010/main" val="21164387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status">
            <a:extLst xmlns:a="http://schemas.openxmlformats.org/drawingml/2006/main">
              <a:ext uri="{FF2B5EF4-FFF2-40B4-BE49-F238E27FC236}">
                <a16:creationId xmlns:a16="http://schemas.microsoft.com/office/drawing/2014/main" id="{8E59159B-3A3F-49AE-B618-2F33ADFA1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СРАВНИТЕЛЬНАЯ ЛОГИКА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B0C17C5-731C-434F-8347-034CFBEDF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За 130 лет три державы построили разные машины силы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9D69280-6AC7-4860-8F68-E8C19E949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6753A27-F0BD-4A21-B563-A4BE7C928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DFAC2DD-01B3-40EF-91F4-4A3CAB457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E51DB8B-5DE3-478D-A191-A2A69D9C3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05</a:t>
            </a:r>
          </a:p>
        </p:txBody>
      </p:sp>
      <p:sp>
        <p:nvSpPr>
          <p:cNvPr id="7" name="pillar-КИТАЙ">
            <a:extLst xmlns:a="http://schemas.openxmlformats.org/drawingml/2006/main">
              <a:ext uri="{FF2B5EF4-FFF2-40B4-BE49-F238E27FC236}">
                <a16:creationId xmlns:a16="http://schemas.microsoft.com/office/drawing/2014/main" id="{9D3B0410-C0E0-4786-8994-744B78430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476625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pillar-accent">
            <a:extLst xmlns:a="http://schemas.openxmlformats.org/drawingml/2006/main">
              <a:ext uri="{FF2B5EF4-FFF2-40B4-BE49-F238E27FC236}">
                <a16:creationId xmlns:a16="http://schemas.microsoft.com/office/drawing/2014/main" id="{475586D1-32E4-42E5-B8C2-730CA625C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476625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06892E0-523B-49AE-BE77-8E5BF4530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38325"/>
            <a:ext cx="3095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58B1B"/>
                </a:solidFill>
              </a:defRPr>
            </a:pPr>
            <a:r>
              <a:rPr sz="1500" b="1" i="0">
                <a:solidFill>
                  <a:srgbClr val="B58B1B"/>
                </a:solidFill>
              </a:rPr>
              <a:t>КИТАЙ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8D5EA219-1F16-4A74-950F-84BACAF34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314575"/>
            <a:ext cx="30194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Масштаб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+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координация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BD100EF4-0D63-4DF3-A58C-DC6F305EA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71925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527F19B-0D93-476C-B831-2A93A5926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181475"/>
            <a:ext cx="30194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54747"/>
                </a:solidFill>
              </a:defRPr>
            </a:pPr>
            <a:r>
              <a:rPr sz="1050" b="1" i="0">
                <a:solidFill>
                  <a:srgbClr val="B54747"/>
                </a:solidFill>
              </a:rPr>
              <a:t>РИСК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60EF6D6-3E4B-4F82-A53B-E9D257D19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543425"/>
            <a:ext cx="301942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085"/>
                </a:solidFill>
              </a:defRPr>
            </a:pPr>
            <a:r>
              <a:rPr sz="1275" b="0" i="0">
                <a:solidFill>
                  <a:srgbClr val="667085"/>
                </a:solidFill>
              </a:rPr>
              <a:t>Ошибка большого масштаба обнаруживается поздно</a:t>
            </a:r>
          </a:p>
        </p:txBody>
      </p:sp>
      <p:sp>
        <p:nvSpPr>
          <p:cNvPr id="14" name="pillar-США">
            <a:extLst xmlns:a="http://schemas.openxmlformats.org/drawingml/2006/main">
              <a:ext uri="{FF2B5EF4-FFF2-40B4-BE49-F238E27FC236}">
                <a16:creationId xmlns:a16="http://schemas.microsoft.com/office/drawing/2014/main" id="{A509836B-35E1-4DAB-BF7E-6BD589A1D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571625"/>
            <a:ext cx="3476625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pillar-accent">
            <a:extLst xmlns:a="http://schemas.openxmlformats.org/drawingml/2006/main">
              <a:ext uri="{FF2B5EF4-FFF2-40B4-BE49-F238E27FC236}">
                <a16:creationId xmlns:a16="http://schemas.microsoft.com/office/drawing/2014/main" id="{769DBB2A-9886-4B10-B8AA-78AE26B33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571625"/>
            <a:ext cx="3476625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9BCA9BE-44FE-4AB8-BDDD-CFF1B2BCC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838325"/>
            <a:ext cx="3095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</a:defRPr>
            </a:pPr>
            <a:r>
              <a:rPr sz="1500" b="1" i="0">
                <a:solidFill>
                  <a:srgbClr val="2E74B5"/>
                </a:solidFill>
              </a:rPr>
              <a:t>США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E429326-1DF6-482E-8256-8C7BA456A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314575"/>
            <a:ext cx="30194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Опционность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+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сети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FFA09AA3-FCA3-4D77-8D03-EBA6950B4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971925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4399AC3B-7486-4E6E-B4BA-7C43AB640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181475"/>
            <a:ext cx="30194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54747"/>
                </a:solidFill>
              </a:defRPr>
            </a:pPr>
            <a:r>
              <a:rPr sz="1050" b="1" i="0">
                <a:solidFill>
                  <a:srgbClr val="B54747"/>
                </a:solidFill>
              </a:rPr>
              <a:t>РИСК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6634E1E2-1292-4FDB-99BA-57BA50122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543425"/>
            <a:ext cx="301942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085"/>
                </a:solidFill>
              </a:defRPr>
            </a:pPr>
            <a:r>
              <a:rPr sz="1275" b="0" i="0">
                <a:solidFill>
                  <a:srgbClr val="667085"/>
                </a:solidFill>
              </a:rPr>
              <a:t>Финансовые потоки отрываются от воспроизводства</a:t>
            </a:r>
          </a:p>
        </p:txBody>
      </p:sp>
      <p:sp>
        <p:nvSpPr>
          <p:cNvPr id="21" name="pillar-РОССИЯ">
            <a:extLst xmlns:a="http://schemas.openxmlformats.org/drawingml/2006/main">
              <a:ext uri="{FF2B5EF4-FFF2-40B4-BE49-F238E27FC236}">
                <a16:creationId xmlns:a16="http://schemas.microsoft.com/office/drawing/2014/main" id="{D082FBDA-893E-4666-A7E6-89FD3C143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571625"/>
            <a:ext cx="3476625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pillar-accent">
            <a:extLst xmlns:a="http://schemas.openxmlformats.org/drawingml/2006/main">
              <a:ext uri="{FF2B5EF4-FFF2-40B4-BE49-F238E27FC236}">
                <a16:creationId xmlns:a16="http://schemas.microsoft.com/office/drawing/2014/main" id="{4178D8F6-49F3-4A0E-A12C-052A46FFE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571625"/>
            <a:ext cx="3476625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BC7965FC-F316-4342-8375-7522407C9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838325"/>
            <a:ext cx="3095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D5A"/>
                </a:solidFill>
              </a:defRPr>
            </a:pPr>
            <a:r>
              <a:rPr sz="1500" b="1" i="0">
                <a:solidFill>
                  <a:srgbClr val="2E7D5A"/>
                </a:solidFill>
              </a:rPr>
              <a:t>РОССИЯ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DA0EA27B-5463-4C14-90F6-175684F7B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314575"/>
            <a:ext cx="30194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Автономия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+</a:t>
            </a:r>
          </a:p>
          <a:p xmlns:a="http://schemas.openxmlformats.org/drawingml/2006/main">
            <a:pPr algn="ctr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выживаемость</a:t>
            </a:r>
          </a:p>
        </p:txBody>
      </p:sp>
      <p:sp>
        <p:nvSpPr>
          <p:cNvPr id="25" name="rule">
            <a:extLst xmlns:a="http://schemas.openxmlformats.org/drawingml/2006/main">
              <a:ext uri="{FF2B5EF4-FFF2-40B4-BE49-F238E27FC236}">
                <a16:creationId xmlns:a16="http://schemas.microsoft.com/office/drawing/2014/main" id="{B42BBD07-E4A7-47A6-AF67-F3F5EE88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971925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C0F14D8D-C278-434F-8AC7-577D15F31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181475"/>
            <a:ext cx="30194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54747"/>
                </a:solidFill>
              </a:defRPr>
            </a:pPr>
            <a:r>
              <a:rPr sz="1050" b="1" i="0">
                <a:solidFill>
                  <a:srgbClr val="B54747"/>
                </a:solidFill>
              </a:rPr>
              <a:t>РИСК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A180C4CF-2328-452B-8B9F-36EC229CF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543425"/>
            <a:ext cx="301942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67085"/>
                </a:solidFill>
              </a:defRPr>
            </a:pPr>
            <a:r>
              <a:rPr sz="1275" b="0" i="0">
                <a:solidFill>
                  <a:srgbClr val="667085"/>
                </a:solidFill>
              </a:rPr>
              <a:t>Стратегические запасы слабо конвертируются в гражданские потоки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13F32E66-ED22-4D9A-8013-24A90A896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11505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667085"/>
                </a:solidFill>
              </a:defRPr>
            </a:pPr>
            <a:r>
              <a:rPr sz="1350" b="1" i="0">
                <a:solidFill>
                  <a:srgbClr val="667085"/>
                </a:solidFill>
              </a:rPr>
              <a:t>Эквилибриум возникает, когда эти функции дополняют друг друга — без навязывания одной модели целиком.</a:t>
            </a:r>
          </a:p>
        </p:txBody>
      </p:sp>
    </p:spTree>
    <p:extLst>
      <p:ext uri="{BB962C8B-B14F-4D97-AF65-F5344CB8AC3E}">
        <p14:creationId xmlns:p14="http://schemas.microsoft.com/office/powerpoint/2010/main" val="10746395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tatus">
            <a:extLst xmlns:a="http://schemas.openxmlformats.org/drawingml/2006/main">
              <a:ext uri="{FF2B5EF4-FFF2-40B4-BE49-F238E27FC236}">
                <a16:creationId xmlns:a16="http://schemas.microsoft.com/office/drawing/2014/main" id="{F5F3886F-D48C-48E6-95AA-012F09182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КИТАЙ • РАННИЙ ПЕРИОД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3CF124-334A-49CE-9BC3-AA6879C75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1896–1949: Китай модернизировался быстрее, чем собирал государство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E86B89A-643C-45E7-B770-2D9E95278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81D4D0C-1E17-4F59-A665-6F6904A71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71D8D36-AFE0-4BE2-BB5F-C36FAA339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847DA8A-F4D8-4CF8-B4A8-F4E926F4C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06</a:t>
            </a:r>
          </a:p>
        </p:txBody>
      </p:sp>
      <p:sp>
        <p:nvSpPr>
          <p:cNvPr id="7" name="era-1896–1911">
            <a:extLst xmlns:a="http://schemas.openxmlformats.org/drawingml/2006/main">
              <a:ext uri="{FF2B5EF4-FFF2-40B4-BE49-F238E27FC236}">
                <a16:creationId xmlns:a16="http://schemas.microsoft.com/office/drawing/2014/main" id="{98FEFA97-A4AC-4225-95B4-223FEECFA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26670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ra-accent">
            <a:extLst xmlns:a="http://schemas.openxmlformats.org/drawingml/2006/main">
              <a:ext uri="{FF2B5EF4-FFF2-40B4-BE49-F238E27FC236}">
                <a16:creationId xmlns:a16="http://schemas.microsoft.com/office/drawing/2014/main" id="{4DFF34FA-960C-47E1-B541-A353D5054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666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0975690-0B94-4F4F-B019-5FADE8612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478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8B1B"/>
                </a:solidFill>
              </a:defRPr>
            </a:pPr>
            <a:r>
              <a:rPr sz="1275" b="1" i="0">
                <a:solidFill>
                  <a:srgbClr val="B58B1B"/>
                </a:solidFill>
              </a:rPr>
              <a:t>1896–1911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CA3355D3-4D06-455E-81E1-972BBB931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33575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Поздняя Цин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07699E3-C6ED-4DDA-9DC1-156CEA001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09825"/>
            <a:ext cx="23241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ВВП/душу 972→905; 9,4 тыс. км ж/д; 1,6 млн учащихся новых школ.</a:t>
            </a:r>
          </a:p>
        </p:txBody>
      </p:sp>
      <p:sp>
        <p:nvSpPr>
          <p:cNvPr id="12" name="era-1912–1927">
            <a:extLst xmlns:a="http://schemas.openxmlformats.org/drawingml/2006/main">
              <a:ext uri="{FF2B5EF4-FFF2-40B4-BE49-F238E27FC236}">
                <a16:creationId xmlns:a16="http://schemas.microsoft.com/office/drawing/2014/main" id="{BCC177E7-CA0F-417F-8850-50248ECB9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24000"/>
            <a:ext cx="26670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ra-accent">
            <a:extLst xmlns:a="http://schemas.openxmlformats.org/drawingml/2006/main">
              <a:ext uri="{FF2B5EF4-FFF2-40B4-BE49-F238E27FC236}">
                <a16:creationId xmlns:a16="http://schemas.microsoft.com/office/drawing/2014/main" id="{4E7067F9-BBC0-4F90-A208-D3305B268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24000"/>
            <a:ext cx="666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8F61B40-0463-4A18-BEAE-EEE1D5B1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6478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1912–1927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C129EDCA-7F99-4CDC-8D4D-A5987C11C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933575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Республика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16948FC-B137-4D7B-80DE-21EB8229D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409825"/>
            <a:ext cx="23241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ВВП/душу почти стоял; ж/д 8→12 тыс. км; сети быстрее центра.</a:t>
            </a:r>
          </a:p>
        </p:txBody>
      </p:sp>
      <p:sp>
        <p:nvSpPr>
          <p:cNvPr id="17" name="era-1928–1936">
            <a:extLst xmlns:a="http://schemas.openxmlformats.org/drawingml/2006/main">
              <a:ext uri="{FF2B5EF4-FFF2-40B4-BE49-F238E27FC236}">
                <a16:creationId xmlns:a16="http://schemas.microsoft.com/office/drawing/2014/main" id="{C0F8D2D5-5C44-4B6D-BA59-DCFB2AF30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24000"/>
            <a:ext cx="26670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ra-accent">
            <a:extLst xmlns:a="http://schemas.openxmlformats.org/drawingml/2006/main">
              <a:ext uri="{FF2B5EF4-FFF2-40B4-BE49-F238E27FC236}">
                <a16:creationId xmlns:a16="http://schemas.microsoft.com/office/drawing/2014/main" id="{972C4566-EE2A-44F6-9AF4-BF12F7EC4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24000"/>
            <a:ext cx="666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9F47A79-891C-4291-9C63-E4C957AFE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6478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D5A"/>
                </a:solidFill>
              </a:defRPr>
            </a:pPr>
            <a:r>
              <a:rPr sz="1275" b="1" i="0">
                <a:solidFill>
                  <a:srgbClr val="2E7D5A"/>
                </a:solidFill>
              </a:rPr>
              <a:t>1928–1936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61E57A4-A37F-4CFA-B276-C80507E2A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933575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Нанкин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E196A5FF-06C3-46F8-BA5B-34D110F59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409825"/>
            <a:ext cx="23241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 +10,7%; на душу +6,2%; бюджет ≤8,8% ВВП.</a:t>
            </a:r>
          </a:p>
        </p:txBody>
      </p:sp>
      <p:sp>
        <p:nvSpPr>
          <p:cNvPr id="22" name="era-1937–1949">
            <a:extLst xmlns:a="http://schemas.openxmlformats.org/drawingml/2006/main">
              <a:ext uri="{FF2B5EF4-FFF2-40B4-BE49-F238E27FC236}">
                <a16:creationId xmlns:a16="http://schemas.microsoft.com/office/drawing/2014/main" id="{AFE86BC7-4A4C-41F9-A9AA-B029D6196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24000"/>
            <a:ext cx="27622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era-accent">
            <a:extLst xmlns:a="http://schemas.openxmlformats.org/drawingml/2006/main">
              <a:ext uri="{FF2B5EF4-FFF2-40B4-BE49-F238E27FC236}">
                <a16:creationId xmlns:a16="http://schemas.microsoft.com/office/drawing/2014/main" id="{AA57D646-1EB9-40AC-A844-54E0E8C99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24000"/>
            <a:ext cx="666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4AC4C1A8-C168-4A10-8D27-773BDF978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647825"/>
            <a:ext cx="2419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4747"/>
                </a:solidFill>
              </a:defRPr>
            </a:pPr>
            <a:r>
              <a:rPr sz="1275" b="1" i="0">
                <a:solidFill>
                  <a:srgbClr val="B54747"/>
                </a:solidFill>
              </a:rPr>
              <a:t>1937–1949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6CBFAAA0-74D9-4267-9468-4915CC064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933575"/>
            <a:ext cx="2419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Война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166ED90D-B3EF-46D8-B5A3-8CC6BDC4B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9825"/>
            <a:ext cx="24193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ВВП/душу −22,7%; ≈15 млн погибших; гиперинфляция.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4B0846DE-8523-43B9-8D4A-39C3DD295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000500"/>
            <a:ext cx="113347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7CB8E98C-E14A-488B-8CBA-E19A8E539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000500"/>
            <a:ext cx="76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7088007B-855A-4F51-AFEF-3C14154D5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095750"/>
            <a:ext cx="10953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11827"/>
                </a:solidFill>
              </a:defRPr>
            </a:pPr>
            <a:r>
              <a:rPr sz="2025" b="1" i="0">
                <a:solidFill>
                  <a:srgbClr val="111827"/>
                </a:solidFill>
              </a:rPr>
              <a:t>1900–1950: население +36,7%, реальный ВВП +12,4%, ВВП на душу −17,8%.</a:t>
            </a:r>
          </a:p>
        </p:txBody>
      </p:sp>
      <p:sp>
        <p:nvSpPr>
          <p:cNvPr id="30" name="bullet-0">
            <a:extLst xmlns:a="http://schemas.openxmlformats.org/drawingml/2006/main">
              <a:ext uri="{FF2B5EF4-FFF2-40B4-BE49-F238E27FC236}">
                <a16:creationId xmlns:a16="http://schemas.microsoft.com/office/drawing/2014/main" id="{111B28BB-08AA-48EC-828F-F82407E09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1911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E333ED09-DC85-4799-A6DF-7C98F38D9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095875"/>
            <a:ext cx="10458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Инфраструктура и образование росли с низкой базы.</a:t>
            </a:r>
          </a:p>
        </p:txBody>
      </p:sp>
      <p:sp>
        <p:nvSpPr>
          <p:cNvPr id="32" name="bullet-1">
            <a:extLst xmlns:a="http://schemas.openxmlformats.org/drawingml/2006/main">
              <a:ext uri="{FF2B5EF4-FFF2-40B4-BE49-F238E27FC236}">
                <a16:creationId xmlns:a16="http://schemas.microsoft.com/office/drawing/2014/main" id="{748FAA08-AE91-4176-9773-E0289C0F1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721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838DAA7E-640C-442D-9E87-00B66B0B5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476875"/>
            <a:ext cx="10458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Слабые деньги, территория и налоги не создавали общего контура.</a:t>
            </a:r>
          </a:p>
        </p:txBody>
      </p:sp>
      <p:sp>
        <p:nvSpPr>
          <p:cNvPr id="34" name="bullet-2">
            <a:extLst xmlns:a="http://schemas.openxmlformats.org/drawingml/2006/main">
              <a:ext uri="{FF2B5EF4-FFF2-40B4-BE49-F238E27FC236}">
                <a16:creationId xmlns:a16="http://schemas.microsoft.com/office/drawing/2014/main" id="{E539C71E-A033-4C75-A23E-AD384989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9531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AB0D023B-22B0-4C08-8980-CCC91F499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857875"/>
            <a:ext cx="10458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Война уничтожила капитал; гиперинфляция — доверие.</a:t>
            </a:r>
          </a:p>
        </p:txBody>
      </p:sp>
    </p:spTree>
    <p:extLst>
      <p:ext uri="{BB962C8B-B14F-4D97-AF65-F5344CB8AC3E}">
        <p14:creationId xmlns:p14="http://schemas.microsoft.com/office/powerpoint/2010/main" val="185644753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tatus">
            <a:extLst xmlns:a="http://schemas.openxmlformats.org/drawingml/2006/main">
              <a:ext uri="{FF2B5EF4-FFF2-40B4-BE49-F238E27FC236}">
                <a16:creationId xmlns:a16="http://schemas.microsoft.com/office/drawing/2014/main" id="{07AE6714-188C-43E7-8B8A-7375AC2A6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КИТАЙ • МОБИЛИЗАЦИОННЫЙ КОНТУР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FF3CB02-23B0-4BFD-A882-65A77DD0B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1949–1978: мобилизация создала мощность, но повредила обратную связь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E1BFEAE-25DA-436B-A6E5-5D6B9CFF8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6172D69E-5CE3-422E-B170-76F955073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8B8EDC1-930C-40C3-80BB-9A5C12AF4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901FC62-9D6B-4663-9B8B-EDAB12E37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07</a:t>
            </a:r>
          </a:p>
        </p:txBody>
      </p:sp>
      <p:sp>
        <p:nvSpPr>
          <p:cNvPr id="7" name="era-1949–1957">
            <a:extLst xmlns:a="http://schemas.openxmlformats.org/drawingml/2006/main">
              <a:ext uri="{FF2B5EF4-FFF2-40B4-BE49-F238E27FC236}">
                <a16:creationId xmlns:a16="http://schemas.microsoft.com/office/drawing/2014/main" id="{438AEE38-F2EE-404E-A3EB-F5F30CFB4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2667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ra-accent">
            <a:extLst xmlns:a="http://schemas.openxmlformats.org/drawingml/2006/main">
              <a:ext uri="{FF2B5EF4-FFF2-40B4-BE49-F238E27FC236}">
                <a16:creationId xmlns:a16="http://schemas.microsoft.com/office/drawing/2014/main" id="{DE540A1E-E858-49A3-BAF2-7E3630A30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4E95B02-1AF0-4203-BA97-992DA9E07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478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D5A"/>
                </a:solidFill>
              </a:defRPr>
            </a:pPr>
            <a:r>
              <a:rPr sz="1275" b="1" i="0">
                <a:solidFill>
                  <a:srgbClr val="2E7D5A"/>
                </a:solidFill>
              </a:rPr>
              <a:t>1949–1957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764FBC6-D3AF-4AFD-9AA8-2A41F8F6D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33575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Восстановление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203C226-3DE3-47D8-A7F2-314FEBF29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09825"/>
            <a:ext cx="23241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 +9,3%/год; промышленность ≈+19,7%; сталь 0,16→5,35 млн т.</a:t>
            </a:r>
          </a:p>
        </p:txBody>
      </p:sp>
      <p:sp>
        <p:nvSpPr>
          <p:cNvPr id="12" name="era-1958–1962">
            <a:extLst xmlns:a="http://schemas.openxmlformats.org/drawingml/2006/main">
              <a:ext uri="{FF2B5EF4-FFF2-40B4-BE49-F238E27FC236}">
                <a16:creationId xmlns:a16="http://schemas.microsoft.com/office/drawing/2014/main" id="{DDDDF8D0-24D7-4C75-9A1B-10D523CF3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24000"/>
            <a:ext cx="2667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ra-accent">
            <a:extLst xmlns:a="http://schemas.openxmlformats.org/drawingml/2006/main">
              <a:ext uri="{FF2B5EF4-FFF2-40B4-BE49-F238E27FC236}">
                <a16:creationId xmlns:a16="http://schemas.microsoft.com/office/drawing/2014/main" id="{A261C4C7-27C5-424B-9C69-F51BCE5C0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24000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31CDF86-F232-4109-9258-850BEFA6E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6478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4747"/>
                </a:solidFill>
              </a:defRPr>
            </a:pPr>
            <a:r>
              <a:rPr sz="1275" b="1" i="0">
                <a:solidFill>
                  <a:srgbClr val="B54747"/>
                </a:solidFill>
              </a:rPr>
              <a:t>1958–1962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C9A650C-F033-4C96-A813-37EF93673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933575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Большой скачок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F5BCA36-FFCC-44E9-9081-0ACBEDCFE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409825"/>
            <a:ext cx="23241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 −9%; зерно −28%; смертность 25,4‰; 16,5–30 млн избыточных смертей.</a:t>
            </a:r>
          </a:p>
        </p:txBody>
      </p:sp>
      <p:sp>
        <p:nvSpPr>
          <p:cNvPr id="17" name="era-1963–1965">
            <a:extLst xmlns:a="http://schemas.openxmlformats.org/drawingml/2006/main">
              <a:ext uri="{FF2B5EF4-FFF2-40B4-BE49-F238E27FC236}">
                <a16:creationId xmlns:a16="http://schemas.microsoft.com/office/drawing/2014/main" id="{1E3C8BC3-E126-46B2-9AEF-721A2DBA5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24000"/>
            <a:ext cx="2667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ra-accent">
            <a:extLst xmlns:a="http://schemas.openxmlformats.org/drawingml/2006/main">
              <a:ext uri="{FF2B5EF4-FFF2-40B4-BE49-F238E27FC236}">
                <a16:creationId xmlns:a16="http://schemas.microsoft.com/office/drawing/2014/main" id="{516A7EA0-B7D8-451C-BFC7-596B2DB79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24000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A2F0F67-C91C-4000-B5C6-C97C04712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6478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1963–1965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C3930F5-BC68-4083-AA4E-CB7A4C860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933575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Коррекция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9BD9F765-1AE7-4DD8-B61A-57F6B0F7A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409825"/>
            <a:ext cx="23241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 +15,1%/год; возврат отраслевых пропорций; зерно/душу 240→272 кг.</a:t>
            </a:r>
          </a:p>
        </p:txBody>
      </p:sp>
      <p:sp>
        <p:nvSpPr>
          <p:cNvPr id="22" name="era-1966–1978">
            <a:extLst xmlns:a="http://schemas.openxmlformats.org/drawingml/2006/main">
              <a:ext uri="{FF2B5EF4-FFF2-40B4-BE49-F238E27FC236}">
                <a16:creationId xmlns:a16="http://schemas.microsoft.com/office/drawing/2014/main" id="{2C659880-59DE-4257-BD1C-0A0F34BD0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24000"/>
            <a:ext cx="2762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era-accent">
            <a:extLst xmlns:a="http://schemas.openxmlformats.org/drawingml/2006/main">
              <a:ext uri="{FF2B5EF4-FFF2-40B4-BE49-F238E27FC236}">
                <a16:creationId xmlns:a16="http://schemas.microsoft.com/office/drawing/2014/main" id="{4E4E8AD1-08D1-4268-84D4-A89B3A58F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24000"/>
            <a:ext cx="6667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333FED08-473F-4588-BF6A-66069EFF3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647825"/>
            <a:ext cx="2419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8B1B"/>
                </a:solidFill>
              </a:defRPr>
            </a:pPr>
            <a:r>
              <a:rPr sz="1275" b="1" i="0">
                <a:solidFill>
                  <a:srgbClr val="B58B1B"/>
                </a:solidFill>
              </a:rPr>
              <a:t>1966–1978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E63A07B3-D42A-4741-8DD1-0A5F72684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933575"/>
            <a:ext cx="2419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Крепостной баланс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4358E36A-A4DE-4434-93EE-683F092BB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9825"/>
            <a:ext cx="24193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Энергия ×3,3; нефть ×9,2; урбанизация ≈0 п.п.; вузы нарушены.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E5C06165-3624-470A-BCEE-E936A4316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238625"/>
            <a:ext cx="113347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4F0D0C26-447B-45AD-9199-0359C31F4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238625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71B0972D-ECAB-44CA-B8CE-B501EBE79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333875"/>
            <a:ext cx="1095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CAS усилила атомный, космический и биомедицинский контуры — но не могла заменить правдивые данные и кадровое воспроизводство.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9CD433BC-EACC-452A-8DC1-9F71A8E66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72125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173A5E"/>
                </a:solidFill>
              </a:defRPr>
            </a:pPr>
            <a:r>
              <a:rPr sz="1800" b="1" i="0">
                <a:solidFill>
                  <a:srgbClr val="173A5E"/>
                </a:solidFill>
              </a:rPr>
              <a:t>Главный урок: право реальности отменять политическую цель — критический элемент равновесия.</a:t>
            </a:r>
          </a:p>
        </p:txBody>
      </p:sp>
    </p:spTree>
    <p:extLst>
      <p:ext uri="{BB962C8B-B14F-4D97-AF65-F5344CB8AC3E}">
        <p14:creationId xmlns:p14="http://schemas.microsoft.com/office/powerpoint/2010/main" val="46232624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tatus">
            <a:extLst xmlns:a="http://schemas.openxmlformats.org/drawingml/2006/main">
              <a:ext uri="{FF2B5EF4-FFF2-40B4-BE49-F238E27FC236}">
                <a16:creationId xmlns:a16="http://schemas.microsoft.com/office/drawing/2014/main" id="{A162E51D-C57C-4FF2-A5B1-E1A998773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КИТАЙ • РЕФОРМЫ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5F75DB-8621-4AE6-99D5-0CB13100B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1978–2001: стимулы превратили численность в производительность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D4BD392-71D3-42FE-B55D-822848499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AC3FE40-6099-477C-AFDB-EB7A38D4A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E90917F-75C8-461E-AF2B-4FD49DAB2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F91AA3D-D368-4EB6-9EB3-A7293BD62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08</a:t>
            </a:r>
          </a:p>
        </p:txBody>
      </p:sp>
      <p:sp>
        <p:nvSpPr>
          <p:cNvPr id="7" name="metric-реальный ВВП">
            <a:extLst xmlns:a="http://schemas.openxmlformats.org/drawingml/2006/main">
              <a:ext uri="{FF2B5EF4-FFF2-40B4-BE49-F238E27FC236}">
                <a16:creationId xmlns:a16="http://schemas.microsoft.com/office/drawing/2014/main" id="{E260EB02-7D06-48DE-A4C2-D6114DC05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32385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F08ECA8-AD81-4450-90D5-7EE720F27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реальный ВВП">
            <a:extLst xmlns:a="http://schemas.openxmlformats.org/drawingml/2006/main">
              <a:ext uri="{FF2B5EF4-FFF2-40B4-BE49-F238E27FC236}">
                <a16:creationId xmlns:a16="http://schemas.microsoft.com/office/drawing/2014/main" id="{DDAE8C66-FDB9-498E-8FDC-20BAF8AF2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704975"/>
            <a:ext cx="28384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+9,1%/год</a:t>
            </a:r>
          </a:p>
        </p:txBody>
      </p:sp>
      <p:sp>
        <p:nvSpPr>
          <p:cNvPr id="10" name="label-реальный ВВП">
            <a:extLst xmlns:a="http://schemas.openxmlformats.org/drawingml/2006/main">
              <a:ext uri="{FF2B5EF4-FFF2-40B4-BE49-F238E27FC236}">
                <a16:creationId xmlns:a16="http://schemas.microsoft.com/office/drawing/2014/main" id="{41B155C5-F916-47D9-A652-438761503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162175"/>
            <a:ext cx="283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реальный ВВП</a:t>
            </a:r>
          </a:p>
        </p:txBody>
      </p:sp>
      <p:sp>
        <p:nvSpPr>
          <p:cNvPr id="11" name="scope-реальный ВВП">
            <a:extLst xmlns:a="http://schemas.openxmlformats.org/drawingml/2006/main">
              <a:ext uri="{FF2B5EF4-FFF2-40B4-BE49-F238E27FC236}">
                <a16:creationId xmlns:a16="http://schemas.microsoft.com/office/drawing/2014/main" id="{0E6C322B-8D1A-4C18-8DEE-E8883F62A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600325"/>
            <a:ext cx="28384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1979–1991</a:t>
            </a:r>
          </a:p>
        </p:txBody>
      </p:sp>
      <p:sp>
        <p:nvSpPr>
          <p:cNvPr id="12" name="metric-урбанизация">
            <a:extLst xmlns:a="http://schemas.openxmlformats.org/drawingml/2006/main">
              <a:ext uri="{FF2B5EF4-FFF2-40B4-BE49-F238E27FC236}">
                <a16:creationId xmlns:a16="http://schemas.microsoft.com/office/drawing/2014/main" id="{450B2548-A545-471F-8CA0-72F20CB10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571625"/>
            <a:ext cx="32385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9AB2963B-3B29-4A96-804B-D2DDA715E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1571625"/>
            <a:ext cx="66675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урбанизация">
            <a:extLst xmlns:a="http://schemas.openxmlformats.org/drawingml/2006/main">
              <a:ext uri="{FF2B5EF4-FFF2-40B4-BE49-F238E27FC236}">
                <a16:creationId xmlns:a16="http://schemas.microsoft.com/office/drawing/2014/main" id="{E28EC980-4FA7-4336-81DF-A5DCE0965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1704975"/>
            <a:ext cx="28384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17,9% → 37,7%</a:t>
            </a:r>
          </a:p>
        </p:txBody>
      </p:sp>
      <p:sp>
        <p:nvSpPr>
          <p:cNvPr id="15" name="label-урбанизация">
            <a:extLst xmlns:a="http://schemas.openxmlformats.org/drawingml/2006/main">
              <a:ext uri="{FF2B5EF4-FFF2-40B4-BE49-F238E27FC236}">
                <a16:creationId xmlns:a16="http://schemas.microsoft.com/office/drawing/2014/main" id="{A8E2DB44-3D71-4B16-B49F-2250BEC80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2162175"/>
            <a:ext cx="283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урбанизация</a:t>
            </a:r>
          </a:p>
        </p:txBody>
      </p:sp>
      <p:sp>
        <p:nvSpPr>
          <p:cNvPr id="16" name="scope-урбанизация">
            <a:extLst xmlns:a="http://schemas.openxmlformats.org/drawingml/2006/main">
              <a:ext uri="{FF2B5EF4-FFF2-40B4-BE49-F238E27FC236}">
                <a16:creationId xmlns:a16="http://schemas.microsoft.com/office/drawing/2014/main" id="{A6FC3203-3834-40AC-A1B1-E58875FD2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2600325"/>
            <a:ext cx="28384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1978–2001</a:t>
            </a:r>
          </a:p>
        </p:txBody>
      </p:sp>
      <p:sp>
        <p:nvSpPr>
          <p:cNvPr id="17" name="metric-товарооборот">
            <a:extLst xmlns:a="http://schemas.openxmlformats.org/drawingml/2006/main">
              <a:ext uri="{FF2B5EF4-FFF2-40B4-BE49-F238E27FC236}">
                <a16:creationId xmlns:a16="http://schemas.microsoft.com/office/drawing/2014/main" id="{2520E2A7-5FBB-40FF-89ED-53FB1FB41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571625"/>
            <a:ext cx="44767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E7F13DC9-5213-4779-B0F2-61B61AD06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571625"/>
            <a:ext cx="66675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товарооборот">
            <a:extLst xmlns:a="http://schemas.openxmlformats.org/drawingml/2006/main">
              <a:ext uri="{FF2B5EF4-FFF2-40B4-BE49-F238E27FC236}">
                <a16:creationId xmlns:a16="http://schemas.microsoft.com/office/drawing/2014/main" id="{C5D08142-CB30-43D1-BBAA-7BE574CFE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1704975"/>
            <a:ext cx="4076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$20,6 → $509,8 млрд</a:t>
            </a:r>
          </a:p>
        </p:txBody>
      </p:sp>
      <p:sp>
        <p:nvSpPr>
          <p:cNvPr id="20" name="label-товарооборот">
            <a:extLst xmlns:a="http://schemas.openxmlformats.org/drawingml/2006/main">
              <a:ext uri="{FF2B5EF4-FFF2-40B4-BE49-F238E27FC236}">
                <a16:creationId xmlns:a16="http://schemas.microsoft.com/office/drawing/2014/main" id="{32B2D8DC-FE3B-418B-9080-7BD4098C6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162175"/>
            <a:ext cx="4076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товарооборот</a:t>
            </a:r>
          </a:p>
        </p:txBody>
      </p:sp>
      <p:sp>
        <p:nvSpPr>
          <p:cNvPr id="21" name="scope-товарооборот">
            <a:extLst xmlns:a="http://schemas.openxmlformats.org/drawingml/2006/main">
              <a:ext uri="{FF2B5EF4-FFF2-40B4-BE49-F238E27FC236}">
                <a16:creationId xmlns:a16="http://schemas.microsoft.com/office/drawing/2014/main" id="{2F327E5A-0E4D-48E8-AFAF-C9A3077B2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600325"/>
            <a:ext cx="40767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1978–2001</a:t>
            </a:r>
          </a:p>
        </p:txBody>
      </p:sp>
      <p:graphicFrame>
        <p:nvGraphicFramePr>
          <p:cNvPr id="53" name="Chart"/>
          <p:cNvGraphicFramePr/>
          <p:nvPr/>
        </p:nvGraphicFramePr>
        <p:xfrm>
          <a:off xmlns:a="http://schemas.openxmlformats.org/drawingml/2006/main" x="428625" y="3619500"/>
          <a:ext xmlns:a="http://schemas.openxmlformats.org/drawingml/2006/main" cx="6667500" cy="2381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5c7bb8db46b4213"/>
          </a:graphicData>
        </a:graphic>
      </p:graphicFrame>
      <p:sp>
        <p:nvSpPr>
          <p:cNvPr id="23" name="callout-bg">
            <a:extLst xmlns:a="http://schemas.openxmlformats.org/drawingml/2006/main">
              <a:ext uri="{FF2B5EF4-FFF2-40B4-BE49-F238E27FC236}">
                <a16:creationId xmlns:a16="http://schemas.microsoft.com/office/drawing/2014/main" id="{95C13E22-3030-4878-ABD2-FE15198DB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857625"/>
            <a:ext cx="42862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768B302A-A0B0-48B2-A68B-16907DD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857625"/>
            <a:ext cx="7620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5C19BA16-C461-42E7-8C67-917AC37D6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05725" y="3952875"/>
            <a:ext cx="3905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827"/>
                </a:solidFill>
              </a:defRPr>
            </a:pPr>
            <a:r>
              <a:rPr sz="1650" b="1" i="0">
                <a:solidFill>
                  <a:srgbClr val="111827"/>
                </a:solidFill>
              </a:rPr>
              <a:t>Первый источник чуда — снятие административных блокировок с труда и сельского излишка.</a:t>
            </a:r>
          </a:p>
        </p:txBody>
      </p:sp>
      <p:sp>
        <p:nvSpPr>
          <p:cNvPr id="26" name="bullet-0">
            <a:extLst xmlns:a="http://schemas.openxmlformats.org/drawingml/2006/main">
              <a:ext uri="{FF2B5EF4-FFF2-40B4-BE49-F238E27FC236}">
                <a16:creationId xmlns:a16="http://schemas.microsoft.com/office/drawing/2014/main" id="{F87A8BAF-9D96-4BFA-B7BD-1BD67499F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095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39DBBF1C-D9E2-4509-89DD-A67722E89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5000625"/>
            <a:ext cx="3695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Рынок вошёл внутрь сильного государства.</a:t>
            </a:r>
          </a:p>
        </p:txBody>
      </p:sp>
      <p:sp>
        <p:nvSpPr>
          <p:cNvPr id="28" name="bullet-1">
            <a:extLst xmlns:a="http://schemas.openxmlformats.org/drawingml/2006/main">
              <a:ext uri="{FF2B5EF4-FFF2-40B4-BE49-F238E27FC236}">
                <a16:creationId xmlns:a16="http://schemas.microsoft.com/office/drawing/2014/main" id="{188200C1-88CD-4D32-943C-10AA8082A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4959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15689302-C368-47FC-8186-83DEDA4C3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5400675"/>
            <a:ext cx="3695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СЭЗ и местные предприятия создали экспериментальный контур.</a:t>
            </a:r>
          </a:p>
        </p:txBody>
      </p:sp>
      <p:sp>
        <p:nvSpPr>
          <p:cNvPr id="30" name="bullet-2">
            <a:extLst xmlns:a="http://schemas.openxmlformats.org/drawingml/2006/main">
              <a:ext uri="{FF2B5EF4-FFF2-40B4-BE49-F238E27FC236}">
                <a16:creationId xmlns:a16="http://schemas.microsoft.com/office/drawing/2014/main" id="{E188833B-FF57-4119-8BBF-49DA9718C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8959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9C48BD95-6AE9-44E6-96CB-6486DC68C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5800725"/>
            <a:ext cx="3695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Цена: увольнения, неравенство, разрыв побережье–внутренние районы.</a:t>
            </a:r>
          </a:p>
        </p:txBody>
      </p:sp>
    </p:spTree>
    <p:extLst>
      <p:ext uri="{BB962C8B-B14F-4D97-AF65-F5344CB8AC3E}">
        <p14:creationId xmlns:p14="http://schemas.microsoft.com/office/powerpoint/2010/main" val="18456973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tatus">
            <a:extLst xmlns:a="http://schemas.openxmlformats.org/drawingml/2006/main">
              <a:ext uri="{FF2B5EF4-FFF2-40B4-BE49-F238E27FC236}">
                <a16:creationId xmlns:a16="http://schemas.microsoft.com/office/drawing/2014/main" id="{07D25E89-0B6A-4328-8B52-36788E31E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</a:defRPr>
            </a:pPr>
            <a:r>
              <a:rPr sz="1050" b="1" i="0">
                <a:solidFill>
                  <a:srgbClr val="2E74B5"/>
                </a:solidFill>
              </a:rPr>
              <a:t>КИТАЙ • ГЛОБАЛИЗАЦИЯ И ИНФРАСТРУКТУРА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BC87A6-36EB-4DEE-92BB-625329BCD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76250"/>
            <a:ext cx="1133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2001–2019: внешний дисбаланс сменился внутренним кредитным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5FAE0C7-57AC-4389-8D4D-7C39C8F6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4EB4372-8B34-45B5-92BE-96A7F7CE2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F93A64E1-F9FE-428D-B8F8-C7F61DD8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КИТАЙ • США • РОССИЯ  |  ЭКВИЛИБРИУМ 1896–2026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D53E70F-9ADD-4478-9B9E-9AB36966D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09</a:t>
            </a:r>
          </a:p>
        </p:txBody>
      </p:sp>
      <p:sp>
        <p:nvSpPr>
          <p:cNvPr id="7" name="era-2001–2008">
            <a:extLst xmlns:a="http://schemas.openxmlformats.org/drawingml/2006/main">
              <a:ext uri="{FF2B5EF4-FFF2-40B4-BE49-F238E27FC236}">
                <a16:creationId xmlns:a16="http://schemas.microsoft.com/office/drawing/2014/main" id="{ED35A73D-EE5F-4829-9BE4-875A3C3D8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5381625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ra-accent">
            <a:extLst xmlns:a="http://schemas.openxmlformats.org/drawingml/2006/main">
              <a:ext uri="{FF2B5EF4-FFF2-40B4-BE49-F238E27FC236}">
                <a16:creationId xmlns:a16="http://schemas.microsoft.com/office/drawing/2014/main" id="{36257814-EB40-4C30-8564-529DEF374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D49B5F4-D175-4754-BDA6-6AFA0912D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95450"/>
            <a:ext cx="50387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8B1B"/>
                </a:solidFill>
              </a:defRPr>
            </a:pPr>
            <a:r>
              <a:rPr sz="1275" b="1" i="0">
                <a:solidFill>
                  <a:srgbClr val="B58B1B"/>
                </a:solidFill>
              </a:rPr>
              <a:t>2001–2008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74FC130-C340-4311-A73D-CE2519175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81200"/>
            <a:ext cx="50387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ВТО: максимальная внешняя эффективность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EC70879-0F7C-48B8-BC02-71E514245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503872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 $1,36→4,67 трлн; торговля 38,1→56,7% ВВП; текущий счёт 9,0%; резервы $1,95 трлн; CO₂ ×2.</a:t>
            </a:r>
          </a:p>
        </p:txBody>
      </p:sp>
      <p:sp>
        <p:nvSpPr>
          <p:cNvPr id="12" name="era-2009–2019">
            <a:extLst xmlns:a="http://schemas.openxmlformats.org/drawingml/2006/main">
              <a:ext uri="{FF2B5EF4-FFF2-40B4-BE49-F238E27FC236}">
                <a16:creationId xmlns:a16="http://schemas.microsoft.com/office/drawing/2014/main" id="{C7FBA9B9-BA22-436F-8BA0-22B1944C7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71625"/>
            <a:ext cx="5762625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ra-accent">
            <a:extLst xmlns:a="http://schemas.openxmlformats.org/drawingml/2006/main">
              <a:ext uri="{FF2B5EF4-FFF2-40B4-BE49-F238E27FC236}">
                <a16:creationId xmlns:a16="http://schemas.microsoft.com/office/drawing/2014/main" id="{B329D8E5-72DC-4E24-8484-5798C3B71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71625"/>
            <a:ext cx="66675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072FF51-6ABB-4FF8-B750-CE18040DB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95450"/>
            <a:ext cx="54197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2009–2019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5DA5E8A-3F3C-41F9-9DB3-B586E2022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81200"/>
            <a:ext cx="54197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Кредит, инфраструктура, платформы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E1FD151-9E1C-4E20-A645-DC4C1FA01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57450"/>
            <a:ext cx="541972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ВВП $4,67→14,56 трлн; доля мира 7,25→16,40%; торговля снизилась до 35,45% ВВП; НИОКР 2,20%; ВСМ ≈35 тыс. км.</a:t>
            </a:r>
          </a:p>
        </p:txBody>
      </p:sp>
      <p:sp>
        <p:nvSpPr>
          <p:cNvPr id="17" name="callout-bg">
            <a:extLst xmlns:a="http://schemas.openxmlformats.org/drawingml/2006/main">
              <a:ext uri="{FF2B5EF4-FFF2-40B4-BE49-F238E27FC236}">
                <a16:creationId xmlns:a16="http://schemas.microsoft.com/office/drawing/2014/main" id="{DE6436C8-9E9D-4274-A931-AB713EDCB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29125"/>
            <a:ext cx="11334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A882C733-9C18-47F5-A564-ED725B7A7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429125"/>
            <a:ext cx="7620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75BC0635-6B90-47A1-9FC6-F5D3CADB8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524375"/>
            <a:ext cx="10953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11827"/>
                </a:solidFill>
              </a:defRPr>
            </a:pPr>
            <a:r>
              <a:rPr sz="1800" b="1" i="0">
                <a:solidFill>
                  <a:srgbClr val="111827"/>
                </a:solidFill>
              </a:rPr>
              <a:t>Китай снизил внешнюю макрозависимость, но перенёс часть дисбаланса в недвижимость, землю и долг местных структур.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46D8E5F-9B68-469B-B774-52CD3D463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762625"/>
            <a:ext cx="1047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73A5E"/>
                </a:solidFill>
              </a:defRPr>
            </a:pPr>
            <a:r>
              <a:rPr sz="1725" b="1" i="0">
                <a:solidFill>
                  <a:srgbClr val="173A5E"/>
                </a:solidFill>
              </a:rPr>
              <a:t>Инфраструктура — реальный актив. Обязательства финансирования — отложенный баланс.</a:t>
            </a:r>
          </a:p>
        </p:txBody>
      </p:sp>
    </p:spTree>
    <p:extLst>
      <p:ext uri="{BB962C8B-B14F-4D97-AF65-F5344CB8AC3E}">
        <p14:creationId xmlns:p14="http://schemas.microsoft.com/office/powerpoint/2010/main" val="46340322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2026-08-27T13:02:43.5780000Z</dcterms:created>
  <dcterms:modified xsi:type="dcterms:W3CDTF">2026-08-27T13:02:43.5780000Z</dcterms:modified>
</coreProperties>
</file>