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9b70a267bd843ac" /><Relationship Type="http://schemas.openxmlformats.org/officeDocument/2006/relationships/extended-properties" Target="/docProps/app.xml" Id="R1dad4fce3e1d4cdb" /><Relationship Type="http://schemas.openxmlformats.org/officeDocument/2006/relationships/officeDocument" Target="/ppt/presentation.xml" Id="Ref72afdc22084e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ae7b8bdb3a418f"/>
  </p:sldMasterIdLst>
  <p:notesMasterIdLst>
    <p:notesMasterId xmlns:r="http://schemas.openxmlformats.org/officeDocument/2006/relationships" r:id="R21e94305c80a41ab"/>
  </p:notesMasterIdLst>
  <p:sldIdLst>
    <p:sldId xmlns:r="http://schemas.openxmlformats.org/officeDocument/2006/relationships" id="256" r:id="R915d8ff50bc149be"/>
    <p:sldId xmlns:r="http://schemas.openxmlformats.org/officeDocument/2006/relationships" id="257" r:id="R6d71a606e1014a59"/>
    <p:sldId xmlns:r="http://schemas.openxmlformats.org/officeDocument/2006/relationships" id="258" r:id="R35931dc5bb87411a"/>
    <p:sldId xmlns:r="http://schemas.openxmlformats.org/officeDocument/2006/relationships" id="259" r:id="R8325875ce2dc437f"/>
    <p:sldId xmlns:r="http://schemas.openxmlformats.org/officeDocument/2006/relationships" id="260" r:id="R271617eb51df4bd3"/>
    <p:sldId xmlns:r="http://schemas.openxmlformats.org/officeDocument/2006/relationships" id="261" r:id="R04736b029afa4845"/>
    <p:sldId xmlns:r="http://schemas.openxmlformats.org/officeDocument/2006/relationships" id="262" r:id="R8a70afe05ba948e0"/>
    <p:sldId xmlns:r="http://schemas.openxmlformats.org/officeDocument/2006/relationships" id="263" r:id="R129fede1de41406a"/>
    <p:sldId xmlns:r="http://schemas.openxmlformats.org/officeDocument/2006/relationships" id="264" r:id="R7b8ad26380ca4509"/>
    <p:sldId xmlns:r="http://schemas.openxmlformats.org/officeDocument/2006/relationships" id="265" r:id="R02779bbe982c48cb"/>
    <p:sldId xmlns:r="http://schemas.openxmlformats.org/officeDocument/2006/relationships" id="266" r:id="R7b575863ce7041e4"/>
    <p:sldId xmlns:r="http://schemas.openxmlformats.org/officeDocument/2006/relationships" id="267" r:id="R67a6cc60d6534cae"/>
    <p:sldId xmlns:r="http://schemas.openxmlformats.org/officeDocument/2006/relationships" id="268" r:id="Rcd9abf9469dc40ca"/>
    <p:sldId xmlns:r="http://schemas.openxmlformats.org/officeDocument/2006/relationships" id="269" r:id="R8224fcce9f644f6c"/>
    <p:sldId xmlns:r="http://schemas.openxmlformats.org/officeDocument/2006/relationships" id="270" r:id="R415110d931054fe5"/>
    <p:sldId xmlns:r="http://schemas.openxmlformats.org/officeDocument/2006/relationships" id="271" r:id="R12656f6d78f64514"/>
    <p:sldId xmlns:r="http://schemas.openxmlformats.org/officeDocument/2006/relationships" id="272" r:id="R53dec8a80350472a"/>
    <p:sldId xmlns:r="http://schemas.openxmlformats.org/officeDocument/2006/relationships" id="273" r:id="R1429619d88a14e47"/>
    <p:sldId xmlns:r="http://schemas.openxmlformats.org/officeDocument/2006/relationships" id="274" r:id="R417455d6724448d0"/>
    <p:sldId xmlns:r="http://schemas.openxmlformats.org/officeDocument/2006/relationships" id="275" r:id="R17c62733bc0a4e6a"/>
    <p:sldId xmlns:r="http://schemas.openxmlformats.org/officeDocument/2006/relationships" id="276" r:id="Rf055f1d3a870432a"/>
    <p:sldId xmlns:r="http://schemas.openxmlformats.org/officeDocument/2006/relationships" id="277" r:id="R1e10d47c76ae4c3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b49b79730804090" /><Relationship Type="http://schemas.openxmlformats.org/officeDocument/2006/relationships/slideMaster" Target="/ppt/slideMasters/slideMaster1.xml" Id="Rdeae7b8bdb3a418f" /><Relationship Type="http://schemas.openxmlformats.org/officeDocument/2006/relationships/notesMaster" Target="/ppt/notesMasters/notesMaster1.xml" Id="R21e94305c80a41ab" /><Relationship Type="http://schemas.openxmlformats.org/officeDocument/2006/relationships/presProps" Target="/ppt/presProps.xml" Id="R2943d90ee70b4e0d" /><Relationship Type="http://schemas.openxmlformats.org/officeDocument/2006/relationships/tableStyles" Target="/ppt/tableStyles.xml" Id="R8fbb8e9ca4b140cf" /><Relationship Type="http://schemas.openxmlformats.org/officeDocument/2006/relationships/slide" Target="/ppt/slides/slide1.xml" Id="R915d8ff50bc149be" /><Relationship Type="http://schemas.openxmlformats.org/officeDocument/2006/relationships/slide" Target="/ppt/slides/slide2.xml" Id="R6d71a606e1014a59" /><Relationship Type="http://schemas.openxmlformats.org/officeDocument/2006/relationships/slide" Target="/ppt/slides/slide3.xml" Id="R35931dc5bb87411a" /><Relationship Type="http://schemas.openxmlformats.org/officeDocument/2006/relationships/slide" Target="/ppt/slides/slide4.xml" Id="R8325875ce2dc437f" /><Relationship Type="http://schemas.openxmlformats.org/officeDocument/2006/relationships/slide" Target="/ppt/slides/slide5.xml" Id="R271617eb51df4bd3" /><Relationship Type="http://schemas.openxmlformats.org/officeDocument/2006/relationships/slide" Target="/ppt/slides/slide6.xml" Id="R04736b029afa4845" /><Relationship Type="http://schemas.openxmlformats.org/officeDocument/2006/relationships/slide" Target="/ppt/slides/slide7.xml" Id="R8a70afe05ba948e0" /><Relationship Type="http://schemas.openxmlformats.org/officeDocument/2006/relationships/slide" Target="/ppt/slides/slide8.xml" Id="R129fede1de41406a" /><Relationship Type="http://schemas.openxmlformats.org/officeDocument/2006/relationships/slide" Target="/ppt/slides/slide9.xml" Id="R7b8ad26380ca4509" /><Relationship Type="http://schemas.openxmlformats.org/officeDocument/2006/relationships/slide" Target="/ppt/slides/slide10.xml" Id="R02779bbe982c48cb" /><Relationship Type="http://schemas.openxmlformats.org/officeDocument/2006/relationships/slide" Target="/ppt/slides/slide11.xml" Id="R7b575863ce7041e4" /><Relationship Type="http://schemas.openxmlformats.org/officeDocument/2006/relationships/slide" Target="/ppt/slides/slide12.xml" Id="R67a6cc60d6534cae" /><Relationship Type="http://schemas.openxmlformats.org/officeDocument/2006/relationships/slide" Target="/ppt/slides/slide13.xml" Id="Rcd9abf9469dc40ca" /><Relationship Type="http://schemas.openxmlformats.org/officeDocument/2006/relationships/slide" Target="/ppt/slides/slide14.xml" Id="R8224fcce9f644f6c" /><Relationship Type="http://schemas.openxmlformats.org/officeDocument/2006/relationships/slide" Target="/ppt/slides/slide15.xml" Id="R415110d931054fe5" /><Relationship Type="http://schemas.openxmlformats.org/officeDocument/2006/relationships/slide" Target="/ppt/slides/slide16.xml" Id="R12656f6d78f64514" /><Relationship Type="http://schemas.openxmlformats.org/officeDocument/2006/relationships/slide" Target="/ppt/slides/slide17.xml" Id="R53dec8a80350472a" /><Relationship Type="http://schemas.openxmlformats.org/officeDocument/2006/relationships/slide" Target="/ppt/slides/slide18.xml" Id="R1429619d88a14e47" /><Relationship Type="http://schemas.openxmlformats.org/officeDocument/2006/relationships/slide" Target="/ppt/slides/slide19.xml" Id="R417455d6724448d0" /><Relationship Type="http://schemas.openxmlformats.org/officeDocument/2006/relationships/slide" Target="/ppt/slides/slide20.xml" Id="R17c62733bc0a4e6a" /><Relationship Type="http://schemas.openxmlformats.org/officeDocument/2006/relationships/slide" Target="/ppt/slides/slide21.xml" Id="Rf055f1d3a870432a" /><Relationship Type="http://schemas.openxmlformats.org/officeDocument/2006/relationships/slide" Target="/ppt/slides/slide22.xml" Id="R1e10d47c76ae4c3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b9cabd02080461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768c8a3ac5a4dbd" /><Relationship Type="http://schemas.openxmlformats.org/officeDocument/2006/relationships/notesMaster" Target="/ppt/notesMasters/notesMaster1.xml" Id="R4a4d2a7efa524f1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e6f1c2cd4564d00" /><Relationship Type="http://schemas.openxmlformats.org/officeDocument/2006/relationships/notesMaster" Target="/ppt/notesMasters/notesMaster1.xml" Id="R95e4971a5da14c5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8e8c09f217846af" /><Relationship Type="http://schemas.openxmlformats.org/officeDocument/2006/relationships/notesMaster" Target="/ppt/notesMasters/notesMaster1.xml" Id="R33a6ac550ec64ce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6eead390289416d" /><Relationship Type="http://schemas.openxmlformats.org/officeDocument/2006/relationships/notesMaster" Target="/ppt/notesMasters/notesMaster1.xml" Id="R02f8e6bdb3bf4b84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e6364d1f73834b85" /><Relationship Type="http://schemas.openxmlformats.org/officeDocument/2006/relationships/notesMaster" Target="/ppt/notesMasters/notesMaster1.xml" Id="Rcf3439973a1e4852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68ef5f3e7f34d97" /><Relationship Type="http://schemas.openxmlformats.org/officeDocument/2006/relationships/notesMaster" Target="/ppt/notesMasters/notesMaster1.xml" Id="R2a1ffa1f5a344f3d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687d46ce662e4fe7" /><Relationship Type="http://schemas.openxmlformats.org/officeDocument/2006/relationships/notesMaster" Target="/ppt/notesMasters/notesMaster1.xml" Id="R7025f5133d994feb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dcb2a278294e4302" /><Relationship Type="http://schemas.openxmlformats.org/officeDocument/2006/relationships/notesMaster" Target="/ppt/notesMasters/notesMaster1.xml" Id="R97fa0b070a40454c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ff2ceafed1774e46" /><Relationship Type="http://schemas.openxmlformats.org/officeDocument/2006/relationships/notesMaster" Target="/ppt/notesMasters/notesMaster1.xml" Id="R18b25db7b0c64fc4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2882d5443d4d40e9" /><Relationship Type="http://schemas.openxmlformats.org/officeDocument/2006/relationships/notesMaster" Target="/ppt/notesMasters/notesMaster1.xml" Id="R4624d915a2214f7f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6ea47a9a816448d5" /><Relationship Type="http://schemas.openxmlformats.org/officeDocument/2006/relationships/notesMaster" Target="/ppt/notesMasters/notesMaster1.xml" Id="R6601d490982d4c3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a288024ddcc4b41" /><Relationship Type="http://schemas.openxmlformats.org/officeDocument/2006/relationships/notesMaster" Target="/ppt/notesMasters/notesMaster1.xml" Id="Rd1338917436f4b2e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c75fe0c46e1c4c6b" /><Relationship Type="http://schemas.openxmlformats.org/officeDocument/2006/relationships/notesMaster" Target="/ppt/notesMasters/notesMaster1.xml" Id="R54802091fadd47c8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7d45c6279a15448f" /><Relationship Type="http://schemas.openxmlformats.org/officeDocument/2006/relationships/notesMaster" Target="/ppt/notesMasters/notesMaster1.xml" Id="R3bdee3fed82c4a46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a5daf5729e8e4a30" /><Relationship Type="http://schemas.openxmlformats.org/officeDocument/2006/relationships/notesMaster" Target="/ppt/notesMasters/notesMaster1.xml" Id="Rc8140452c66e4e2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549fad9cfaa48a8" /><Relationship Type="http://schemas.openxmlformats.org/officeDocument/2006/relationships/notesMaster" Target="/ppt/notesMasters/notesMaster1.xml" Id="Rd3136023350c483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dd82e3318374f5a" /><Relationship Type="http://schemas.openxmlformats.org/officeDocument/2006/relationships/notesMaster" Target="/ppt/notesMasters/notesMaster1.xml" Id="Rfd682b0039944ce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cc75cc0a5ac419b" /><Relationship Type="http://schemas.openxmlformats.org/officeDocument/2006/relationships/notesMaster" Target="/ppt/notesMasters/notesMaster1.xml" Id="Rc7a26c60ebbb401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9067d456c534c97" /><Relationship Type="http://schemas.openxmlformats.org/officeDocument/2006/relationships/notesMaster" Target="/ppt/notesMasters/notesMaster1.xml" Id="R5d0865249d4f46a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0c0496a7c374647" /><Relationship Type="http://schemas.openxmlformats.org/officeDocument/2006/relationships/notesMaster" Target="/ppt/notesMasters/notesMaster1.xml" Id="Rad1a9850cfac432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a0c9889c04c4c96" /><Relationship Type="http://schemas.openxmlformats.org/officeDocument/2006/relationships/notesMaster" Target="/ppt/notesMasters/notesMaster1.xml" Id="R5c5cff2bdd4e4ff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56dde60a4144b37" /><Relationship Type="http://schemas.openxmlformats.org/officeDocument/2006/relationships/notesMaster" Target="/ppt/notesMasters/notesMaster1.xml" Id="Rdd784cb3260142b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Открыть центральной формулой: балансы не обслуживают управление — балансы и есть система управления.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«Балансы — система управления», версия 1.0, 28.08.2026.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На примере одного решения показать прямые, косвенные и отложенные эффекты. Межбалансовая проверка обязательна.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«Балансы — система управления», версия 1.0, 28.08.2026.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Развитие — это не максимизация выпуска. Это рост результата в допустимом коридоре всех обязательных связей.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Росстат: базовые таблицы «затраты-выпуск» — https://rosstat.gov.ru/statistics/accounts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Точечная цель может стимулировать искажения. Коридор показывает допустимую область и пределы, за которые решение не должно выводить систему.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«Балансы — система управления», версия 1.0, 28.08.2026.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Замкнуть контур долговременной памятью. Архив хранит авторитетную запись, версии состояния и решений, а его интеллект возвращает цитируемый исторический контекст в диагностику и сценарии. Он не изменяет первоисточник и не подменяет уполномоченного человека.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ГОСТ Р ИСО 15489-1-2019 — https://protect.gost.ru/gost/details/2497916a-b91d-4248-a025-f898920fa001</a:t>
            </a:r>
          </a:p>
          <a:p xmlns:a="http://schemas.openxmlformats.org/drawingml/2006/main">
            <a:r>
              <a:t>- Авторская концепция «Интеллект Архива сохранения наследия», 28.08.2026.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260 — проектная ёмкость каталога, а не требование применять все показатели одновременно. Для каждого модуля выбирается минимальный профиль.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«Балансы — система управления», версия 1.0, 28.08.2026.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Роль ЭКВИЛИБРИУМ — наблюдение, причинная модель, сценарии, ранние сигналы и обучение на фактическом результате.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«Балансы — система управления», версия 1.0, 28.08.2026.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SUR-810 связывает решение с ресурсом, исполнением и результатом. Все расчёты и платежи выполняются в рамках действующего права.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«Балансы — система управления», версия 1.0, 28.08.2026.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ESG-IR 1.0 организует цепочку от входов к воздействию и отделяет активность от изменения состояния.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«Балансы — система управления», версия 1.0, 28.08.2026.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Роли не смешиваются: источник не валидирует себя, исполнитель не принимает собственный результат, алгоритм не подменяет полномочие.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«Балансы — система управления», версия 1.0, 28.08.2026.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Средний рейтинг не компенсирует отсутствие права, ресурса или безопасности. Слабейший обязательный шлюз определяет готовность.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«Балансы — система управления», версия 1.0, 28.08.2026.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Это ключевое смысловое уточнение: не система управляет балансами извне; взаимосвязанные балансы формируют саму систему управления.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«Балансы — система управления», версия 1.0, 28.08.2026.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Пилот выбирается по управляемой сложности: доступные данные, владелец результата, несколько связанных балансов и независимая проверка.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«Балансы — система управления», версия 1.0, 28.08.2026.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Операционные KPI показывают качество контура, но не заменяют главный результат — изменение состояния балансов.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«Балансы — система управления», версия 1.0, 28.08.2026.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Завершить конкретным поручением: признать балансы архитектурой управления и запустить ограниченный доказательный пилот.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Федеральный закон №172-ФЗ — https://publication.pravo.gov.ru/Document/View/0001201406300016</a:t>
            </a:r>
          </a:p>
          <a:p xmlns:a="http://schemas.openxmlformats.org/drawingml/2006/main">
            <a:r>
              <a:t>- Указ Президента РФ №309 — https://publication.pravo.gov.ru/document/0001202405070015</a:t>
            </a:r>
          </a:p>
          <a:p xmlns:a="http://schemas.openxmlformats.org/drawingml/2006/main">
            <a:r>
              <a:t>- Авторская концепция «Балансы — система управления», 28.08.2026.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Показать четыре разрыва: целеполагание, измерение, ресурс и доказательство результата.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«Балансы — система управления», версия 1.0, 28.08.2026.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Перечислить функциональные органы баланса. Если отсутствует хотя бы один обязательный элемент, контур управления не замкнут.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«Балансы — система управления», версия 1.0, 28.08.2026.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Формула показывает динамику запасов и потоков. Коридор важнее одного точечного целевого значения.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«Балансы — система управления», версия 1.0, 28.08.2026.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Показать четыре семейства 19 балансов. Их границы пересекаются, поэтому управление строится на связях, а не на изоляции.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«Балансы — система управления», версия 1.0, 28.08.2026.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Код адресует конкретное управленческое действие: баланс, фазу и масштаб. 741 — не число ведомств или отчётов.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«Балансы — система управления», версия 1.0, 28.08.2026.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Цикл одинаков для всех B01–B19. Это делает процессы сопоставимыми и выявляет реальное узкое место.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«Балансы — система управления», версия 1.0, 28.08.2026.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Масштабы разделяют полномочия и детализацию, но не создают три несвязанные системы данных.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«Балансы — система управления», версия 1.0, 28.08.2026.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8928332e3c450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84e3c8dc2934caf" /><Relationship Type="http://schemas.openxmlformats.org/officeDocument/2006/relationships/slideLayout" Target="/ppt/slideLayouts/slideLayout1.xml" Id="R3f422a0ba69c45c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422a0ba69c45c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cf6cd0b564a45" /><Relationship Type="http://schemas.openxmlformats.org/officeDocument/2006/relationships/notesSlide" Target="/ppt/notesSlides/notesSlide1.xml" Id="Rd0db057e72c04e0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d0e74f17945c9" /><Relationship Type="http://schemas.openxmlformats.org/officeDocument/2006/relationships/notesSlide" Target="/ppt/notesSlides/notesSlide10.xml" Id="Rf8867595bebd4d2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c2a7b1aa94226" /><Relationship Type="http://schemas.openxmlformats.org/officeDocument/2006/relationships/notesSlide" Target="/ppt/notesSlides/notesSlide11.xml" Id="Rda1930f4235047c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0b553c3094342" /><Relationship Type="http://schemas.openxmlformats.org/officeDocument/2006/relationships/notesSlide" Target="/ppt/notesSlides/notesSlide12.xml" Id="R90001ac40f57485d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172619aee4523" /><Relationship Type="http://schemas.openxmlformats.org/officeDocument/2006/relationships/notesSlide" Target="/ppt/notesSlides/notesSlide13.xml" Id="R3bbdfe54b0d04671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0364f402146c3" /><Relationship Type="http://schemas.openxmlformats.org/officeDocument/2006/relationships/notesSlide" Target="/ppt/notesSlides/notesSlide14.xml" Id="R0d06f6ddfa724a61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b8ca7a0324501" /><Relationship Type="http://schemas.openxmlformats.org/officeDocument/2006/relationships/notesSlide" Target="/ppt/notesSlides/notesSlide15.xml" Id="R3381acb31ce34861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cbdd076394bf3" /><Relationship Type="http://schemas.openxmlformats.org/officeDocument/2006/relationships/notesSlide" Target="/ppt/notesSlides/notesSlide16.xml" Id="R185f0bb5ddae4e30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f889bb8a041d9" /><Relationship Type="http://schemas.openxmlformats.org/officeDocument/2006/relationships/notesSlide" Target="/ppt/notesSlides/notesSlide17.xml" Id="R91009c16c29b43aa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89cf9a7414d7b" /><Relationship Type="http://schemas.openxmlformats.org/officeDocument/2006/relationships/notesSlide" Target="/ppt/notesSlides/notesSlide18.xml" Id="R0d823ecc09ee4e5d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1c6c521794f76" /><Relationship Type="http://schemas.openxmlformats.org/officeDocument/2006/relationships/notesSlide" Target="/ppt/notesSlides/notesSlide19.xml" Id="Rf90321f408e142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b7eef5bb24bb6" /><Relationship Type="http://schemas.openxmlformats.org/officeDocument/2006/relationships/notesSlide" Target="/ppt/notesSlides/notesSlide2.xml" Id="R4cadb83b76374c36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7169d2fb34e67" /><Relationship Type="http://schemas.openxmlformats.org/officeDocument/2006/relationships/notesSlide" Target="/ppt/notesSlides/notesSlide20.xml" Id="R5cb2daab35344d0a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c750b38ec4c9f" /><Relationship Type="http://schemas.openxmlformats.org/officeDocument/2006/relationships/notesSlide" Target="/ppt/notesSlides/notesSlide21.xml" Id="R91beb6398fab4903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802252c5944b6" /><Relationship Type="http://schemas.openxmlformats.org/officeDocument/2006/relationships/notesSlide" Target="/ppt/notesSlides/notesSlide22.xml" Id="R9312c1f12c6244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7f460d93442be" /><Relationship Type="http://schemas.openxmlformats.org/officeDocument/2006/relationships/notesSlide" Target="/ppt/notesSlides/notesSlide3.xml" Id="Rfe0098afc00e44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d9bdaf1024bab" /><Relationship Type="http://schemas.openxmlformats.org/officeDocument/2006/relationships/notesSlide" Target="/ppt/notesSlides/notesSlide4.xml" Id="R3c226863f5b243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a846d9c884e8d" /><Relationship Type="http://schemas.openxmlformats.org/officeDocument/2006/relationships/notesSlide" Target="/ppt/notesSlides/notesSlide5.xml" Id="R2840c370fd0c44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1e1a2d6ba453f" /><Relationship Type="http://schemas.openxmlformats.org/officeDocument/2006/relationships/notesSlide" Target="/ppt/notesSlides/notesSlide6.xml" Id="R6e45a4f9a2934c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2d1d33a3a4df4" /><Relationship Type="http://schemas.openxmlformats.org/officeDocument/2006/relationships/notesSlide" Target="/ppt/notesSlides/notesSlide7.xml" Id="Rf38cefc32450441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7d880ba6f4662" /><Relationship Type="http://schemas.openxmlformats.org/officeDocument/2006/relationships/notesSlide" Target="/ppt/notesSlides/notesSlide8.xml" Id="R403d21a970294c3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60d7101bb48ca" /><Relationship Type="http://schemas.openxmlformats.org/officeDocument/2006/relationships/notesSlide" Target="/ppt/notesSlides/notesSlide9.xml" Id="Rf7cde3d8fc0144f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hape-1">
            <a:extLst xmlns:a="http://schemas.openxmlformats.org/drawingml/2006/main">
              <a:ext uri="{FF2B5EF4-FFF2-40B4-BE49-F238E27FC236}">
                <a16:creationId xmlns:a16="http://schemas.microsoft.com/office/drawing/2014/main" id="{D8BC49EB-4E3C-4ACE-A22D-218061BDB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2">
            <a:extLst xmlns:a="http://schemas.openxmlformats.org/drawingml/2006/main">
              <a:ext uri="{FF2B5EF4-FFF2-40B4-BE49-F238E27FC236}">
                <a16:creationId xmlns:a16="http://schemas.microsoft.com/office/drawing/2014/main" id="{76344BEA-B284-40DE-A05E-9DDE52AD2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33400"/>
            <a:ext cx="552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СТРАТЕГИЧЕСКАЯ КОНЦЕПЦИЯ</a:t>
            </a:r>
          </a:p>
        </p:txBody>
      </p:sp>
      <p:sp>
        <p:nvSpPr>
          <p:cNvPr id="3" name="shape-3">
            <a:extLst xmlns:a="http://schemas.openxmlformats.org/drawingml/2006/main">
              <a:ext uri="{FF2B5EF4-FFF2-40B4-BE49-F238E27FC236}">
                <a16:creationId xmlns:a16="http://schemas.microsoft.com/office/drawing/2014/main" id="{A3A8C27A-5BA1-4B17-AFF2-D8F19C740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81100"/>
            <a:ext cx="75247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1000"/>
              </a:lnSpc>
              <a:buNone/>
              <a:defRPr sz="40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40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БАЛАНСЫ —</a:t>
            </a:r>
          </a:p>
          <a:p xmlns:a="http://schemas.openxmlformats.org/drawingml/2006/main">
            <a:pPr algn="l">
              <a:lnSpc>
                <a:spcPct val="91000"/>
              </a:lnSpc>
              <a:buNone/>
              <a:defRPr sz="40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40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СИСТЕМА УПРАВЛЕНИЯ</a:t>
            </a:r>
          </a:p>
        </p:txBody>
      </p:sp>
      <p:sp>
        <p:nvSpPr>
          <p:cNvPr id="4" name="shape-4">
            <a:extLst xmlns:a="http://schemas.openxmlformats.org/drawingml/2006/main">
              <a:ext uri="{FF2B5EF4-FFF2-40B4-BE49-F238E27FC236}">
                <a16:creationId xmlns:a16="http://schemas.microsoft.com/office/drawing/2014/main" id="{BFFC75FD-5758-44C9-96A4-BB820A287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57500"/>
            <a:ext cx="7239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1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Архитектура управления развитием России</a:t>
            </a:r>
          </a:p>
        </p:txBody>
      </p:sp>
      <p:sp>
        <p:nvSpPr>
          <p:cNvPr id="5" name="shape-5">
            <a:extLst xmlns:a="http://schemas.openxmlformats.org/drawingml/2006/main">
              <a:ext uri="{FF2B5EF4-FFF2-40B4-BE49-F238E27FC236}">
                <a16:creationId xmlns:a16="http://schemas.microsoft.com/office/drawing/2014/main" id="{25E291E4-6C20-4A86-9A2D-46198648C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9433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19 СИСТЕМ  ×  13 ФАЗ  ×  3 МАСШТАБА  =  741 МОДУЛЬ</a:t>
            </a:r>
          </a:p>
        </p:txBody>
      </p:sp>
      <p:sp>
        <p:nvSpPr>
          <p:cNvPr id="6" name="shape-6">
            <a:extLst xmlns:a="http://schemas.openxmlformats.org/drawingml/2006/main">
              <a:ext uri="{FF2B5EF4-FFF2-40B4-BE49-F238E27FC236}">
                <a16:creationId xmlns:a16="http://schemas.microsoft.com/office/drawing/2014/main" id="{077CB227-98C4-4A02-A5A0-6BF896834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14850"/>
            <a:ext cx="7524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7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Состояние → цель → решение → ресурс → исполнение → доказанный результат → новый цикл</a:t>
            </a:r>
          </a:p>
        </p:txBody>
      </p:sp>
      <p:sp>
        <p:nvSpPr>
          <p:cNvPr id="7" name="shape-7">
            <a:extLst xmlns:a="http://schemas.openxmlformats.org/drawingml/2006/main">
              <a:ext uri="{FF2B5EF4-FFF2-40B4-BE49-F238E27FC236}">
                <a16:creationId xmlns:a16="http://schemas.microsoft.com/office/drawing/2014/main" id="{F74FD786-442D-47C1-A974-BFE016FDB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1200150"/>
            <a:ext cx="2209800" cy="2209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F0DF"/>
          </a:solidFill>
          <a:ln xmlns:a="http://schemas.openxmlformats.org/drawingml/2006/main" w="38100">
            <a:solidFill>
              <a:srgbClr val="C5A253"/>
            </a:solidFill>
            <a:prstDash val="solid"/>
          </a:ln>
        </p:spPr>
      </p:sp>
      <p:sp>
        <p:nvSpPr>
          <p:cNvPr id="8" name="shape-8">
            <a:extLst xmlns:a="http://schemas.openxmlformats.org/drawingml/2006/main">
              <a:ext uri="{FF2B5EF4-FFF2-40B4-BE49-F238E27FC236}">
                <a16:creationId xmlns:a16="http://schemas.microsoft.com/office/drawing/2014/main" id="{7DCF0BFB-8850-4365-8FD3-03E4190A6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1524000"/>
            <a:ext cx="16002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80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480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9" name="shape-9">
            <a:extLst xmlns:a="http://schemas.openxmlformats.org/drawingml/2006/main">
              <a:ext uri="{FF2B5EF4-FFF2-40B4-BE49-F238E27FC236}">
                <a16:creationId xmlns:a16="http://schemas.microsoft.com/office/drawing/2014/main" id="{F56DB41F-C52B-4A92-A0BB-B2B7144CA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324100"/>
            <a:ext cx="17335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ВЗАИМОСВЯЗАННЫХ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БАЛАНСОВ</a:t>
            </a:r>
          </a:p>
        </p:txBody>
      </p:sp>
      <p:sp>
        <p:nvSpPr>
          <p:cNvPr id="10" name="shape-10">
            <a:extLst xmlns:a="http://schemas.openxmlformats.org/drawingml/2006/main">
              <a:ext uri="{FF2B5EF4-FFF2-40B4-BE49-F238E27FC236}">
                <a16:creationId xmlns:a16="http://schemas.microsoft.com/office/drawing/2014/main" id="{62AB77FB-4C09-45D5-9A74-7DEE2A29C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448300"/>
            <a:ext cx="104203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shape-11">
            <a:extLst xmlns:a="http://schemas.openxmlformats.org/drawingml/2006/main">
              <a:ext uri="{FF2B5EF4-FFF2-40B4-BE49-F238E27FC236}">
                <a16:creationId xmlns:a16="http://schemas.microsoft.com/office/drawing/2014/main" id="{99037FE2-AF91-4561-B707-0A68A62C4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686425"/>
            <a:ext cx="857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Автор: Соколов Сергей Леонидович  |  версия 1.0  |  28 августа 2026 года</a:t>
            </a:r>
          </a:p>
        </p:txBody>
      </p:sp>
    </p:spTree>
    <p:extLst>
      <p:ext uri="{BB962C8B-B14F-4D97-AF65-F5344CB8AC3E}">
        <p14:creationId xmlns:p14="http://schemas.microsoft.com/office/powerpoint/2010/main" val="201967875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shape-266">
            <a:extLst xmlns:a="http://schemas.openxmlformats.org/drawingml/2006/main">
              <a:ext uri="{FF2B5EF4-FFF2-40B4-BE49-F238E27FC236}">
                <a16:creationId xmlns:a16="http://schemas.microsoft.com/office/drawing/2014/main" id="{449B93D8-55F4-426C-9453-382D91429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267">
            <a:extLst xmlns:a="http://schemas.openxmlformats.org/drawingml/2006/main">
              <a:ext uri="{FF2B5EF4-FFF2-40B4-BE49-F238E27FC236}">
                <a16:creationId xmlns:a16="http://schemas.microsoft.com/office/drawing/2014/main" id="{D78C5EE6-0BD5-4FAC-B3AD-D3E096340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СИСТЕМА СИСТЕМ</a:t>
            </a:r>
          </a:p>
        </p:txBody>
      </p:sp>
      <p:sp>
        <p:nvSpPr>
          <p:cNvPr id="3" name="shape-268">
            <a:extLst xmlns:a="http://schemas.openxmlformats.org/drawingml/2006/main">
              <a:ext uri="{FF2B5EF4-FFF2-40B4-BE49-F238E27FC236}">
                <a16:creationId xmlns:a16="http://schemas.microsoft.com/office/drawing/2014/main" id="{B295FB83-747F-4DE1-904F-0BDD70193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shape-269">
            <a:extLst xmlns:a="http://schemas.openxmlformats.org/drawingml/2006/main">
              <a:ext uri="{FF2B5EF4-FFF2-40B4-BE49-F238E27FC236}">
                <a16:creationId xmlns:a16="http://schemas.microsoft.com/office/drawing/2014/main" id="{8309F755-29F6-4E2F-A01E-4B8EF2417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Решение меняет несколько балансов одновременно</a:t>
            </a:r>
          </a:p>
        </p:txBody>
      </p:sp>
      <p:sp>
        <p:nvSpPr>
          <p:cNvPr id="5" name="shape-270">
            <a:extLst xmlns:a="http://schemas.openxmlformats.org/drawingml/2006/main">
              <a:ext uri="{FF2B5EF4-FFF2-40B4-BE49-F238E27FC236}">
                <a16:creationId xmlns:a16="http://schemas.microsoft.com/office/drawing/2014/main" id="{E2F61AC4-F866-4462-9205-74130F6B7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271">
            <a:extLst xmlns:a="http://schemas.openxmlformats.org/drawingml/2006/main">
              <a:ext uri="{FF2B5EF4-FFF2-40B4-BE49-F238E27FC236}">
                <a16:creationId xmlns:a16="http://schemas.microsoft.com/office/drawing/2014/main" id="{EC7E08F5-8D42-4D9C-8873-A5D4979E5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619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Балансы — система управления  •  СУР  •  28.08.2026</a:t>
            </a:r>
          </a:p>
        </p:txBody>
      </p:sp>
      <p:sp>
        <p:nvSpPr>
          <p:cNvPr id="7" name="shape-272">
            <a:extLst xmlns:a="http://schemas.openxmlformats.org/drawingml/2006/main">
              <a:ext uri="{FF2B5EF4-FFF2-40B4-BE49-F238E27FC236}">
                <a16:creationId xmlns:a16="http://schemas.microsoft.com/office/drawing/2014/main" id="{DA1A6173-BD90-41C9-A7A7-30843B1F2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273">
            <a:extLst xmlns:a="http://schemas.openxmlformats.org/drawingml/2006/main">
              <a:ext uri="{FF2B5EF4-FFF2-40B4-BE49-F238E27FC236}">
                <a16:creationId xmlns:a16="http://schemas.microsoft.com/office/drawing/2014/main" id="{55DFD904-C11C-479F-A3DD-8756F5BEC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133600"/>
            <a:ext cx="2476500" cy="2476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hape-274">
            <a:extLst xmlns:a="http://schemas.openxmlformats.org/drawingml/2006/main">
              <a:ext uri="{FF2B5EF4-FFF2-40B4-BE49-F238E27FC236}">
                <a16:creationId xmlns:a16="http://schemas.microsoft.com/office/drawing/2014/main" id="{239F94B2-5515-4C92-8A5D-C52F7C1AC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6375" y="3028950"/>
            <a:ext cx="1619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10" name="shape-275">
            <a:extLst xmlns:a="http://schemas.openxmlformats.org/drawingml/2006/main">
              <a:ext uri="{FF2B5EF4-FFF2-40B4-BE49-F238E27FC236}">
                <a16:creationId xmlns:a16="http://schemas.microsoft.com/office/drawing/2014/main" id="{1E06B562-7DE5-44AD-8A47-7679112EE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133600"/>
            <a:ext cx="781050" cy="2476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shape-276">
            <a:extLst xmlns:a="http://schemas.openxmlformats.org/drawingml/2006/main">
              <a:ext uri="{FF2B5EF4-FFF2-40B4-BE49-F238E27FC236}">
                <a16:creationId xmlns:a16="http://schemas.microsoft.com/office/drawing/2014/main" id="{FC545E22-AF6C-40A9-AD26-0B305269E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714500"/>
            <a:ext cx="24765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shape-277">
            <a:extLst xmlns:a="http://schemas.openxmlformats.org/drawingml/2006/main">
              <a:ext uri="{FF2B5EF4-FFF2-40B4-BE49-F238E27FC236}">
                <a16:creationId xmlns:a16="http://schemas.microsoft.com/office/drawing/2014/main" id="{A5A3C183-D712-4B04-A4A9-01CEBE582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009775"/>
            <a:ext cx="2133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B06 ТРУД</a:t>
            </a:r>
          </a:p>
        </p:txBody>
      </p:sp>
      <p:sp>
        <p:nvSpPr>
          <p:cNvPr id="13" name="shape-278">
            <a:extLst xmlns:a="http://schemas.openxmlformats.org/drawingml/2006/main">
              <a:ext uri="{FF2B5EF4-FFF2-40B4-BE49-F238E27FC236}">
                <a16:creationId xmlns:a16="http://schemas.microsoft.com/office/drawing/2014/main" id="{6C495A7D-6148-413E-84D5-DA3374B57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686300"/>
            <a:ext cx="781050" cy="2476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shape-279">
            <a:extLst xmlns:a="http://schemas.openxmlformats.org/drawingml/2006/main">
              <a:ext uri="{FF2B5EF4-FFF2-40B4-BE49-F238E27FC236}">
                <a16:creationId xmlns:a16="http://schemas.microsoft.com/office/drawing/2014/main" id="{B1422F4C-3534-41D3-93D0-A6E1ED3CF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267200"/>
            <a:ext cx="24765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shape-280">
            <a:extLst xmlns:a="http://schemas.openxmlformats.org/drawingml/2006/main">
              <a:ext uri="{FF2B5EF4-FFF2-40B4-BE49-F238E27FC236}">
                <a16:creationId xmlns:a16="http://schemas.microsoft.com/office/drawing/2014/main" id="{644209F3-6180-4FB5-A218-163311234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562475"/>
            <a:ext cx="2133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B11 ЭНЕРГИЯ</a:t>
            </a:r>
          </a:p>
        </p:txBody>
      </p:sp>
      <p:sp>
        <p:nvSpPr>
          <p:cNvPr id="16" name="shape-281">
            <a:extLst xmlns:a="http://schemas.openxmlformats.org/drawingml/2006/main">
              <a:ext uri="{FF2B5EF4-FFF2-40B4-BE49-F238E27FC236}">
                <a16:creationId xmlns:a16="http://schemas.microsoft.com/office/drawing/2014/main" id="{8B272C01-01AD-484F-9588-43B90F6BA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133600"/>
            <a:ext cx="781050" cy="2476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2D6A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shape-282">
            <a:extLst xmlns:a="http://schemas.openxmlformats.org/drawingml/2006/main">
              <a:ext uri="{FF2B5EF4-FFF2-40B4-BE49-F238E27FC236}">
                <a16:creationId xmlns:a16="http://schemas.microsoft.com/office/drawing/2014/main" id="{6ABE20A4-2799-4B32-9362-82A4D082C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1714500"/>
            <a:ext cx="24765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D6A4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shape-283">
            <a:extLst xmlns:a="http://schemas.openxmlformats.org/drawingml/2006/main">
              <a:ext uri="{FF2B5EF4-FFF2-40B4-BE49-F238E27FC236}">
                <a16:creationId xmlns:a16="http://schemas.microsoft.com/office/drawing/2014/main" id="{0CC4ED96-E86B-48A0-807E-9F906E770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009775"/>
            <a:ext cx="2133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2D6A4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2D6A4F"/>
                </a:solidFill>
                <a:latin typeface="Arial"/>
                <a:ea typeface="Arial"/>
                <a:cs typeface="Arial"/>
              </a:rPr>
              <a:t>B12 ВОДА</a:t>
            </a:r>
          </a:p>
        </p:txBody>
      </p:sp>
      <p:sp>
        <p:nvSpPr>
          <p:cNvPr id="19" name="shape-284">
            <a:extLst xmlns:a="http://schemas.openxmlformats.org/drawingml/2006/main">
              <a:ext uri="{FF2B5EF4-FFF2-40B4-BE49-F238E27FC236}">
                <a16:creationId xmlns:a16="http://schemas.microsoft.com/office/drawing/2014/main" id="{12DC5A34-F8B6-40D7-9927-B3BD8A6D9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4686300"/>
            <a:ext cx="781050" cy="2476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9B1C1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shape-285">
            <a:extLst xmlns:a="http://schemas.openxmlformats.org/drawingml/2006/main">
              <a:ext uri="{FF2B5EF4-FFF2-40B4-BE49-F238E27FC236}">
                <a16:creationId xmlns:a16="http://schemas.microsoft.com/office/drawing/2014/main" id="{5B8FBBD9-9C97-40F0-A3AD-1F2E88CF5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4267200"/>
            <a:ext cx="24765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9B1C1C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shape-286">
            <a:extLst xmlns:a="http://schemas.openxmlformats.org/drawingml/2006/main">
              <a:ext uri="{FF2B5EF4-FFF2-40B4-BE49-F238E27FC236}">
                <a16:creationId xmlns:a16="http://schemas.microsoft.com/office/drawing/2014/main" id="{1BFFF0DA-54FD-4EE4-9627-62221D392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4562475"/>
            <a:ext cx="2133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9B1C1C"/>
                </a:solidFill>
                <a:latin typeface="Arial"/>
                <a:ea typeface="Arial"/>
                <a:cs typeface="Arial"/>
              </a:rPr>
              <a:t>B13 ЭКОЛОГИЯ</a:t>
            </a:r>
          </a:p>
        </p:txBody>
      </p:sp>
      <p:sp>
        <p:nvSpPr>
          <p:cNvPr id="22" name="shape-287">
            <a:extLst xmlns:a="http://schemas.openxmlformats.org/drawingml/2006/main">
              <a:ext uri="{FF2B5EF4-FFF2-40B4-BE49-F238E27FC236}">
                <a16:creationId xmlns:a16="http://schemas.microsoft.com/office/drawing/2014/main" id="{5CEA719C-1F09-4A60-AD7B-F0F1721FD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457825"/>
            <a:ext cx="90678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B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shape-288">
            <a:extLst xmlns:a="http://schemas.openxmlformats.org/drawingml/2006/main">
              <a:ext uri="{FF2B5EF4-FFF2-40B4-BE49-F238E27FC236}">
                <a16:creationId xmlns:a16="http://schemas.microsoft.com/office/drawing/2014/main" id="{D251B400-58DF-4EA9-8A03-0A470BC3E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457825"/>
            <a:ext cx="9067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 i="0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9B1C1C"/>
                </a:solidFill>
                <a:latin typeface="Arial"/>
                <a:ea typeface="Arial"/>
                <a:cs typeface="Arial"/>
              </a:rPr>
              <a:t>Локальная оптимизация запрещена, если связанный баланс выходит за обязательный предел</a:t>
            </a:r>
          </a:p>
        </p:txBody>
      </p:sp>
    </p:spTree>
    <p:extLst>
      <p:ext uri="{BB962C8B-B14F-4D97-AF65-F5344CB8AC3E}">
        <p14:creationId xmlns:p14="http://schemas.microsoft.com/office/powerpoint/2010/main" val="4354719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shape-289">
            <a:extLst xmlns:a="http://schemas.openxmlformats.org/drawingml/2006/main">
              <a:ext uri="{FF2B5EF4-FFF2-40B4-BE49-F238E27FC236}">
                <a16:creationId xmlns:a16="http://schemas.microsoft.com/office/drawing/2014/main" id="{C9128D58-9803-4BD6-B374-0EB3526AF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290">
            <a:extLst xmlns:a="http://schemas.openxmlformats.org/drawingml/2006/main">
              <a:ext uri="{FF2B5EF4-FFF2-40B4-BE49-F238E27FC236}">
                <a16:creationId xmlns:a16="http://schemas.microsoft.com/office/drawing/2014/main" id="{54E0D586-2FF7-40FF-A349-7CA32BCE8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ПРИМЕР</a:t>
            </a:r>
          </a:p>
        </p:txBody>
      </p:sp>
      <p:sp>
        <p:nvSpPr>
          <p:cNvPr id="3" name="shape-291">
            <a:extLst xmlns:a="http://schemas.openxmlformats.org/drawingml/2006/main">
              <a:ext uri="{FF2B5EF4-FFF2-40B4-BE49-F238E27FC236}">
                <a16:creationId xmlns:a16="http://schemas.microsoft.com/office/drawing/2014/main" id="{88D6001C-E39E-4A6E-963B-8CD55FCA7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shape-292">
            <a:extLst xmlns:a="http://schemas.openxmlformats.org/drawingml/2006/main">
              <a:ext uri="{FF2B5EF4-FFF2-40B4-BE49-F238E27FC236}">
                <a16:creationId xmlns:a16="http://schemas.microsoft.com/office/drawing/2014/main" id="{64219F53-4104-4156-80B1-6B50E3E54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336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Новое производство: рост выпуска не равен развитию</a:t>
            </a:r>
          </a:p>
        </p:txBody>
      </p:sp>
      <p:sp>
        <p:nvSpPr>
          <p:cNvPr id="5" name="shape-293">
            <a:extLst xmlns:a="http://schemas.openxmlformats.org/drawingml/2006/main">
              <a:ext uri="{FF2B5EF4-FFF2-40B4-BE49-F238E27FC236}">
                <a16:creationId xmlns:a16="http://schemas.microsoft.com/office/drawing/2014/main" id="{90BB510A-0838-4F21-A2E0-F1EFC1818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294">
            <a:extLst xmlns:a="http://schemas.openxmlformats.org/drawingml/2006/main">
              <a:ext uri="{FF2B5EF4-FFF2-40B4-BE49-F238E27FC236}">
                <a16:creationId xmlns:a16="http://schemas.microsoft.com/office/drawing/2014/main" id="{B1D3022C-120C-46BF-A0FD-B727BFA17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619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Балансы — система управления  •  СУР  •  28.08.2026</a:t>
            </a:r>
          </a:p>
        </p:txBody>
      </p:sp>
      <p:sp>
        <p:nvSpPr>
          <p:cNvPr id="7" name="shape-295">
            <a:extLst xmlns:a="http://schemas.openxmlformats.org/drawingml/2006/main">
              <a:ext uri="{FF2B5EF4-FFF2-40B4-BE49-F238E27FC236}">
                <a16:creationId xmlns:a16="http://schemas.microsoft.com/office/drawing/2014/main" id="{D83A7DF1-9132-42D6-8812-B0378D8BE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296">
            <a:extLst xmlns:a="http://schemas.openxmlformats.org/drawingml/2006/main">
              <a:ext uri="{FF2B5EF4-FFF2-40B4-BE49-F238E27FC236}">
                <a16:creationId xmlns:a16="http://schemas.microsoft.com/office/drawing/2014/main" id="{59A6FB4E-3C89-4F1B-8E6E-3D4EEB65B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000250"/>
            <a:ext cx="1657350" cy="1390650"/>
          </a:xfrm>
          <a:prstGeom xmlns:a="http://schemas.openxmlformats.org/drawingml/2006/main" prst="roundRect">
            <a:avLst>
              <a:gd name="adj" fmla="val 5479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28575">
            <a:solidFill>
              <a:srgbClr val="2E74B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297">
            <a:extLst xmlns:a="http://schemas.openxmlformats.org/drawingml/2006/main">
              <a:ext uri="{FF2B5EF4-FFF2-40B4-BE49-F238E27FC236}">
                <a16:creationId xmlns:a16="http://schemas.microsoft.com/office/drawing/2014/main" id="{2CE2DA1C-F464-4993-A288-4A9D329C0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71700"/>
            <a:ext cx="1314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B15</a:t>
            </a:r>
          </a:p>
        </p:txBody>
      </p:sp>
      <p:sp>
        <p:nvSpPr>
          <p:cNvPr id="10" name="shape-298">
            <a:extLst xmlns:a="http://schemas.openxmlformats.org/drawingml/2006/main">
              <a:ext uri="{FF2B5EF4-FFF2-40B4-BE49-F238E27FC236}">
                <a16:creationId xmlns:a16="http://schemas.microsoft.com/office/drawing/2014/main" id="{D2DF9415-FE94-410A-B226-E407B5F09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53365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ВЫПУСК</a:t>
            </a:r>
          </a:p>
        </p:txBody>
      </p:sp>
      <p:sp>
        <p:nvSpPr>
          <p:cNvPr id="11" name="shape-299">
            <a:extLst xmlns:a="http://schemas.openxmlformats.org/drawingml/2006/main">
              <a:ext uri="{FF2B5EF4-FFF2-40B4-BE49-F238E27FC236}">
                <a16:creationId xmlns:a16="http://schemas.microsoft.com/office/drawing/2014/main" id="{931A01E3-BDE4-42B5-B5A7-5C8765288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971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+ мощность</a:t>
            </a:r>
          </a:p>
        </p:txBody>
      </p:sp>
      <p:sp>
        <p:nvSpPr>
          <p:cNvPr id="12" name="shape-300">
            <a:extLst xmlns:a="http://schemas.openxmlformats.org/drawingml/2006/main">
              <a:ext uri="{FF2B5EF4-FFF2-40B4-BE49-F238E27FC236}">
                <a16:creationId xmlns:a16="http://schemas.microsoft.com/office/drawing/2014/main" id="{193E7779-16B5-480F-8873-C1104C320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81225" y="2552700"/>
            <a:ext cx="247650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CD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shape-301">
            <a:extLst xmlns:a="http://schemas.openxmlformats.org/drawingml/2006/main">
              <a:ext uri="{FF2B5EF4-FFF2-40B4-BE49-F238E27FC236}">
                <a16:creationId xmlns:a16="http://schemas.microsoft.com/office/drawing/2014/main" id="{D9A8A562-6869-4D1B-90D3-AD6C823FC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2000250"/>
            <a:ext cx="1657350" cy="1390650"/>
          </a:xfrm>
          <a:prstGeom xmlns:a="http://schemas.openxmlformats.org/drawingml/2006/main" prst="roundRect">
            <a:avLst>
              <a:gd name="adj" fmla="val 547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D6A4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shape-302">
            <a:extLst xmlns:a="http://schemas.openxmlformats.org/drawingml/2006/main">
              <a:ext uri="{FF2B5EF4-FFF2-40B4-BE49-F238E27FC236}">
                <a16:creationId xmlns:a16="http://schemas.microsoft.com/office/drawing/2014/main" id="{73B600A9-3382-4635-9A22-4ECC2163B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2171700"/>
            <a:ext cx="1314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2D6A4F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2D6A4F"/>
                </a:solidFill>
                <a:latin typeface="Arial"/>
                <a:ea typeface="Arial"/>
                <a:cs typeface="Arial"/>
              </a:rPr>
              <a:t>B06</a:t>
            </a:r>
          </a:p>
        </p:txBody>
      </p:sp>
      <p:sp>
        <p:nvSpPr>
          <p:cNvPr id="15" name="shape-303">
            <a:extLst xmlns:a="http://schemas.openxmlformats.org/drawingml/2006/main">
              <a:ext uri="{FF2B5EF4-FFF2-40B4-BE49-F238E27FC236}">
                <a16:creationId xmlns:a16="http://schemas.microsoft.com/office/drawing/2014/main" id="{1C1C2667-EB32-4B77-8516-F587410D0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253365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ТРУД</a:t>
            </a:r>
          </a:p>
        </p:txBody>
      </p:sp>
      <p:sp>
        <p:nvSpPr>
          <p:cNvPr id="16" name="shape-304">
            <a:extLst xmlns:a="http://schemas.openxmlformats.org/drawingml/2006/main">
              <a:ext uri="{FF2B5EF4-FFF2-40B4-BE49-F238E27FC236}">
                <a16:creationId xmlns:a16="http://schemas.microsoft.com/office/drawing/2014/main" id="{02014A00-6C65-465A-A0A7-A7616989C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2971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+ занятость</a:t>
            </a:r>
          </a:p>
        </p:txBody>
      </p:sp>
      <p:sp>
        <p:nvSpPr>
          <p:cNvPr id="17" name="shape-305">
            <a:extLst xmlns:a="http://schemas.openxmlformats.org/drawingml/2006/main">
              <a:ext uri="{FF2B5EF4-FFF2-40B4-BE49-F238E27FC236}">
                <a16:creationId xmlns:a16="http://schemas.microsoft.com/office/drawing/2014/main" id="{3F9E1388-CCD9-4BE2-B2BF-53529370A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2552700"/>
            <a:ext cx="247650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CD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shape-306">
            <a:extLst xmlns:a="http://schemas.openxmlformats.org/drawingml/2006/main">
              <a:ext uri="{FF2B5EF4-FFF2-40B4-BE49-F238E27FC236}">
                <a16:creationId xmlns:a16="http://schemas.microsoft.com/office/drawing/2014/main" id="{37789147-EC88-4FFF-904E-FB9D25825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000250"/>
            <a:ext cx="1657350" cy="1390650"/>
          </a:xfrm>
          <a:prstGeom xmlns:a="http://schemas.openxmlformats.org/drawingml/2006/main" prst="roundRect">
            <a:avLst>
              <a:gd name="adj" fmla="val 547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shape-307">
            <a:extLst xmlns:a="http://schemas.openxmlformats.org/drawingml/2006/main">
              <a:ext uri="{FF2B5EF4-FFF2-40B4-BE49-F238E27FC236}">
                <a16:creationId xmlns:a16="http://schemas.microsoft.com/office/drawing/2014/main" id="{A1DD74CA-17A9-4EAB-B8C2-4293FF2C6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171700"/>
            <a:ext cx="1314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B11</a:t>
            </a:r>
          </a:p>
        </p:txBody>
      </p:sp>
      <p:sp>
        <p:nvSpPr>
          <p:cNvPr id="20" name="shape-308">
            <a:extLst xmlns:a="http://schemas.openxmlformats.org/drawingml/2006/main">
              <a:ext uri="{FF2B5EF4-FFF2-40B4-BE49-F238E27FC236}">
                <a16:creationId xmlns:a16="http://schemas.microsoft.com/office/drawing/2014/main" id="{968C0CD6-8317-469F-9F0E-63D66D139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53365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ЭНЕРГИЯ</a:t>
            </a:r>
          </a:p>
        </p:txBody>
      </p:sp>
      <p:sp>
        <p:nvSpPr>
          <p:cNvPr id="21" name="shape-309">
            <a:extLst xmlns:a="http://schemas.openxmlformats.org/drawingml/2006/main">
              <a:ext uri="{FF2B5EF4-FFF2-40B4-BE49-F238E27FC236}">
                <a16:creationId xmlns:a16="http://schemas.microsoft.com/office/drawing/2014/main" id="{7A7EAEED-925B-4054-AD98-41C03BFC2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971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− резерв</a:t>
            </a:r>
          </a:p>
        </p:txBody>
      </p:sp>
      <p:sp>
        <p:nvSpPr>
          <p:cNvPr id="22" name="shape-310">
            <a:extLst xmlns:a="http://schemas.openxmlformats.org/drawingml/2006/main">
              <a:ext uri="{FF2B5EF4-FFF2-40B4-BE49-F238E27FC236}">
                <a16:creationId xmlns:a16="http://schemas.microsoft.com/office/drawing/2014/main" id="{312EEBCF-3B96-4C64-A1BA-4DCF750C6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29325" y="2552700"/>
            <a:ext cx="247650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CD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shape-311">
            <a:extLst xmlns:a="http://schemas.openxmlformats.org/drawingml/2006/main">
              <a:ext uri="{FF2B5EF4-FFF2-40B4-BE49-F238E27FC236}">
                <a16:creationId xmlns:a16="http://schemas.microsoft.com/office/drawing/2014/main" id="{2CF25161-7436-4889-9B58-C9CE57DDE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000250"/>
            <a:ext cx="1657350" cy="1390650"/>
          </a:xfrm>
          <a:prstGeom xmlns:a="http://schemas.openxmlformats.org/drawingml/2006/main" prst="roundRect">
            <a:avLst>
              <a:gd name="adj" fmla="val 547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4" name="shape-312">
            <a:extLst xmlns:a="http://schemas.openxmlformats.org/drawingml/2006/main">
              <a:ext uri="{FF2B5EF4-FFF2-40B4-BE49-F238E27FC236}">
                <a16:creationId xmlns:a16="http://schemas.microsoft.com/office/drawing/2014/main" id="{35DC1C2F-CC0A-4FA1-AC83-3890AD068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171700"/>
            <a:ext cx="1314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B12</a:t>
            </a:r>
          </a:p>
        </p:txBody>
      </p:sp>
      <p:sp>
        <p:nvSpPr>
          <p:cNvPr id="25" name="shape-313">
            <a:extLst xmlns:a="http://schemas.openxmlformats.org/drawingml/2006/main">
              <a:ext uri="{FF2B5EF4-FFF2-40B4-BE49-F238E27FC236}">
                <a16:creationId xmlns:a16="http://schemas.microsoft.com/office/drawing/2014/main" id="{658D8D66-EB6B-42F0-9AE7-B494ADE1E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53365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ВОДА</a:t>
            </a:r>
          </a:p>
        </p:txBody>
      </p:sp>
      <p:sp>
        <p:nvSpPr>
          <p:cNvPr id="26" name="shape-314">
            <a:extLst xmlns:a="http://schemas.openxmlformats.org/drawingml/2006/main">
              <a:ext uri="{FF2B5EF4-FFF2-40B4-BE49-F238E27FC236}">
                <a16:creationId xmlns:a16="http://schemas.microsoft.com/office/drawing/2014/main" id="{E61B72D0-4BBE-4A35-807F-40C51D350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971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− обеспеченность</a:t>
            </a:r>
          </a:p>
        </p:txBody>
      </p:sp>
      <p:sp>
        <p:nvSpPr>
          <p:cNvPr id="27" name="shape-315">
            <a:extLst xmlns:a="http://schemas.openxmlformats.org/drawingml/2006/main">
              <a:ext uri="{FF2B5EF4-FFF2-40B4-BE49-F238E27FC236}">
                <a16:creationId xmlns:a16="http://schemas.microsoft.com/office/drawing/2014/main" id="{164F3ADF-BB8F-4936-9D9B-D4D118BEA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2552700"/>
            <a:ext cx="247650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CD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shape-316">
            <a:extLst xmlns:a="http://schemas.openxmlformats.org/drawingml/2006/main">
              <a:ext uri="{FF2B5EF4-FFF2-40B4-BE49-F238E27FC236}">
                <a16:creationId xmlns:a16="http://schemas.microsoft.com/office/drawing/2014/main" id="{3B167ED0-6DE3-401E-A968-9997E0CE7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000250"/>
            <a:ext cx="1657350" cy="1390650"/>
          </a:xfrm>
          <a:prstGeom xmlns:a="http://schemas.openxmlformats.org/drawingml/2006/main" prst="roundRect">
            <a:avLst>
              <a:gd name="adj" fmla="val 547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9B1C1C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9" name="shape-317">
            <a:extLst xmlns:a="http://schemas.openxmlformats.org/drawingml/2006/main">
              <a:ext uri="{FF2B5EF4-FFF2-40B4-BE49-F238E27FC236}">
                <a16:creationId xmlns:a16="http://schemas.microsoft.com/office/drawing/2014/main" id="{6DF225DA-17E8-4F52-8A68-F209B9EE5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171700"/>
            <a:ext cx="1314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9B1C1C"/>
                </a:solidFill>
                <a:latin typeface="Arial"/>
                <a:ea typeface="Arial"/>
                <a:cs typeface="Arial"/>
              </a:rPr>
              <a:t>B13</a:t>
            </a:r>
          </a:p>
        </p:txBody>
      </p:sp>
      <p:sp>
        <p:nvSpPr>
          <p:cNvPr id="30" name="shape-318">
            <a:extLst xmlns:a="http://schemas.openxmlformats.org/drawingml/2006/main">
              <a:ext uri="{FF2B5EF4-FFF2-40B4-BE49-F238E27FC236}">
                <a16:creationId xmlns:a16="http://schemas.microsoft.com/office/drawing/2014/main" id="{6C35272A-7D3C-40E2-A2B6-BA9CD75CE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53365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ЭКОЛОГИЯ</a:t>
            </a:r>
          </a:p>
        </p:txBody>
      </p:sp>
      <p:sp>
        <p:nvSpPr>
          <p:cNvPr id="31" name="shape-319">
            <a:extLst xmlns:a="http://schemas.openxmlformats.org/drawingml/2006/main">
              <a:ext uri="{FF2B5EF4-FFF2-40B4-BE49-F238E27FC236}">
                <a16:creationId xmlns:a16="http://schemas.microsoft.com/office/drawing/2014/main" id="{FD0C2C35-2289-4C85-887D-FC94E980E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971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+ нагрузка</a:t>
            </a:r>
          </a:p>
        </p:txBody>
      </p:sp>
      <p:sp>
        <p:nvSpPr>
          <p:cNvPr id="32" name="shape-320">
            <a:extLst xmlns:a="http://schemas.openxmlformats.org/drawingml/2006/main">
              <a:ext uri="{FF2B5EF4-FFF2-40B4-BE49-F238E27FC236}">
                <a16:creationId xmlns:a16="http://schemas.microsoft.com/office/drawing/2014/main" id="{D63935DB-234F-448B-8C34-B35FFF53E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77425" y="2552700"/>
            <a:ext cx="247650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CD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shape-321">
            <a:extLst xmlns:a="http://schemas.openxmlformats.org/drawingml/2006/main">
              <a:ext uri="{FF2B5EF4-FFF2-40B4-BE49-F238E27FC236}">
                <a16:creationId xmlns:a16="http://schemas.microsoft.com/office/drawing/2014/main" id="{BE954323-5B1D-4BBF-875E-AA8F03E07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34600" y="2000250"/>
            <a:ext cx="1657350" cy="1390650"/>
          </a:xfrm>
          <a:prstGeom xmlns:a="http://schemas.openxmlformats.org/drawingml/2006/main" prst="roundRect">
            <a:avLst>
              <a:gd name="adj" fmla="val 547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4" name="shape-322">
            <a:extLst xmlns:a="http://schemas.openxmlformats.org/drawingml/2006/main">
              <a:ext uri="{FF2B5EF4-FFF2-40B4-BE49-F238E27FC236}">
                <a16:creationId xmlns:a16="http://schemas.microsoft.com/office/drawing/2014/main" id="{C551FD28-5AEE-4305-8502-F6B497BE4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06050" y="2171700"/>
            <a:ext cx="1314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B16</a:t>
            </a:r>
          </a:p>
        </p:txBody>
      </p:sp>
      <p:sp>
        <p:nvSpPr>
          <p:cNvPr id="35" name="shape-323">
            <a:extLst xmlns:a="http://schemas.openxmlformats.org/drawingml/2006/main">
              <a:ext uri="{FF2B5EF4-FFF2-40B4-BE49-F238E27FC236}">
                <a16:creationId xmlns:a16="http://schemas.microsoft.com/office/drawing/2014/main" id="{0AC72FA6-42C2-4D6A-8013-8C8D8E5F2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253365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ФИНАНСЫ</a:t>
            </a:r>
          </a:p>
        </p:txBody>
      </p:sp>
      <p:sp>
        <p:nvSpPr>
          <p:cNvPr id="36" name="shape-324">
            <a:extLst xmlns:a="http://schemas.openxmlformats.org/drawingml/2006/main">
              <a:ext uri="{FF2B5EF4-FFF2-40B4-BE49-F238E27FC236}">
                <a16:creationId xmlns:a16="http://schemas.microsoft.com/office/drawing/2014/main" id="{6766E629-E5BC-475C-AAA4-FF1B64596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2971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− капитал</a:t>
            </a:r>
          </a:p>
        </p:txBody>
      </p:sp>
      <p:sp>
        <p:nvSpPr>
          <p:cNvPr id="37" name="shape-325">
            <a:extLst xmlns:a="http://schemas.openxmlformats.org/drawingml/2006/main">
              <a:ext uri="{FF2B5EF4-FFF2-40B4-BE49-F238E27FC236}">
                <a16:creationId xmlns:a16="http://schemas.microsoft.com/office/drawing/2014/main" id="{A5A9DF69-96E9-4460-BB89-0E130EC62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114800"/>
            <a:ext cx="90678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shape-326">
            <a:extLst xmlns:a="http://schemas.openxmlformats.org/drawingml/2006/main">
              <a:ext uri="{FF2B5EF4-FFF2-40B4-BE49-F238E27FC236}">
                <a16:creationId xmlns:a16="http://schemas.microsoft.com/office/drawing/2014/main" id="{5603BB4C-0FA2-40D4-9B23-B7A0B7D1D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42862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Сбалансированное решение</a:t>
            </a:r>
          </a:p>
        </p:txBody>
      </p:sp>
      <p:sp>
        <p:nvSpPr>
          <p:cNvPr id="39" name="shape-327">
            <a:extLst xmlns:a="http://schemas.openxmlformats.org/drawingml/2006/main">
              <a:ext uri="{FF2B5EF4-FFF2-40B4-BE49-F238E27FC236}">
                <a16:creationId xmlns:a16="http://schemas.microsoft.com/office/drawing/2014/main" id="{77164894-AFB1-4D15-BB3F-C3DF88CA8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4648200"/>
            <a:ext cx="8458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364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выпуск растёт без нарушения обязательных ограничений по труду, энергии, воде, экологии и финансам</a:t>
            </a:r>
          </a:p>
        </p:txBody>
      </p:sp>
    </p:spTree>
    <p:extLst>
      <p:ext uri="{BB962C8B-B14F-4D97-AF65-F5344CB8AC3E}">
        <p14:creationId xmlns:p14="http://schemas.microsoft.com/office/powerpoint/2010/main" val="18907595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shape-328">
            <a:extLst xmlns:a="http://schemas.openxmlformats.org/drawingml/2006/main">
              <a:ext uri="{FF2B5EF4-FFF2-40B4-BE49-F238E27FC236}">
                <a16:creationId xmlns:a16="http://schemas.microsoft.com/office/drawing/2014/main" id="{5FA4B3B6-CAD1-41D0-B616-543B0216E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329">
            <a:extLst xmlns:a="http://schemas.openxmlformats.org/drawingml/2006/main">
              <a:ext uri="{FF2B5EF4-FFF2-40B4-BE49-F238E27FC236}">
                <a16:creationId xmlns:a16="http://schemas.microsoft.com/office/drawing/2014/main" id="{4F68794E-D7C6-4EC8-9AB6-85B817802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ЦЕЛЕВОЙ КОРИДОР</a:t>
            </a:r>
          </a:p>
        </p:txBody>
      </p:sp>
      <p:sp>
        <p:nvSpPr>
          <p:cNvPr id="3" name="shape-330">
            <a:extLst xmlns:a="http://schemas.openxmlformats.org/drawingml/2006/main">
              <a:ext uri="{FF2B5EF4-FFF2-40B4-BE49-F238E27FC236}">
                <a16:creationId xmlns:a16="http://schemas.microsoft.com/office/drawing/2014/main" id="{D565CA4C-BEDA-4E1F-9189-BD6A2FB1B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shape-331">
            <a:extLst xmlns:a="http://schemas.openxmlformats.org/drawingml/2006/main">
              <a:ext uri="{FF2B5EF4-FFF2-40B4-BE49-F238E27FC236}">
                <a16:creationId xmlns:a16="http://schemas.microsoft.com/office/drawing/2014/main" id="{1B92178E-2C7D-4847-AAB5-78DA3D229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194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Управление удерживает систему в допустимых пределах</a:t>
            </a:r>
          </a:p>
        </p:txBody>
      </p:sp>
      <p:sp>
        <p:nvSpPr>
          <p:cNvPr id="5" name="shape-332">
            <a:extLst xmlns:a="http://schemas.openxmlformats.org/drawingml/2006/main">
              <a:ext uri="{FF2B5EF4-FFF2-40B4-BE49-F238E27FC236}">
                <a16:creationId xmlns:a16="http://schemas.microsoft.com/office/drawing/2014/main" id="{D5000FF3-D540-4E7C-9D26-B4E83B36C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333">
            <a:extLst xmlns:a="http://schemas.openxmlformats.org/drawingml/2006/main">
              <a:ext uri="{FF2B5EF4-FFF2-40B4-BE49-F238E27FC236}">
                <a16:creationId xmlns:a16="http://schemas.microsoft.com/office/drawing/2014/main" id="{36248E60-FE8E-4010-97DE-CBDD7D764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619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Балансы — система управления  •  СУР  •  28.08.2026</a:t>
            </a:r>
          </a:p>
        </p:txBody>
      </p:sp>
      <p:sp>
        <p:nvSpPr>
          <p:cNvPr id="7" name="shape-334">
            <a:extLst xmlns:a="http://schemas.openxmlformats.org/drawingml/2006/main">
              <a:ext uri="{FF2B5EF4-FFF2-40B4-BE49-F238E27FC236}">
                <a16:creationId xmlns:a16="http://schemas.microsoft.com/office/drawing/2014/main" id="{A1326D26-E6AA-4AB1-AB0A-4799A34DD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335">
            <a:extLst xmlns:a="http://schemas.openxmlformats.org/drawingml/2006/main">
              <a:ext uri="{FF2B5EF4-FFF2-40B4-BE49-F238E27FC236}">
                <a16:creationId xmlns:a16="http://schemas.microsoft.com/office/drawing/2014/main" id="{436579BB-2243-49D1-8F71-94AE5FCCF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333750"/>
            <a:ext cx="9906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hape-336">
            <a:extLst xmlns:a="http://schemas.openxmlformats.org/drawingml/2006/main">
              <a:ext uri="{FF2B5EF4-FFF2-40B4-BE49-F238E27FC236}">
                <a16:creationId xmlns:a16="http://schemas.microsoft.com/office/drawing/2014/main" id="{5E5AE1C5-28A7-4640-B24F-32B1530EB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3200400"/>
            <a:ext cx="523875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4EE"/>
          </a:solidFill>
          <a:ln xmlns:a="http://schemas.openxmlformats.org/drawingml/2006/main" w="19050">
            <a:solidFill>
              <a:srgbClr val="2D6A4F"/>
            </a:solidFill>
            <a:prstDash val="solid"/>
          </a:ln>
        </p:spPr>
      </p:sp>
      <p:sp>
        <p:nvSpPr>
          <p:cNvPr id="10" name="shape-337">
            <a:extLst xmlns:a="http://schemas.openxmlformats.org/drawingml/2006/main">
              <a:ext uri="{FF2B5EF4-FFF2-40B4-BE49-F238E27FC236}">
                <a16:creationId xmlns:a16="http://schemas.microsoft.com/office/drawing/2014/main" id="{B7459B3F-619F-40F3-9117-28B7CB501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76225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 i="0">
                <a:solidFill>
                  <a:srgbClr val="2D6A4F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2D6A4F"/>
                </a:solidFill>
                <a:latin typeface="Arial"/>
                <a:ea typeface="Arial"/>
                <a:cs typeface="Arial"/>
              </a:rPr>
              <a:t>ДОПУСТИМЫЙ КОРИДОР</a:t>
            </a:r>
          </a:p>
        </p:txBody>
      </p:sp>
      <p:sp>
        <p:nvSpPr>
          <p:cNvPr id="11" name="shape-338">
            <a:extLst xmlns:a="http://schemas.openxmlformats.org/drawingml/2006/main">
              <a:ext uri="{FF2B5EF4-FFF2-40B4-BE49-F238E27FC236}">
                <a16:creationId xmlns:a16="http://schemas.microsoft.com/office/drawing/2014/main" id="{899C8D14-E42A-4FF9-A199-F10B0CDCE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375285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9B1C1C"/>
                </a:solidFill>
                <a:latin typeface="Arial"/>
                <a:ea typeface="Arial"/>
                <a:cs typeface="Arial"/>
              </a:rPr>
              <a:t>МИНИМУМ</a:t>
            </a:r>
          </a:p>
        </p:txBody>
      </p:sp>
      <p:sp>
        <p:nvSpPr>
          <p:cNvPr id="12" name="shape-339">
            <a:extLst xmlns:a="http://schemas.openxmlformats.org/drawingml/2006/main">
              <a:ext uri="{FF2B5EF4-FFF2-40B4-BE49-F238E27FC236}">
                <a16:creationId xmlns:a16="http://schemas.microsoft.com/office/drawing/2014/main" id="{2D24C64E-9AB7-4331-878B-3A85EF198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375285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ЦЕЛЬ</a:t>
            </a:r>
          </a:p>
        </p:txBody>
      </p:sp>
      <p:sp>
        <p:nvSpPr>
          <p:cNvPr id="13" name="shape-340">
            <a:extLst xmlns:a="http://schemas.openxmlformats.org/drawingml/2006/main">
              <a:ext uri="{FF2B5EF4-FFF2-40B4-BE49-F238E27FC236}">
                <a16:creationId xmlns:a16="http://schemas.microsoft.com/office/drawing/2014/main" id="{435B941B-FE2D-48A4-A8F3-BA594BC4A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375285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9B1C1C"/>
                </a:solidFill>
                <a:latin typeface="Arial"/>
                <a:ea typeface="Arial"/>
                <a:cs typeface="Arial"/>
              </a:rPr>
              <a:t>ПРЕДЕЛ РИСКА</a:t>
            </a:r>
          </a:p>
        </p:txBody>
      </p:sp>
      <p:sp>
        <p:nvSpPr>
          <p:cNvPr id="14" name="shape-341">
            <a:extLst xmlns:a="http://schemas.openxmlformats.org/drawingml/2006/main">
              <a:ext uri="{FF2B5EF4-FFF2-40B4-BE49-F238E27FC236}">
                <a16:creationId xmlns:a16="http://schemas.microsoft.com/office/drawing/2014/main" id="{30CB78DA-DE48-4F5C-94CF-8D2A9BEE2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31623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B1C1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hape-342">
            <a:extLst xmlns:a="http://schemas.openxmlformats.org/drawingml/2006/main">
              <a:ext uri="{FF2B5EF4-FFF2-40B4-BE49-F238E27FC236}">
                <a16:creationId xmlns:a16="http://schemas.microsoft.com/office/drawing/2014/main" id="{D5B98BFF-FB47-49E9-81E6-D083D76CB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57850" y="31623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shape-343">
            <a:extLst xmlns:a="http://schemas.openxmlformats.org/drawingml/2006/main">
              <a:ext uri="{FF2B5EF4-FFF2-40B4-BE49-F238E27FC236}">
                <a16:creationId xmlns:a16="http://schemas.microsoft.com/office/drawing/2014/main" id="{A9A8AFC6-EC54-43E3-BED5-29D15B07E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1623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B1C1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shape-344">
            <a:extLst xmlns:a="http://schemas.openxmlformats.org/drawingml/2006/main">
              <a:ext uri="{FF2B5EF4-FFF2-40B4-BE49-F238E27FC236}">
                <a16:creationId xmlns:a16="http://schemas.microsoft.com/office/drawing/2014/main" id="{B6C7CE15-064C-4B0B-9AD2-26ABA6275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610100"/>
            <a:ext cx="9334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shape-345">
            <a:extLst xmlns:a="http://schemas.openxmlformats.org/drawingml/2006/main">
              <a:ext uri="{FF2B5EF4-FFF2-40B4-BE49-F238E27FC236}">
                <a16:creationId xmlns:a16="http://schemas.microsoft.com/office/drawing/2014/main" id="{957A8A0B-9FC2-4283-908B-B6F32C925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4762500"/>
            <a:ext cx="8915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Почему коридор важнее одной цели</a:t>
            </a:r>
          </a:p>
        </p:txBody>
      </p:sp>
      <p:sp>
        <p:nvSpPr>
          <p:cNvPr id="19" name="shape-346">
            <a:extLst xmlns:a="http://schemas.openxmlformats.org/drawingml/2006/main">
              <a:ext uri="{FF2B5EF4-FFF2-40B4-BE49-F238E27FC236}">
                <a16:creationId xmlns:a16="http://schemas.microsoft.com/office/drawing/2014/main" id="{84DBBBC4-7E81-42E2-8932-045F1C81E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5067300"/>
            <a:ext cx="8915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975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35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Он учитывает минимально приемлемое состояние, желаемый результат, предел риска, распределение, сезонность и срок.</a:t>
            </a:r>
          </a:p>
        </p:txBody>
      </p:sp>
    </p:spTree>
    <p:extLst>
      <p:ext uri="{BB962C8B-B14F-4D97-AF65-F5344CB8AC3E}">
        <p14:creationId xmlns:p14="http://schemas.microsoft.com/office/powerpoint/2010/main" val="120842611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shape-347">
            <a:extLst xmlns:a="http://schemas.openxmlformats.org/drawingml/2006/main">
              <a:ext uri="{FF2B5EF4-FFF2-40B4-BE49-F238E27FC236}">
                <a16:creationId xmlns:a16="http://schemas.microsoft.com/office/drawing/2014/main" id="{E8730D0C-1CB9-46F3-B831-9282F21B6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348">
            <a:extLst xmlns:a="http://schemas.openxmlformats.org/drawingml/2006/main">
              <a:ext uri="{FF2B5EF4-FFF2-40B4-BE49-F238E27FC236}">
                <a16:creationId xmlns:a16="http://schemas.microsoft.com/office/drawing/2014/main" id="{7D93C22B-9014-42F5-A881-447CDB4F6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КОНТУР РЕШЕНИЯ И ПАМЯТИ</a:t>
            </a:r>
          </a:p>
        </p:txBody>
      </p:sp>
      <p:sp>
        <p:nvSpPr>
          <p:cNvPr id="3" name="shape-349">
            <a:extLst xmlns:a="http://schemas.openxmlformats.org/drawingml/2006/main">
              <a:ext uri="{FF2B5EF4-FFF2-40B4-BE49-F238E27FC236}">
                <a16:creationId xmlns:a16="http://schemas.microsoft.com/office/drawing/2014/main" id="{CE5647F0-E47B-4260-B1CB-5B07DA303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" name="shape-350">
            <a:extLst xmlns:a="http://schemas.openxmlformats.org/drawingml/2006/main">
              <a:ext uri="{FF2B5EF4-FFF2-40B4-BE49-F238E27FC236}">
                <a16:creationId xmlns:a16="http://schemas.microsoft.com/office/drawing/2014/main" id="{3C1B47E5-83E8-4C5B-9CA0-AF88B75DF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0354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Архив сохранения наследия возвращает опыт в новый цикл</a:t>
            </a:r>
          </a:p>
        </p:txBody>
      </p:sp>
      <p:sp>
        <p:nvSpPr>
          <p:cNvPr id="5" name="shape-351">
            <a:extLst xmlns:a="http://schemas.openxmlformats.org/drawingml/2006/main">
              <a:ext uri="{FF2B5EF4-FFF2-40B4-BE49-F238E27FC236}">
                <a16:creationId xmlns:a16="http://schemas.microsoft.com/office/drawing/2014/main" id="{88147FB7-8678-4298-8D22-2787AA791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352">
            <a:extLst xmlns:a="http://schemas.openxmlformats.org/drawingml/2006/main">
              <a:ext uri="{FF2B5EF4-FFF2-40B4-BE49-F238E27FC236}">
                <a16:creationId xmlns:a16="http://schemas.microsoft.com/office/drawing/2014/main" id="{8471D668-AA0B-4F2F-A4AA-05240E431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619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Балансы — система управления  •  СУР  •  28.08.2026</a:t>
            </a:r>
          </a:p>
        </p:txBody>
      </p:sp>
      <p:sp>
        <p:nvSpPr>
          <p:cNvPr id="7" name="shape-353">
            <a:extLst xmlns:a="http://schemas.openxmlformats.org/drawingml/2006/main">
              <a:ext uri="{FF2B5EF4-FFF2-40B4-BE49-F238E27FC236}">
                <a16:creationId xmlns:a16="http://schemas.microsoft.com/office/drawing/2014/main" id="{6A5DEDF7-DF2E-4FBA-A5B2-E2DFE2FD0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354">
            <a:extLst xmlns:a="http://schemas.openxmlformats.org/drawingml/2006/main">
              <a:ext uri="{FF2B5EF4-FFF2-40B4-BE49-F238E27FC236}">
                <a16:creationId xmlns:a16="http://schemas.microsoft.com/office/drawing/2014/main" id="{7E303919-6AC7-4385-A436-6F08344CC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095500"/>
            <a:ext cx="1257300" cy="1257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hape-355">
            <a:extLst xmlns:a="http://schemas.openxmlformats.org/drawingml/2006/main">
              <a:ext uri="{FF2B5EF4-FFF2-40B4-BE49-F238E27FC236}">
                <a16:creationId xmlns:a16="http://schemas.microsoft.com/office/drawing/2014/main" id="{DA686566-DDA6-4C1D-96C8-DB18A30F3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95550"/>
            <a:ext cx="1104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ДАННЫЕ</a:t>
            </a:r>
          </a:p>
        </p:txBody>
      </p:sp>
      <p:sp>
        <p:nvSpPr>
          <p:cNvPr id="10" name="shape-356">
            <a:extLst xmlns:a="http://schemas.openxmlformats.org/drawingml/2006/main">
              <a:ext uri="{FF2B5EF4-FFF2-40B4-BE49-F238E27FC236}">
                <a16:creationId xmlns:a16="http://schemas.microsoft.com/office/drawing/2014/main" id="{8F570016-B4DF-4D0F-ACE5-A138EB1E5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2609850"/>
            <a:ext cx="55245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CD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shape-357">
            <a:extLst xmlns:a="http://schemas.openxmlformats.org/drawingml/2006/main">
              <a:ext uri="{FF2B5EF4-FFF2-40B4-BE49-F238E27FC236}">
                <a16:creationId xmlns:a16="http://schemas.microsoft.com/office/drawing/2014/main" id="{BCE4EBB0-1F14-4941-895F-C937AEF16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2095500"/>
            <a:ext cx="1257300" cy="1257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hape-358">
            <a:extLst xmlns:a="http://schemas.openxmlformats.org/drawingml/2006/main">
              <a:ext uri="{FF2B5EF4-FFF2-40B4-BE49-F238E27FC236}">
                <a16:creationId xmlns:a16="http://schemas.microsoft.com/office/drawing/2014/main" id="{B31AAE0B-CDC2-413C-B16B-FDA34F458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2495550"/>
            <a:ext cx="1104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МОДЕЛЬ</a:t>
            </a:r>
          </a:p>
        </p:txBody>
      </p:sp>
      <p:sp>
        <p:nvSpPr>
          <p:cNvPr id="13" name="shape-359">
            <a:extLst xmlns:a="http://schemas.openxmlformats.org/drawingml/2006/main">
              <a:ext uri="{FF2B5EF4-FFF2-40B4-BE49-F238E27FC236}">
                <a16:creationId xmlns:a16="http://schemas.microsoft.com/office/drawing/2014/main" id="{7EFAD33C-28CD-4B8B-ACE3-F39D7F6D8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609850"/>
            <a:ext cx="55245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CD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shape-360">
            <a:extLst xmlns:a="http://schemas.openxmlformats.org/drawingml/2006/main">
              <a:ext uri="{FF2B5EF4-FFF2-40B4-BE49-F238E27FC236}">
                <a16:creationId xmlns:a16="http://schemas.microsoft.com/office/drawing/2014/main" id="{6CEFC9C2-DA11-439C-B502-915D54DA3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095500"/>
            <a:ext cx="1257300" cy="1257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hape-361">
            <a:extLst xmlns:a="http://schemas.openxmlformats.org/drawingml/2006/main">
              <a:ext uri="{FF2B5EF4-FFF2-40B4-BE49-F238E27FC236}">
                <a16:creationId xmlns:a16="http://schemas.microsoft.com/office/drawing/2014/main" id="{2941B114-A6E5-4448-94C4-1ADFA7744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495550"/>
            <a:ext cx="1104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16" name="shape-362">
            <a:extLst xmlns:a="http://schemas.openxmlformats.org/drawingml/2006/main">
              <a:ext uri="{FF2B5EF4-FFF2-40B4-BE49-F238E27FC236}">
                <a16:creationId xmlns:a16="http://schemas.microsoft.com/office/drawing/2014/main" id="{E41349F4-E809-4594-82E1-8F7CD8081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2609850"/>
            <a:ext cx="55245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CD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shape-363">
            <a:extLst xmlns:a="http://schemas.openxmlformats.org/drawingml/2006/main">
              <a:ext uri="{FF2B5EF4-FFF2-40B4-BE49-F238E27FC236}">
                <a16:creationId xmlns:a16="http://schemas.microsoft.com/office/drawing/2014/main" id="{7DE56D2E-2CE1-4F32-9D75-94FA9093C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095500"/>
            <a:ext cx="1257300" cy="1257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shape-364">
            <a:extLst xmlns:a="http://schemas.openxmlformats.org/drawingml/2006/main">
              <a:ext uri="{FF2B5EF4-FFF2-40B4-BE49-F238E27FC236}">
                <a16:creationId xmlns:a16="http://schemas.microsoft.com/office/drawing/2014/main" id="{21716FF3-5B2F-4A7E-8C5A-C0CCBECC6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495550"/>
            <a:ext cx="1104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РЕСУРС</a:t>
            </a:r>
          </a:p>
        </p:txBody>
      </p:sp>
      <p:sp>
        <p:nvSpPr>
          <p:cNvPr id="19" name="shape-365">
            <a:extLst xmlns:a="http://schemas.openxmlformats.org/drawingml/2006/main">
              <a:ext uri="{FF2B5EF4-FFF2-40B4-BE49-F238E27FC236}">
                <a16:creationId xmlns:a16="http://schemas.microsoft.com/office/drawing/2014/main" id="{6569C5BE-7034-45DB-B3E7-CBD9AE88D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609850"/>
            <a:ext cx="55245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CD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shape-366">
            <a:extLst xmlns:a="http://schemas.openxmlformats.org/drawingml/2006/main">
              <a:ext uri="{FF2B5EF4-FFF2-40B4-BE49-F238E27FC236}">
                <a16:creationId xmlns:a16="http://schemas.microsoft.com/office/drawing/2014/main" id="{0C9CDAD7-2BEE-41F6-B378-09CFDFB68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095500"/>
            <a:ext cx="1257300" cy="1257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shape-367">
            <a:extLst xmlns:a="http://schemas.openxmlformats.org/drawingml/2006/main">
              <a:ext uri="{FF2B5EF4-FFF2-40B4-BE49-F238E27FC236}">
                <a16:creationId xmlns:a16="http://schemas.microsoft.com/office/drawing/2014/main" id="{12340A81-7716-4316-8969-8CC7DE6BB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495550"/>
            <a:ext cx="1104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ИСПОЛНЕНИЕ</a:t>
            </a:r>
          </a:p>
        </p:txBody>
      </p:sp>
      <p:sp>
        <p:nvSpPr>
          <p:cNvPr id="22" name="shape-368">
            <a:extLst xmlns:a="http://schemas.openxmlformats.org/drawingml/2006/main">
              <a:ext uri="{FF2B5EF4-FFF2-40B4-BE49-F238E27FC236}">
                <a16:creationId xmlns:a16="http://schemas.microsoft.com/office/drawing/2014/main" id="{03FBF188-F763-4D3B-BCAA-EB5B5AB13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2609850"/>
            <a:ext cx="55245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CD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shape-369">
            <a:extLst xmlns:a="http://schemas.openxmlformats.org/drawingml/2006/main">
              <a:ext uri="{FF2B5EF4-FFF2-40B4-BE49-F238E27FC236}">
                <a16:creationId xmlns:a16="http://schemas.microsoft.com/office/drawing/2014/main" id="{B32BB536-12B3-4597-804E-9D679E1F5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2095500"/>
            <a:ext cx="1257300" cy="1257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shape-370">
            <a:extLst xmlns:a="http://schemas.openxmlformats.org/drawingml/2006/main">
              <a:ext uri="{FF2B5EF4-FFF2-40B4-BE49-F238E27FC236}">
                <a16:creationId xmlns:a16="http://schemas.microsoft.com/office/drawing/2014/main" id="{CF9AE387-E1B6-4088-A277-DE5C57875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53650" y="2495550"/>
            <a:ext cx="1104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РЕЗУЛЬТАТ</a:t>
            </a:r>
          </a:p>
        </p:txBody>
      </p:sp>
      <p:sp>
        <p:nvSpPr>
          <p:cNvPr id="25" name="shape-371">
            <a:extLst xmlns:a="http://schemas.openxmlformats.org/drawingml/2006/main">
              <a:ext uri="{FF2B5EF4-FFF2-40B4-BE49-F238E27FC236}">
                <a16:creationId xmlns:a16="http://schemas.microsoft.com/office/drawing/2014/main" id="{536C9EAA-AAA9-4F1D-B8D8-32F6C36EA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676400"/>
            <a:ext cx="95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9B1C1C"/>
                </a:solidFill>
                <a:latin typeface="Arial"/>
                <a:ea typeface="Arial"/>
                <a:cs typeface="Arial"/>
              </a:rPr>
              <a:t>Право</a:t>
            </a:r>
          </a:p>
        </p:txBody>
      </p:sp>
      <p:sp>
        <p:nvSpPr>
          <p:cNvPr id="26" name="shape-372">
            <a:extLst xmlns:a="http://schemas.openxmlformats.org/drawingml/2006/main">
              <a:ext uri="{FF2B5EF4-FFF2-40B4-BE49-F238E27FC236}">
                <a16:creationId xmlns:a16="http://schemas.microsoft.com/office/drawing/2014/main" id="{1D99F40B-1D33-4003-9829-352441C49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1876425"/>
            <a:ext cx="342900" cy="361950"/>
          </a:xfrm>
          <a:prstGeom xmlns:a="http://schemas.openxmlformats.org/drawingml/2006/main" prst="downArrow">
            <a:avLst/>
          </a:prstGeom>
          <a:solidFill xmlns:a="http://schemas.openxmlformats.org/drawingml/2006/main">
            <a:srgbClr val="9B1C1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shape-373">
            <a:extLst xmlns:a="http://schemas.openxmlformats.org/drawingml/2006/main">
              <a:ext uri="{FF2B5EF4-FFF2-40B4-BE49-F238E27FC236}">
                <a16:creationId xmlns:a16="http://schemas.microsoft.com/office/drawing/2014/main" id="{25BB6115-5725-4136-BA02-4CD7A295B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356235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2D6A4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D6A4F"/>
                </a:solidFill>
                <a:latin typeface="Arial"/>
                <a:ea typeface="Arial"/>
                <a:cs typeface="Arial"/>
              </a:rPr>
              <a:t>результат → память</a:t>
            </a:r>
          </a:p>
        </p:txBody>
      </p:sp>
      <p:sp>
        <p:nvSpPr>
          <p:cNvPr id="28" name="shape-374">
            <a:extLst xmlns:a="http://schemas.openxmlformats.org/drawingml/2006/main">
              <a:ext uri="{FF2B5EF4-FFF2-40B4-BE49-F238E27FC236}">
                <a16:creationId xmlns:a16="http://schemas.microsoft.com/office/drawing/2014/main" id="{DF7ACE8A-E8FD-4173-A5C3-CC473D3FB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3175" y="3771900"/>
            <a:ext cx="342900" cy="438150"/>
          </a:xfrm>
          <a:prstGeom xmlns:a="http://schemas.openxmlformats.org/drawingml/2006/main" prst="downArrow">
            <a:avLst/>
          </a:prstGeom>
          <a:solidFill xmlns:a="http://schemas.openxmlformats.org/drawingml/2006/main">
            <a:srgbClr val="2D6A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shape-375">
            <a:extLst xmlns:a="http://schemas.openxmlformats.org/drawingml/2006/main">
              <a:ext uri="{FF2B5EF4-FFF2-40B4-BE49-F238E27FC236}">
                <a16:creationId xmlns:a16="http://schemas.microsoft.com/office/drawing/2014/main" id="{F8FE5DAC-D179-4959-B0D0-58E6DF34D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324350"/>
            <a:ext cx="92202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shape-376">
            <a:extLst xmlns:a="http://schemas.openxmlformats.org/drawingml/2006/main">
              <a:ext uri="{FF2B5EF4-FFF2-40B4-BE49-F238E27FC236}">
                <a16:creationId xmlns:a16="http://schemas.microsoft.com/office/drawing/2014/main" id="{44A9478A-15D9-48F9-B30A-E673A1AC0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4495800"/>
            <a:ext cx="8305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ИНТЕЛЛЕКТ АРХИВА СОХРАНЕНИЯ НАСЛЕДИЯ</a:t>
            </a:r>
          </a:p>
        </p:txBody>
      </p:sp>
      <p:sp>
        <p:nvSpPr>
          <p:cNvPr id="31" name="shape-377">
            <a:extLst xmlns:a="http://schemas.openxmlformats.org/drawingml/2006/main">
              <a:ext uri="{FF2B5EF4-FFF2-40B4-BE49-F238E27FC236}">
                <a16:creationId xmlns:a16="http://schemas.microsoft.com/office/drawing/2014/main" id="{65EFFA3C-F166-4444-AA7D-6FF7793B3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4876800"/>
            <a:ext cx="830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первоисточники • версии • контекст • сходные случаи • риски утраты • цитируемая архивная справка</a:t>
            </a:r>
          </a:p>
        </p:txBody>
      </p:sp>
      <p:sp>
        <p:nvSpPr>
          <p:cNvPr id="32" name="shape-378">
            <a:extLst xmlns:a="http://schemas.openxmlformats.org/drawingml/2006/main">
              <a:ext uri="{FF2B5EF4-FFF2-40B4-BE49-F238E27FC236}">
                <a16:creationId xmlns:a16="http://schemas.microsoft.com/office/drawing/2014/main" id="{BE2E1C47-8769-40D3-B2BC-36496964E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810000"/>
            <a:ext cx="342900" cy="438150"/>
          </a:xfrm>
          <a:prstGeom xmlns:a="http://schemas.openxmlformats.org/drawingml/2006/main" prst="upArrow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shape-379">
            <a:extLst xmlns:a="http://schemas.openxmlformats.org/drawingml/2006/main">
              <a:ext uri="{FF2B5EF4-FFF2-40B4-BE49-F238E27FC236}">
                <a16:creationId xmlns:a16="http://schemas.microsoft.com/office/drawing/2014/main" id="{4B67284E-2419-40C9-B7DD-E82332439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5242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память → новый цикл</a:t>
            </a:r>
          </a:p>
        </p:txBody>
      </p:sp>
      <p:sp>
        <p:nvSpPr>
          <p:cNvPr id="34" name="shape-380">
            <a:extLst xmlns:a="http://schemas.openxmlformats.org/drawingml/2006/main">
              <a:ext uri="{FF2B5EF4-FFF2-40B4-BE49-F238E27FC236}">
                <a16:creationId xmlns:a16="http://schemas.microsoft.com/office/drawing/2014/main" id="{1F226907-E0B2-42B1-BDA0-4281E6594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638800"/>
            <a:ext cx="857250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shape-381">
            <a:extLst xmlns:a="http://schemas.openxmlformats.org/drawingml/2006/main">
              <a:ext uri="{FF2B5EF4-FFF2-40B4-BE49-F238E27FC236}">
                <a16:creationId xmlns:a16="http://schemas.microsoft.com/office/drawing/2014/main" id="{AF12B32C-3436-4802-94CB-636BAF969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63880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9313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Архив не переписывает источник и не принимает решение: факт, интерпретация и неопределённость разделены</a:t>
            </a:r>
          </a:p>
        </p:txBody>
      </p:sp>
    </p:spTree>
    <p:extLst>
      <p:ext uri="{BB962C8B-B14F-4D97-AF65-F5344CB8AC3E}">
        <p14:creationId xmlns:p14="http://schemas.microsoft.com/office/powerpoint/2010/main" val="1212673557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shape-382">
            <a:extLst xmlns:a="http://schemas.openxmlformats.org/drawingml/2006/main">
              <a:ext uri="{FF2B5EF4-FFF2-40B4-BE49-F238E27FC236}">
                <a16:creationId xmlns:a16="http://schemas.microsoft.com/office/drawing/2014/main" id="{42760BF5-0EE5-4A03-8091-32DAFEDDE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383">
            <a:extLst xmlns:a="http://schemas.openxmlformats.org/drawingml/2006/main">
              <a:ext uri="{FF2B5EF4-FFF2-40B4-BE49-F238E27FC236}">
                <a16:creationId xmlns:a16="http://schemas.microsoft.com/office/drawing/2014/main" id="{A2E0A8BD-E4C9-4C36-8ED4-FA41164C4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КАТАЛОГ 260</a:t>
            </a:r>
          </a:p>
        </p:txBody>
      </p:sp>
      <p:sp>
        <p:nvSpPr>
          <p:cNvPr id="3" name="shape-384">
            <a:extLst xmlns:a="http://schemas.openxmlformats.org/drawingml/2006/main">
              <a:ext uri="{FF2B5EF4-FFF2-40B4-BE49-F238E27FC236}">
                <a16:creationId xmlns:a16="http://schemas.microsoft.com/office/drawing/2014/main" id="{3C8D40A1-1E3A-4B4F-B85A-5DDFD603C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4" name="shape-385">
            <a:extLst xmlns:a="http://schemas.openxmlformats.org/drawingml/2006/main">
              <a:ext uri="{FF2B5EF4-FFF2-40B4-BE49-F238E27FC236}">
                <a16:creationId xmlns:a16="http://schemas.microsoft.com/office/drawing/2014/main" id="{4AA6B055-4388-4B67-BD9E-45B977FD8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Единые правила измерения и проверки</a:t>
            </a:r>
          </a:p>
        </p:txBody>
      </p:sp>
      <p:sp>
        <p:nvSpPr>
          <p:cNvPr id="5" name="shape-386">
            <a:extLst xmlns:a="http://schemas.openxmlformats.org/drawingml/2006/main">
              <a:ext uri="{FF2B5EF4-FFF2-40B4-BE49-F238E27FC236}">
                <a16:creationId xmlns:a16="http://schemas.microsoft.com/office/drawing/2014/main" id="{CBF721A6-46D2-4820-A397-3503ED73A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387">
            <a:extLst xmlns:a="http://schemas.openxmlformats.org/drawingml/2006/main">
              <a:ext uri="{FF2B5EF4-FFF2-40B4-BE49-F238E27FC236}">
                <a16:creationId xmlns:a16="http://schemas.microsoft.com/office/drawing/2014/main" id="{5F0003E7-1444-464E-B51F-16E38CF74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619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Балансы — система управления  •  СУР  •  28.08.2026</a:t>
            </a:r>
          </a:p>
        </p:txBody>
      </p:sp>
      <p:sp>
        <p:nvSpPr>
          <p:cNvPr id="7" name="shape-388">
            <a:extLst xmlns:a="http://schemas.openxmlformats.org/drawingml/2006/main">
              <a:ext uri="{FF2B5EF4-FFF2-40B4-BE49-F238E27FC236}">
                <a16:creationId xmlns:a16="http://schemas.microsoft.com/office/drawing/2014/main" id="{4E6A0E2A-8F2F-40DE-A32A-D4130C369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389">
            <a:extLst xmlns:a="http://schemas.openxmlformats.org/drawingml/2006/main">
              <a:ext uri="{FF2B5EF4-FFF2-40B4-BE49-F238E27FC236}">
                <a16:creationId xmlns:a16="http://schemas.microsoft.com/office/drawing/2014/main" id="{D79E4877-A7B1-42A2-B65D-352F070E1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52600"/>
            <a:ext cx="2514600" cy="1162050"/>
          </a:xfrm>
          <a:prstGeom xmlns:a="http://schemas.openxmlformats.org/drawingml/2006/main" prst="roundRect">
            <a:avLst>
              <a:gd name="adj" fmla="val 65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390">
            <a:extLst xmlns:a="http://schemas.openxmlformats.org/drawingml/2006/main">
              <a:ext uri="{FF2B5EF4-FFF2-40B4-BE49-F238E27FC236}">
                <a16:creationId xmlns:a16="http://schemas.microsoft.com/office/drawing/2014/main" id="{309CD9E9-F72D-475A-AC84-D38E62843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905000"/>
            <a:ext cx="2095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КОД</a:t>
            </a:r>
          </a:p>
        </p:txBody>
      </p:sp>
      <p:sp>
        <p:nvSpPr>
          <p:cNvPr id="10" name="shape-391">
            <a:extLst xmlns:a="http://schemas.openxmlformats.org/drawingml/2006/main">
              <a:ext uri="{FF2B5EF4-FFF2-40B4-BE49-F238E27FC236}">
                <a16:creationId xmlns:a16="http://schemas.microsoft.com/office/drawing/2014/main" id="{DF7D332B-54BF-44D8-81D8-516E55D85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266950"/>
            <a:ext cx="209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баланс • версия</a:t>
            </a:r>
          </a:p>
        </p:txBody>
      </p:sp>
      <p:sp>
        <p:nvSpPr>
          <p:cNvPr id="11" name="shape-392">
            <a:extLst xmlns:a="http://schemas.openxmlformats.org/drawingml/2006/main">
              <a:ext uri="{FF2B5EF4-FFF2-40B4-BE49-F238E27FC236}">
                <a16:creationId xmlns:a16="http://schemas.microsoft.com/office/drawing/2014/main" id="{2F382470-6EE4-4317-B771-82F0D844D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1752600"/>
            <a:ext cx="2514600" cy="1162050"/>
          </a:xfrm>
          <a:prstGeom xmlns:a="http://schemas.openxmlformats.org/drawingml/2006/main" prst="roundRect">
            <a:avLst>
              <a:gd name="adj" fmla="val 65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shape-393">
            <a:extLst xmlns:a="http://schemas.openxmlformats.org/drawingml/2006/main">
              <a:ext uri="{FF2B5EF4-FFF2-40B4-BE49-F238E27FC236}">
                <a16:creationId xmlns:a16="http://schemas.microsoft.com/office/drawing/2014/main" id="{E5BF3EC1-26EC-42A3-860A-796632877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1905000"/>
            <a:ext cx="2095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ОПРЕДЕЛЕНИЕ</a:t>
            </a:r>
          </a:p>
        </p:txBody>
      </p:sp>
      <p:sp>
        <p:nvSpPr>
          <p:cNvPr id="13" name="shape-394">
            <a:extLst xmlns:a="http://schemas.openxmlformats.org/drawingml/2006/main">
              <a:ext uri="{FF2B5EF4-FFF2-40B4-BE49-F238E27FC236}">
                <a16:creationId xmlns:a16="http://schemas.microsoft.com/office/drawing/2014/main" id="{BD2B9D30-78B9-4E91-871C-68FCF065B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2266950"/>
            <a:ext cx="209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смысл • периметр</a:t>
            </a:r>
          </a:p>
        </p:txBody>
      </p:sp>
      <p:sp>
        <p:nvSpPr>
          <p:cNvPr id="14" name="shape-395">
            <a:extLst xmlns:a="http://schemas.openxmlformats.org/drawingml/2006/main">
              <a:ext uri="{FF2B5EF4-FFF2-40B4-BE49-F238E27FC236}">
                <a16:creationId xmlns:a16="http://schemas.microsoft.com/office/drawing/2014/main" id="{9D098366-691A-402E-B15E-0D13B4E8F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1752600"/>
            <a:ext cx="2514600" cy="1162050"/>
          </a:xfrm>
          <a:prstGeom xmlns:a="http://schemas.openxmlformats.org/drawingml/2006/main" prst="roundRect">
            <a:avLst>
              <a:gd name="adj" fmla="val 65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shape-396">
            <a:extLst xmlns:a="http://schemas.openxmlformats.org/drawingml/2006/main">
              <a:ext uri="{FF2B5EF4-FFF2-40B4-BE49-F238E27FC236}">
                <a16:creationId xmlns:a16="http://schemas.microsoft.com/office/drawing/2014/main" id="{C2A5FB0A-B799-43AC-A628-1DCD3B359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905000"/>
            <a:ext cx="2095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ФОРМУЛА</a:t>
            </a:r>
          </a:p>
        </p:txBody>
      </p:sp>
      <p:sp>
        <p:nvSpPr>
          <p:cNvPr id="16" name="shape-397">
            <a:extLst xmlns:a="http://schemas.openxmlformats.org/drawingml/2006/main">
              <a:ext uri="{FF2B5EF4-FFF2-40B4-BE49-F238E27FC236}">
                <a16:creationId xmlns:a16="http://schemas.microsoft.com/office/drawing/2014/main" id="{BC52A264-DBF2-47D3-ABEF-4B884AA90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266950"/>
            <a:ext cx="209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числитель • знаменатель</a:t>
            </a:r>
          </a:p>
        </p:txBody>
      </p:sp>
      <p:sp>
        <p:nvSpPr>
          <p:cNvPr id="17" name="shape-398">
            <a:extLst xmlns:a="http://schemas.openxmlformats.org/drawingml/2006/main">
              <a:ext uri="{FF2B5EF4-FFF2-40B4-BE49-F238E27FC236}">
                <a16:creationId xmlns:a16="http://schemas.microsoft.com/office/drawing/2014/main" id="{A20F3B37-AE71-4882-B9BC-0311D92C4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1752600"/>
            <a:ext cx="2514600" cy="1162050"/>
          </a:xfrm>
          <a:prstGeom xmlns:a="http://schemas.openxmlformats.org/drawingml/2006/main" prst="roundRect">
            <a:avLst>
              <a:gd name="adj" fmla="val 65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shape-399">
            <a:extLst xmlns:a="http://schemas.openxmlformats.org/drawingml/2006/main">
              <a:ext uri="{FF2B5EF4-FFF2-40B4-BE49-F238E27FC236}">
                <a16:creationId xmlns:a16="http://schemas.microsoft.com/office/drawing/2014/main" id="{05129623-8B1B-4999-920E-54DEC1CA9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905000"/>
            <a:ext cx="2095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ИСТОЧНИК</a:t>
            </a:r>
          </a:p>
        </p:txBody>
      </p:sp>
      <p:sp>
        <p:nvSpPr>
          <p:cNvPr id="19" name="shape-400">
            <a:extLst xmlns:a="http://schemas.openxmlformats.org/drawingml/2006/main">
              <a:ext uri="{FF2B5EF4-FFF2-40B4-BE49-F238E27FC236}">
                <a16:creationId xmlns:a16="http://schemas.microsoft.com/office/drawing/2014/main" id="{3298F1D2-13C4-4136-858C-8F796BC45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266950"/>
            <a:ext cx="209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владелец • частота</a:t>
            </a:r>
          </a:p>
        </p:txBody>
      </p:sp>
      <p:sp>
        <p:nvSpPr>
          <p:cNvPr id="20" name="shape-401">
            <a:extLst xmlns:a="http://schemas.openxmlformats.org/drawingml/2006/main">
              <a:ext uri="{FF2B5EF4-FFF2-40B4-BE49-F238E27FC236}">
                <a16:creationId xmlns:a16="http://schemas.microsoft.com/office/drawing/2014/main" id="{97B9775A-177A-4466-BBC6-224589BC4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81350"/>
            <a:ext cx="2514600" cy="1162050"/>
          </a:xfrm>
          <a:prstGeom xmlns:a="http://schemas.openxmlformats.org/drawingml/2006/main" prst="roundRect">
            <a:avLst>
              <a:gd name="adj" fmla="val 65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shape-402">
            <a:extLst xmlns:a="http://schemas.openxmlformats.org/drawingml/2006/main">
              <a:ext uri="{FF2B5EF4-FFF2-40B4-BE49-F238E27FC236}">
                <a16:creationId xmlns:a16="http://schemas.microsoft.com/office/drawing/2014/main" id="{B49AD9A1-58DD-4F40-B523-75DF8B4D8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333750"/>
            <a:ext cx="2095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КОРИДОР</a:t>
            </a:r>
          </a:p>
        </p:txBody>
      </p:sp>
      <p:sp>
        <p:nvSpPr>
          <p:cNvPr id="22" name="shape-403">
            <a:extLst xmlns:a="http://schemas.openxmlformats.org/drawingml/2006/main">
              <a:ext uri="{FF2B5EF4-FFF2-40B4-BE49-F238E27FC236}">
                <a16:creationId xmlns:a16="http://schemas.microsoft.com/office/drawing/2014/main" id="{931590A2-089D-47BD-BCD3-E0E8EC455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695700"/>
            <a:ext cx="209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минимум • цель • риск</a:t>
            </a:r>
          </a:p>
        </p:txBody>
      </p:sp>
      <p:sp>
        <p:nvSpPr>
          <p:cNvPr id="23" name="shape-404">
            <a:extLst xmlns:a="http://schemas.openxmlformats.org/drawingml/2006/main">
              <a:ext uri="{FF2B5EF4-FFF2-40B4-BE49-F238E27FC236}">
                <a16:creationId xmlns:a16="http://schemas.microsoft.com/office/drawing/2014/main" id="{D190D51B-9577-4A7B-B59B-98EE6C6A8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3181350"/>
            <a:ext cx="2514600" cy="1162050"/>
          </a:xfrm>
          <a:prstGeom xmlns:a="http://schemas.openxmlformats.org/drawingml/2006/main" prst="roundRect">
            <a:avLst>
              <a:gd name="adj" fmla="val 65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4" name="shape-405">
            <a:extLst xmlns:a="http://schemas.openxmlformats.org/drawingml/2006/main">
              <a:ext uri="{FF2B5EF4-FFF2-40B4-BE49-F238E27FC236}">
                <a16:creationId xmlns:a16="http://schemas.microsoft.com/office/drawing/2014/main" id="{6DD14E90-6A16-49A6-8AA1-D0DC18C2A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3333750"/>
            <a:ext cx="2095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СВЯЗИ</a:t>
            </a:r>
          </a:p>
        </p:txBody>
      </p:sp>
      <p:sp>
        <p:nvSpPr>
          <p:cNvPr id="25" name="shape-406">
            <a:extLst xmlns:a="http://schemas.openxmlformats.org/drawingml/2006/main">
              <a:ext uri="{FF2B5EF4-FFF2-40B4-BE49-F238E27FC236}">
                <a16:creationId xmlns:a16="http://schemas.microsoft.com/office/drawing/2014/main" id="{629E9CB4-9EFF-4F7F-AFD6-2ADA34C80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3695700"/>
            <a:ext cx="209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зависимости • коэффициенты</a:t>
            </a:r>
          </a:p>
        </p:txBody>
      </p:sp>
      <p:sp>
        <p:nvSpPr>
          <p:cNvPr id="26" name="shape-407">
            <a:extLst xmlns:a="http://schemas.openxmlformats.org/drawingml/2006/main">
              <a:ext uri="{FF2B5EF4-FFF2-40B4-BE49-F238E27FC236}">
                <a16:creationId xmlns:a16="http://schemas.microsoft.com/office/drawing/2014/main" id="{9AA92A6A-F12C-49F2-A7B0-9640762A7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181350"/>
            <a:ext cx="2514600" cy="1162050"/>
          </a:xfrm>
          <a:prstGeom xmlns:a="http://schemas.openxmlformats.org/drawingml/2006/main" prst="roundRect">
            <a:avLst>
              <a:gd name="adj" fmla="val 6557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7" name="shape-408">
            <a:extLst xmlns:a="http://schemas.openxmlformats.org/drawingml/2006/main">
              <a:ext uri="{FF2B5EF4-FFF2-40B4-BE49-F238E27FC236}">
                <a16:creationId xmlns:a16="http://schemas.microsoft.com/office/drawing/2014/main" id="{B635B070-14F9-4575-B208-26CA9E59D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333750"/>
            <a:ext cx="2095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ВАЛИДАЦИЯ</a:t>
            </a:r>
          </a:p>
        </p:txBody>
      </p:sp>
      <p:sp>
        <p:nvSpPr>
          <p:cNvPr id="28" name="shape-409">
            <a:extLst xmlns:a="http://schemas.openxmlformats.org/drawingml/2006/main">
              <a:ext uri="{FF2B5EF4-FFF2-40B4-BE49-F238E27FC236}">
                <a16:creationId xmlns:a16="http://schemas.microsoft.com/office/drawing/2014/main" id="{55B3A794-7285-478E-A8E8-7398A3243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695700"/>
            <a:ext cx="209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метод • эксперт</a:t>
            </a:r>
          </a:p>
        </p:txBody>
      </p:sp>
      <p:sp>
        <p:nvSpPr>
          <p:cNvPr id="29" name="shape-410">
            <a:extLst xmlns:a="http://schemas.openxmlformats.org/drawingml/2006/main">
              <a:ext uri="{FF2B5EF4-FFF2-40B4-BE49-F238E27FC236}">
                <a16:creationId xmlns:a16="http://schemas.microsoft.com/office/drawing/2014/main" id="{A07DCF1B-8231-414B-B7C9-E1FDE8637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5029200"/>
            <a:ext cx="89154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shape-411">
            <a:extLst xmlns:a="http://schemas.openxmlformats.org/drawingml/2006/main">
              <a:ext uri="{FF2B5EF4-FFF2-40B4-BE49-F238E27FC236}">
                <a16:creationId xmlns:a16="http://schemas.microsoft.com/office/drawing/2014/main" id="{90F21145-ADA1-4818-9652-DD4982C20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5029200"/>
            <a:ext cx="8915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741 отвечает «где действует управление» • 260 отвечает «как измерить и доказать»</a:t>
            </a:r>
          </a:p>
        </p:txBody>
      </p:sp>
    </p:spTree>
    <p:extLst>
      <p:ext uri="{BB962C8B-B14F-4D97-AF65-F5344CB8AC3E}">
        <p14:creationId xmlns:p14="http://schemas.microsoft.com/office/powerpoint/2010/main" val="199841124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shape-412">
            <a:extLst xmlns:a="http://schemas.openxmlformats.org/drawingml/2006/main">
              <a:ext uri="{FF2B5EF4-FFF2-40B4-BE49-F238E27FC236}">
                <a16:creationId xmlns:a16="http://schemas.microsoft.com/office/drawing/2014/main" id="{B4F82810-4743-49BB-9EFE-4F3F36B7F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413">
            <a:extLst xmlns:a="http://schemas.openxmlformats.org/drawingml/2006/main">
              <a:ext uri="{FF2B5EF4-FFF2-40B4-BE49-F238E27FC236}">
                <a16:creationId xmlns:a16="http://schemas.microsoft.com/office/drawing/2014/main" id="{D065E847-F830-4EBC-9C6F-CAC94CCBA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ЭКВИЛИБРИУМ</a:t>
            </a:r>
          </a:p>
        </p:txBody>
      </p:sp>
      <p:sp>
        <p:nvSpPr>
          <p:cNvPr id="3" name="shape-414">
            <a:extLst xmlns:a="http://schemas.openxmlformats.org/drawingml/2006/main">
              <a:ext uri="{FF2B5EF4-FFF2-40B4-BE49-F238E27FC236}">
                <a16:creationId xmlns:a16="http://schemas.microsoft.com/office/drawing/2014/main" id="{B7D264D3-8D38-46FD-AD1E-F67CAA2CB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4" name="shape-415">
            <a:extLst xmlns:a="http://schemas.openxmlformats.org/drawingml/2006/main">
              <a:ext uri="{FF2B5EF4-FFF2-40B4-BE49-F238E27FC236}">
                <a16:creationId xmlns:a16="http://schemas.microsoft.com/office/drawing/2014/main" id="{34DBCE78-4CF4-4A80-AEBD-91CF451FD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149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Наблюдать • объяснять • прогнозировать • корректировать</a:t>
            </a:r>
          </a:p>
        </p:txBody>
      </p:sp>
      <p:sp>
        <p:nvSpPr>
          <p:cNvPr id="5" name="shape-416">
            <a:extLst xmlns:a="http://schemas.openxmlformats.org/drawingml/2006/main">
              <a:ext uri="{FF2B5EF4-FFF2-40B4-BE49-F238E27FC236}">
                <a16:creationId xmlns:a16="http://schemas.microsoft.com/office/drawing/2014/main" id="{0D6170C6-A2D1-4868-B037-E8D807E87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417">
            <a:extLst xmlns:a="http://schemas.openxmlformats.org/drawingml/2006/main">
              <a:ext uri="{FF2B5EF4-FFF2-40B4-BE49-F238E27FC236}">
                <a16:creationId xmlns:a16="http://schemas.microsoft.com/office/drawing/2014/main" id="{6273F1BF-A30C-4D6F-9E24-C2679C73F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619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Балансы — система управления  •  СУР  •  28.08.2026</a:t>
            </a:r>
          </a:p>
        </p:txBody>
      </p:sp>
      <p:sp>
        <p:nvSpPr>
          <p:cNvPr id="7" name="shape-418">
            <a:extLst xmlns:a="http://schemas.openxmlformats.org/drawingml/2006/main">
              <a:ext uri="{FF2B5EF4-FFF2-40B4-BE49-F238E27FC236}">
                <a16:creationId xmlns:a16="http://schemas.microsoft.com/office/drawing/2014/main" id="{280A9AA5-5403-4693-991F-C181F3DE0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419">
            <a:extLst xmlns:a="http://schemas.openxmlformats.org/drawingml/2006/main">
              <a:ext uri="{FF2B5EF4-FFF2-40B4-BE49-F238E27FC236}">
                <a16:creationId xmlns:a16="http://schemas.microsoft.com/office/drawing/2014/main" id="{A9D68E89-6590-437B-B8BC-CFB63607A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038350"/>
            <a:ext cx="1981200" cy="161925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420">
            <a:extLst xmlns:a="http://schemas.openxmlformats.org/drawingml/2006/main">
              <a:ext uri="{FF2B5EF4-FFF2-40B4-BE49-F238E27FC236}">
                <a16:creationId xmlns:a16="http://schemas.microsoft.com/office/drawing/2014/main" id="{EADD866E-1BFC-4757-A42B-DF33E323B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2209800"/>
            <a:ext cx="40005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hape-421">
            <a:extLst xmlns:a="http://schemas.openxmlformats.org/drawingml/2006/main">
              <a:ext uri="{FF2B5EF4-FFF2-40B4-BE49-F238E27FC236}">
                <a16:creationId xmlns:a16="http://schemas.microsoft.com/office/drawing/2014/main" id="{34EF9781-2E5D-4FB9-9244-F75B303B8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2209800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1" name="shape-422">
            <a:extLst xmlns:a="http://schemas.openxmlformats.org/drawingml/2006/main">
              <a:ext uri="{FF2B5EF4-FFF2-40B4-BE49-F238E27FC236}">
                <a16:creationId xmlns:a16="http://schemas.microsoft.com/office/drawing/2014/main" id="{226EACFB-8653-4561-8296-B559DC079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2647950"/>
            <a:ext cx="1638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СИГНАЛ</a:t>
            </a:r>
          </a:p>
        </p:txBody>
      </p:sp>
      <p:sp>
        <p:nvSpPr>
          <p:cNvPr id="12" name="shape-423">
            <a:extLst xmlns:a="http://schemas.openxmlformats.org/drawingml/2006/main">
              <a:ext uri="{FF2B5EF4-FFF2-40B4-BE49-F238E27FC236}">
                <a16:creationId xmlns:a16="http://schemas.microsoft.com/office/drawing/2014/main" id="{05DDDA51-425F-4FDF-8499-949C9C2FF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143250"/>
            <a:ext cx="1600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что изменилось</a:t>
            </a:r>
          </a:p>
        </p:txBody>
      </p:sp>
      <p:sp>
        <p:nvSpPr>
          <p:cNvPr id="13" name="shape-424">
            <a:extLst xmlns:a="http://schemas.openxmlformats.org/drawingml/2006/main">
              <a:ext uri="{FF2B5EF4-FFF2-40B4-BE49-F238E27FC236}">
                <a16:creationId xmlns:a16="http://schemas.microsoft.com/office/drawing/2014/main" id="{200B81CB-5F4C-4C70-954D-B85F3C00D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19375" y="2724150"/>
            <a:ext cx="2667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CD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shape-425">
            <a:extLst xmlns:a="http://schemas.openxmlformats.org/drawingml/2006/main">
              <a:ext uri="{FF2B5EF4-FFF2-40B4-BE49-F238E27FC236}">
                <a16:creationId xmlns:a16="http://schemas.microsoft.com/office/drawing/2014/main" id="{5E362328-4DF8-442F-9B17-C0BE8F609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6075" y="2038350"/>
            <a:ext cx="1981200" cy="161925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shape-426">
            <a:extLst xmlns:a="http://schemas.openxmlformats.org/drawingml/2006/main">
              <a:ext uri="{FF2B5EF4-FFF2-40B4-BE49-F238E27FC236}">
                <a16:creationId xmlns:a16="http://schemas.microsoft.com/office/drawing/2014/main" id="{1E68BD72-C7C1-4599-82FB-50CD6A7A9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7525" y="2209800"/>
            <a:ext cx="40005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shape-427">
            <a:extLst xmlns:a="http://schemas.openxmlformats.org/drawingml/2006/main">
              <a:ext uri="{FF2B5EF4-FFF2-40B4-BE49-F238E27FC236}">
                <a16:creationId xmlns:a16="http://schemas.microsoft.com/office/drawing/2014/main" id="{34F334C6-0168-4A10-B121-FBFDDC846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7525" y="2209800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7" name="shape-428">
            <a:extLst xmlns:a="http://schemas.openxmlformats.org/drawingml/2006/main">
              <a:ext uri="{FF2B5EF4-FFF2-40B4-BE49-F238E27FC236}">
                <a16:creationId xmlns:a16="http://schemas.microsoft.com/office/drawing/2014/main" id="{3F0F0AB2-9B91-4F93-BDB0-467197DB2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7525" y="2647950"/>
            <a:ext cx="1638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БАЗОВАЯ ЛИНИЯ</a:t>
            </a:r>
          </a:p>
        </p:txBody>
      </p:sp>
      <p:sp>
        <p:nvSpPr>
          <p:cNvPr id="18" name="shape-429">
            <a:extLst xmlns:a="http://schemas.openxmlformats.org/drawingml/2006/main">
              <a:ext uri="{FF2B5EF4-FFF2-40B4-BE49-F238E27FC236}">
                <a16:creationId xmlns:a16="http://schemas.microsoft.com/office/drawing/2014/main" id="{A141DD21-CBD4-4E82-884D-349754F59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3143250"/>
            <a:ext cx="1600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откуда начинаем</a:t>
            </a:r>
          </a:p>
        </p:txBody>
      </p:sp>
      <p:sp>
        <p:nvSpPr>
          <p:cNvPr id="19" name="shape-430">
            <a:extLst xmlns:a="http://schemas.openxmlformats.org/drawingml/2006/main">
              <a:ext uri="{FF2B5EF4-FFF2-40B4-BE49-F238E27FC236}">
                <a16:creationId xmlns:a16="http://schemas.microsoft.com/office/drawing/2014/main" id="{621F0A0A-6D4D-466C-9229-0FFB34635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6325" y="2724150"/>
            <a:ext cx="2667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CD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shape-431">
            <a:extLst xmlns:a="http://schemas.openxmlformats.org/drawingml/2006/main">
              <a:ext uri="{FF2B5EF4-FFF2-40B4-BE49-F238E27FC236}">
                <a16:creationId xmlns:a16="http://schemas.microsoft.com/office/drawing/2014/main" id="{56DBCC60-1621-43BB-8D10-156CB0634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53025" y="2038350"/>
            <a:ext cx="1981200" cy="161925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shape-432">
            <a:extLst xmlns:a="http://schemas.openxmlformats.org/drawingml/2006/main">
              <a:ext uri="{FF2B5EF4-FFF2-40B4-BE49-F238E27FC236}">
                <a16:creationId xmlns:a16="http://schemas.microsoft.com/office/drawing/2014/main" id="{2EF39468-7DD5-4133-A847-E62A2080B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2209800"/>
            <a:ext cx="40005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shape-433">
            <a:extLst xmlns:a="http://schemas.openxmlformats.org/drawingml/2006/main">
              <a:ext uri="{FF2B5EF4-FFF2-40B4-BE49-F238E27FC236}">
                <a16:creationId xmlns:a16="http://schemas.microsoft.com/office/drawing/2014/main" id="{217D9E9F-AD57-47E2-AF90-A8B5489A3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2209800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3" name="shape-434">
            <a:extLst xmlns:a="http://schemas.openxmlformats.org/drawingml/2006/main">
              <a:ext uri="{FF2B5EF4-FFF2-40B4-BE49-F238E27FC236}">
                <a16:creationId xmlns:a16="http://schemas.microsoft.com/office/drawing/2014/main" id="{90BC9152-1B5D-4490-AA80-CBB9AB9F3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2647950"/>
            <a:ext cx="1638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ДИАГНОЗ</a:t>
            </a:r>
          </a:p>
        </p:txBody>
      </p:sp>
      <p:sp>
        <p:nvSpPr>
          <p:cNvPr id="24" name="shape-435">
            <a:extLst xmlns:a="http://schemas.openxmlformats.org/drawingml/2006/main">
              <a:ext uri="{FF2B5EF4-FFF2-40B4-BE49-F238E27FC236}">
                <a16:creationId xmlns:a16="http://schemas.microsoft.com/office/drawing/2014/main" id="{C5C0765A-0332-4032-8EDA-08F9DAC92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3525" y="3143250"/>
            <a:ext cx="1600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почему произошло</a:t>
            </a:r>
          </a:p>
        </p:txBody>
      </p:sp>
      <p:sp>
        <p:nvSpPr>
          <p:cNvPr id="25" name="shape-436">
            <a:extLst xmlns:a="http://schemas.openxmlformats.org/drawingml/2006/main">
              <a:ext uri="{FF2B5EF4-FFF2-40B4-BE49-F238E27FC236}">
                <a16:creationId xmlns:a16="http://schemas.microsoft.com/office/drawing/2014/main" id="{032E2616-5CE7-4AA9-A8D3-F30DB7450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53275" y="2724150"/>
            <a:ext cx="2667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CD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shape-437">
            <a:extLst xmlns:a="http://schemas.openxmlformats.org/drawingml/2006/main">
              <a:ext uri="{FF2B5EF4-FFF2-40B4-BE49-F238E27FC236}">
                <a16:creationId xmlns:a16="http://schemas.microsoft.com/office/drawing/2014/main" id="{1DF16A19-FA4E-4641-9BEB-2B13A460C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9975" y="2038350"/>
            <a:ext cx="1981200" cy="161925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7" name="shape-438">
            <a:extLst xmlns:a="http://schemas.openxmlformats.org/drawingml/2006/main">
              <a:ext uri="{FF2B5EF4-FFF2-40B4-BE49-F238E27FC236}">
                <a16:creationId xmlns:a16="http://schemas.microsoft.com/office/drawing/2014/main" id="{98B5778A-BA45-4FF1-999B-B08AC5D97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1425" y="2209800"/>
            <a:ext cx="40005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shape-439">
            <a:extLst xmlns:a="http://schemas.openxmlformats.org/drawingml/2006/main">
              <a:ext uri="{FF2B5EF4-FFF2-40B4-BE49-F238E27FC236}">
                <a16:creationId xmlns:a16="http://schemas.microsoft.com/office/drawing/2014/main" id="{0BC736C2-1D0E-48C0-9AD7-6D74EFD92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1425" y="2209800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9" name="shape-440">
            <a:extLst xmlns:a="http://schemas.openxmlformats.org/drawingml/2006/main">
              <a:ext uri="{FF2B5EF4-FFF2-40B4-BE49-F238E27FC236}">
                <a16:creationId xmlns:a16="http://schemas.microsoft.com/office/drawing/2014/main" id="{ABA3B957-3B69-4D86-B39A-B56AFE0C5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1425" y="2647950"/>
            <a:ext cx="1638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СЦЕНАРИЙ</a:t>
            </a:r>
          </a:p>
        </p:txBody>
      </p:sp>
      <p:sp>
        <p:nvSpPr>
          <p:cNvPr id="30" name="shape-441">
            <a:extLst xmlns:a="http://schemas.openxmlformats.org/drawingml/2006/main">
              <a:ext uri="{FF2B5EF4-FFF2-40B4-BE49-F238E27FC236}">
                <a16:creationId xmlns:a16="http://schemas.microsoft.com/office/drawing/2014/main" id="{38637D79-8A9A-436A-BFF4-8BFF03382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10475" y="3143250"/>
            <a:ext cx="1600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что будет дальше</a:t>
            </a:r>
          </a:p>
        </p:txBody>
      </p:sp>
      <p:sp>
        <p:nvSpPr>
          <p:cNvPr id="31" name="shape-442">
            <a:extLst xmlns:a="http://schemas.openxmlformats.org/drawingml/2006/main">
              <a:ext uri="{FF2B5EF4-FFF2-40B4-BE49-F238E27FC236}">
                <a16:creationId xmlns:a16="http://schemas.microsoft.com/office/drawing/2014/main" id="{4DDC688E-3081-49EB-9266-B4C28F15F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0225" y="2724150"/>
            <a:ext cx="2667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CD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shape-443">
            <a:extLst xmlns:a="http://schemas.openxmlformats.org/drawingml/2006/main">
              <a:ext uri="{FF2B5EF4-FFF2-40B4-BE49-F238E27FC236}">
                <a16:creationId xmlns:a16="http://schemas.microsoft.com/office/drawing/2014/main" id="{935E705E-0712-4B03-9253-B0309B4B3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86925" y="2038350"/>
            <a:ext cx="1981200" cy="161925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3" name="shape-444">
            <a:extLst xmlns:a="http://schemas.openxmlformats.org/drawingml/2006/main">
              <a:ext uri="{FF2B5EF4-FFF2-40B4-BE49-F238E27FC236}">
                <a16:creationId xmlns:a16="http://schemas.microsoft.com/office/drawing/2014/main" id="{80013689-5F0E-4B79-80D9-A5568F680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58375" y="2209800"/>
            <a:ext cx="40005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shape-445">
            <a:extLst xmlns:a="http://schemas.openxmlformats.org/drawingml/2006/main">
              <a:ext uri="{FF2B5EF4-FFF2-40B4-BE49-F238E27FC236}">
                <a16:creationId xmlns:a16="http://schemas.microsoft.com/office/drawing/2014/main" id="{F82E544C-D9F5-4BDF-8772-A1DE9E539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58375" y="2209800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35" name="shape-446">
            <a:extLst xmlns:a="http://schemas.openxmlformats.org/drawingml/2006/main">
              <a:ext uri="{FF2B5EF4-FFF2-40B4-BE49-F238E27FC236}">
                <a16:creationId xmlns:a16="http://schemas.microsoft.com/office/drawing/2014/main" id="{33C85D0D-57F2-4215-9594-BA8930C13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58375" y="2647950"/>
            <a:ext cx="1638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СВЕРКА</a:t>
            </a:r>
          </a:p>
        </p:txBody>
      </p:sp>
      <p:sp>
        <p:nvSpPr>
          <p:cNvPr id="36" name="shape-447">
            <a:extLst xmlns:a="http://schemas.openxmlformats.org/drawingml/2006/main">
              <a:ext uri="{FF2B5EF4-FFF2-40B4-BE49-F238E27FC236}">
                <a16:creationId xmlns:a16="http://schemas.microsoft.com/office/drawing/2014/main" id="{09E4E123-289F-4050-AD1D-287D5AD72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77425" y="3143250"/>
            <a:ext cx="1600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прогноз против факта</a:t>
            </a:r>
          </a:p>
        </p:txBody>
      </p:sp>
      <p:sp>
        <p:nvSpPr>
          <p:cNvPr id="37" name="shape-448">
            <a:extLst xmlns:a="http://schemas.openxmlformats.org/drawingml/2006/main">
              <a:ext uri="{FF2B5EF4-FFF2-40B4-BE49-F238E27FC236}">
                <a16:creationId xmlns:a16="http://schemas.microsoft.com/office/drawing/2014/main" id="{6F17E330-CEA4-4427-B86D-B7DDB9428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476750"/>
            <a:ext cx="895350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</p:sp>
      <p:sp>
        <p:nvSpPr>
          <p:cNvPr id="38" name="shape-449">
            <a:extLst xmlns:a="http://schemas.openxmlformats.org/drawingml/2006/main">
              <a:ext uri="{FF2B5EF4-FFF2-40B4-BE49-F238E27FC236}">
                <a16:creationId xmlns:a16="http://schemas.microsoft.com/office/drawing/2014/main" id="{752F7E80-44B6-44BB-A84B-ED61639E6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4629150"/>
            <a:ext cx="8305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ЭКВИЛИБРИУМ предлагает проверяемые варианты и последствия, но не принимает юридически значимое решение вместо человека</a:t>
            </a:r>
          </a:p>
        </p:txBody>
      </p:sp>
    </p:spTree>
    <p:extLst>
      <p:ext uri="{BB962C8B-B14F-4D97-AF65-F5344CB8AC3E}">
        <p14:creationId xmlns:p14="http://schemas.microsoft.com/office/powerpoint/2010/main" val="20195568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shape-450">
            <a:extLst xmlns:a="http://schemas.openxmlformats.org/drawingml/2006/main">
              <a:ext uri="{FF2B5EF4-FFF2-40B4-BE49-F238E27FC236}">
                <a16:creationId xmlns:a16="http://schemas.microsoft.com/office/drawing/2014/main" id="{2966B3B9-21E4-4E35-AB13-720D39D1A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451">
            <a:extLst xmlns:a="http://schemas.openxmlformats.org/drawingml/2006/main">
              <a:ext uri="{FF2B5EF4-FFF2-40B4-BE49-F238E27FC236}">
                <a16:creationId xmlns:a16="http://schemas.microsoft.com/office/drawing/2014/main" id="{29BB9DBE-197F-4909-9EC7-60CBEB2F7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SUR-810</a:t>
            </a:r>
          </a:p>
        </p:txBody>
      </p:sp>
      <p:sp>
        <p:nvSpPr>
          <p:cNvPr id="3" name="shape-452">
            <a:extLst xmlns:a="http://schemas.openxmlformats.org/drawingml/2006/main">
              <a:ext uri="{FF2B5EF4-FFF2-40B4-BE49-F238E27FC236}">
                <a16:creationId xmlns:a16="http://schemas.microsoft.com/office/drawing/2014/main" id="{F7A8F207-44B0-4C33-B136-FE10DC561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4" name="shape-453">
            <a:extLst xmlns:a="http://schemas.openxmlformats.org/drawingml/2006/main">
              <a:ext uri="{FF2B5EF4-FFF2-40B4-BE49-F238E27FC236}">
                <a16:creationId xmlns:a16="http://schemas.microsoft.com/office/drawing/2014/main" id="{10E0B0D4-1530-466A-B5D8-7535A9498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Ресурсный и расчётный след</a:t>
            </a:r>
          </a:p>
        </p:txBody>
      </p:sp>
      <p:sp>
        <p:nvSpPr>
          <p:cNvPr id="5" name="shape-454">
            <a:extLst xmlns:a="http://schemas.openxmlformats.org/drawingml/2006/main">
              <a:ext uri="{FF2B5EF4-FFF2-40B4-BE49-F238E27FC236}">
                <a16:creationId xmlns:a16="http://schemas.microsoft.com/office/drawing/2014/main" id="{FEC74724-12E5-4240-B139-D6235F765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455">
            <a:extLst xmlns:a="http://schemas.openxmlformats.org/drawingml/2006/main">
              <a:ext uri="{FF2B5EF4-FFF2-40B4-BE49-F238E27FC236}">
                <a16:creationId xmlns:a16="http://schemas.microsoft.com/office/drawing/2014/main" id="{1AD47EFE-5080-4E71-A44D-DCFDC1095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619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Балансы — система управления  •  СУР  •  28.08.2026</a:t>
            </a:r>
          </a:p>
        </p:txBody>
      </p:sp>
      <p:sp>
        <p:nvSpPr>
          <p:cNvPr id="7" name="shape-456">
            <a:extLst xmlns:a="http://schemas.openxmlformats.org/drawingml/2006/main">
              <a:ext uri="{FF2B5EF4-FFF2-40B4-BE49-F238E27FC236}">
                <a16:creationId xmlns:a16="http://schemas.microsoft.com/office/drawing/2014/main" id="{2F34BE51-0951-40F3-9C83-34D6EC33A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457">
            <a:extLst xmlns:a="http://schemas.openxmlformats.org/drawingml/2006/main">
              <a:ext uri="{FF2B5EF4-FFF2-40B4-BE49-F238E27FC236}">
                <a16:creationId xmlns:a16="http://schemas.microsoft.com/office/drawing/2014/main" id="{625081D0-0503-414C-A155-9D3ED49FC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52600"/>
            <a:ext cx="9144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hape-458">
            <a:extLst xmlns:a="http://schemas.openxmlformats.org/drawingml/2006/main">
              <a:ext uri="{FF2B5EF4-FFF2-40B4-BE49-F238E27FC236}">
                <a16:creationId xmlns:a16="http://schemas.microsoft.com/office/drawing/2014/main" id="{231736FE-06B0-43A4-B737-4039E4A7A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52600"/>
            <a:ext cx="914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0" name="shape-459">
            <a:extLst xmlns:a="http://schemas.openxmlformats.org/drawingml/2006/main">
              <a:ext uri="{FF2B5EF4-FFF2-40B4-BE49-F238E27FC236}">
                <a16:creationId xmlns:a16="http://schemas.microsoft.com/office/drawing/2014/main" id="{99B35690-5B1F-4DF3-A991-940D2B19B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1733550"/>
            <a:ext cx="295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11" name="shape-460">
            <a:extLst xmlns:a="http://schemas.openxmlformats.org/drawingml/2006/main">
              <a:ext uri="{FF2B5EF4-FFF2-40B4-BE49-F238E27FC236}">
                <a16:creationId xmlns:a16="http://schemas.microsoft.com/office/drawing/2014/main" id="{982988F1-5E42-4DB1-8D0B-83F1F0534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1724025"/>
            <a:ext cx="647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основание • полномочие</a:t>
            </a:r>
          </a:p>
        </p:txBody>
      </p:sp>
      <p:sp>
        <p:nvSpPr>
          <p:cNvPr id="12" name="shape-461">
            <a:extLst xmlns:a="http://schemas.openxmlformats.org/drawingml/2006/main">
              <a:ext uri="{FF2B5EF4-FFF2-40B4-BE49-F238E27FC236}">
                <a16:creationId xmlns:a16="http://schemas.microsoft.com/office/drawing/2014/main" id="{905ED576-E602-4AF7-8D70-EB6F39572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14600"/>
            <a:ext cx="9144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shape-462">
            <a:extLst xmlns:a="http://schemas.openxmlformats.org/drawingml/2006/main">
              <a:ext uri="{FF2B5EF4-FFF2-40B4-BE49-F238E27FC236}">
                <a16:creationId xmlns:a16="http://schemas.microsoft.com/office/drawing/2014/main" id="{81453FAA-CBD0-49EE-9254-B0B49B253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14600"/>
            <a:ext cx="914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4" name="shape-463">
            <a:extLst xmlns:a="http://schemas.openxmlformats.org/drawingml/2006/main">
              <a:ext uri="{FF2B5EF4-FFF2-40B4-BE49-F238E27FC236}">
                <a16:creationId xmlns:a16="http://schemas.microsoft.com/office/drawing/2014/main" id="{8E62EF58-546B-4E30-A86E-0A02F62CF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2495550"/>
            <a:ext cx="295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РЕСУРС</a:t>
            </a:r>
          </a:p>
        </p:txBody>
      </p:sp>
      <p:sp>
        <p:nvSpPr>
          <p:cNvPr id="15" name="shape-464">
            <a:extLst xmlns:a="http://schemas.openxmlformats.org/drawingml/2006/main">
              <a:ext uri="{FF2B5EF4-FFF2-40B4-BE49-F238E27FC236}">
                <a16:creationId xmlns:a16="http://schemas.microsoft.com/office/drawing/2014/main" id="{A386E1E8-4E33-474F-8F27-248596264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2486025"/>
            <a:ext cx="647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источник • лимит • резерв</a:t>
            </a:r>
          </a:p>
        </p:txBody>
      </p:sp>
      <p:sp>
        <p:nvSpPr>
          <p:cNvPr id="16" name="shape-465">
            <a:extLst xmlns:a="http://schemas.openxmlformats.org/drawingml/2006/main">
              <a:ext uri="{FF2B5EF4-FFF2-40B4-BE49-F238E27FC236}">
                <a16:creationId xmlns:a16="http://schemas.microsoft.com/office/drawing/2014/main" id="{93431803-9E3F-48F1-8735-02F331649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9144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shape-466">
            <a:extLst xmlns:a="http://schemas.openxmlformats.org/drawingml/2006/main">
              <a:ext uri="{FF2B5EF4-FFF2-40B4-BE49-F238E27FC236}">
                <a16:creationId xmlns:a16="http://schemas.microsoft.com/office/drawing/2014/main" id="{FB1E16D8-8423-4723-B40D-AAD1455C3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914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8" name="shape-467">
            <a:extLst xmlns:a="http://schemas.openxmlformats.org/drawingml/2006/main">
              <a:ext uri="{FF2B5EF4-FFF2-40B4-BE49-F238E27FC236}">
                <a16:creationId xmlns:a16="http://schemas.microsoft.com/office/drawing/2014/main" id="{E0752732-B848-40A0-BEBC-1E8363E1A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3257550"/>
            <a:ext cx="295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ОБЯЗАТЕЛЬСТВО</a:t>
            </a:r>
          </a:p>
        </p:txBody>
      </p:sp>
      <p:sp>
        <p:nvSpPr>
          <p:cNvPr id="19" name="shape-468">
            <a:extLst xmlns:a="http://schemas.openxmlformats.org/drawingml/2006/main">
              <a:ext uri="{FF2B5EF4-FFF2-40B4-BE49-F238E27FC236}">
                <a16:creationId xmlns:a16="http://schemas.microsoft.com/office/drawing/2014/main" id="{E1506B1B-6718-46A8-9C8A-9E087FA34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3248025"/>
            <a:ext cx="647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получатель • этап • срок</a:t>
            </a:r>
          </a:p>
        </p:txBody>
      </p:sp>
      <p:sp>
        <p:nvSpPr>
          <p:cNvPr id="20" name="shape-469">
            <a:extLst xmlns:a="http://schemas.openxmlformats.org/drawingml/2006/main">
              <a:ext uri="{FF2B5EF4-FFF2-40B4-BE49-F238E27FC236}">
                <a16:creationId xmlns:a16="http://schemas.microsoft.com/office/drawing/2014/main" id="{EDB95526-DF9A-4325-B2BE-4B4CA94CD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38600"/>
            <a:ext cx="9144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shape-470">
            <a:extLst xmlns:a="http://schemas.openxmlformats.org/drawingml/2006/main">
              <a:ext uri="{FF2B5EF4-FFF2-40B4-BE49-F238E27FC236}">
                <a16:creationId xmlns:a16="http://schemas.microsoft.com/office/drawing/2014/main" id="{3F4A7734-9D7F-4998-9FAB-FB329298D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38600"/>
            <a:ext cx="914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2" name="shape-471">
            <a:extLst xmlns:a="http://schemas.openxmlformats.org/drawingml/2006/main">
              <a:ext uri="{FF2B5EF4-FFF2-40B4-BE49-F238E27FC236}">
                <a16:creationId xmlns:a16="http://schemas.microsoft.com/office/drawing/2014/main" id="{15950C66-009E-4B5C-962D-9396ADFDE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019550"/>
            <a:ext cx="295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ИСПОЛНЕНИЕ</a:t>
            </a:r>
          </a:p>
        </p:txBody>
      </p:sp>
      <p:sp>
        <p:nvSpPr>
          <p:cNvPr id="23" name="shape-472">
            <a:extLst xmlns:a="http://schemas.openxmlformats.org/drawingml/2006/main">
              <a:ext uri="{FF2B5EF4-FFF2-40B4-BE49-F238E27FC236}">
                <a16:creationId xmlns:a16="http://schemas.microsoft.com/office/drawing/2014/main" id="{70D15D0A-03A9-4CC7-9A16-EF6FDF925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4010025"/>
            <a:ext cx="647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факт • документ • платёж</a:t>
            </a:r>
          </a:p>
        </p:txBody>
      </p:sp>
      <p:sp>
        <p:nvSpPr>
          <p:cNvPr id="24" name="shape-473">
            <a:extLst xmlns:a="http://schemas.openxmlformats.org/drawingml/2006/main">
              <a:ext uri="{FF2B5EF4-FFF2-40B4-BE49-F238E27FC236}">
                <a16:creationId xmlns:a16="http://schemas.microsoft.com/office/drawing/2014/main" id="{51C76D60-7A24-4EE3-98C9-E4161E656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00600"/>
            <a:ext cx="9144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shape-474">
            <a:extLst xmlns:a="http://schemas.openxmlformats.org/drawingml/2006/main">
              <a:ext uri="{FF2B5EF4-FFF2-40B4-BE49-F238E27FC236}">
                <a16:creationId xmlns:a16="http://schemas.microsoft.com/office/drawing/2014/main" id="{EE84F03F-53F1-4A3F-ACDB-1FD32B44C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00600"/>
            <a:ext cx="914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6" name="shape-475">
            <a:extLst xmlns:a="http://schemas.openxmlformats.org/drawingml/2006/main">
              <a:ext uri="{FF2B5EF4-FFF2-40B4-BE49-F238E27FC236}">
                <a16:creationId xmlns:a16="http://schemas.microsoft.com/office/drawing/2014/main" id="{56065A83-90EA-4766-AD4A-43F3A3690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781550"/>
            <a:ext cx="295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БАЛАНС</a:t>
            </a:r>
          </a:p>
        </p:txBody>
      </p:sp>
      <p:sp>
        <p:nvSpPr>
          <p:cNvPr id="27" name="shape-476">
            <a:extLst xmlns:a="http://schemas.openxmlformats.org/drawingml/2006/main">
              <a:ext uri="{FF2B5EF4-FFF2-40B4-BE49-F238E27FC236}">
                <a16:creationId xmlns:a16="http://schemas.microsoft.com/office/drawing/2014/main" id="{AA476783-4016-4921-9BB0-A6FB40D80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4772025"/>
            <a:ext cx="647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изменение • валидация</a:t>
            </a:r>
          </a:p>
        </p:txBody>
      </p:sp>
      <p:sp>
        <p:nvSpPr>
          <p:cNvPr id="28" name="shape-477">
            <a:extLst xmlns:a="http://schemas.openxmlformats.org/drawingml/2006/main">
              <a:ext uri="{FF2B5EF4-FFF2-40B4-BE49-F238E27FC236}">
                <a16:creationId xmlns:a16="http://schemas.microsoft.com/office/drawing/2014/main" id="{41327A31-C267-447E-971C-BB68C03BC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5676900"/>
            <a:ext cx="834390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B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shape-478">
            <a:extLst xmlns:a="http://schemas.openxmlformats.org/drawingml/2006/main">
              <a:ext uri="{FF2B5EF4-FFF2-40B4-BE49-F238E27FC236}">
                <a16:creationId xmlns:a16="http://schemas.microsoft.com/office/drawing/2014/main" id="{CC61929F-A910-44ED-803F-7259DF335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5676900"/>
            <a:ext cx="8343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 i="0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9B1C1C"/>
                </a:solidFill>
                <a:latin typeface="Arial"/>
                <a:ea typeface="Arial"/>
                <a:cs typeface="Arial"/>
              </a:rPr>
              <a:t>810 — код проекта и реестра прослеживаемости, а не параллельная валюта</a:t>
            </a:r>
          </a:p>
        </p:txBody>
      </p:sp>
    </p:spTree>
    <p:extLst>
      <p:ext uri="{BB962C8B-B14F-4D97-AF65-F5344CB8AC3E}">
        <p14:creationId xmlns:p14="http://schemas.microsoft.com/office/powerpoint/2010/main" val="79680181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shape-479">
            <a:extLst xmlns:a="http://schemas.openxmlformats.org/drawingml/2006/main">
              <a:ext uri="{FF2B5EF4-FFF2-40B4-BE49-F238E27FC236}">
                <a16:creationId xmlns:a16="http://schemas.microsoft.com/office/drawing/2014/main" id="{13358EC7-06E3-449C-B1A8-2AAED218A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480">
            <a:extLst xmlns:a="http://schemas.openxmlformats.org/drawingml/2006/main">
              <a:ext uri="{FF2B5EF4-FFF2-40B4-BE49-F238E27FC236}">
                <a16:creationId xmlns:a16="http://schemas.microsoft.com/office/drawing/2014/main" id="{FC3B5FD1-F40B-42B8-8398-246C07E73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ESG-IR 1.0</a:t>
            </a:r>
          </a:p>
        </p:txBody>
      </p:sp>
      <p:sp>
        <p:nvSpPr>
          <p:cNvPr id="3" name="shape-481">
            <a:extLst xmlns:a="http://schemas.openxmlformats.org/drawingml/2006/main">
              <a:ext uri="{FF2B5EF4-FFF2-40B4-BE49-F238E27FC236}">
                <a16:creationId xmlns:a16="http://schemas.microsoft.com/office/drawing/2014/main" id="{E00D2870-ACAD-44F9-B806-85C48549E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4" name="shape-482">
            <a:extLst xmlns:a="http://schemas.openxmlformats.org/drawingml/2006/main">
              <a:ext uri="{FF2B5EF4-FFF2-40B4-BE49-F238E27FC236}">
                <a16:creationId xmlns:a16="http://schemas.microsoft.com/office/drawing/2014/main" id="{ED4D46DA-B97D-4822-9614-FA6D2AAC0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0429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Доказательство воздействия вместо отчёта о мероприятиях</a:t>
            </a:r>
          </a:p>
        </p:txBody>
      </p:sp>
      <p:sp>
        <p:nvSpPr>
          <p:cNvPr id="5" name="shape-483">
            <a:extLst xmlns:a="http://schemas.openxmlformats.org/drawingml/2006/main">
              <a:ext uri="{FF2B5EF4-FFF2-40B4-BE49-F238E27FC236}">
                <a16:creationId xmlns:a16="http://schemas.microsoft.com/office/drawing/2014/main" id="{7E5AFABA-80CB-406A-AB90-34DB82A5F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484">
            <a:extLst xmlns:a="http://schemas.openxmlformats.org/drawingml/2006/main">
              <a:ext uri="{FF2B5EF4-FFF2-40B4-BE49-F238E27FC236}">
                <a16:creationId xmlns:a16="http://schemas.microsoft.com/office/drawing/2014/main" id="{8E0BF916-0BE6-4D92-BBCB-E8605FAD4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619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Балансы — система управления  •  СУР  •  28.08.2026</a:t>
            </a:r>
          </a:p>
        </p:txBody>
      </p:sp>
      <p:sp>
        <p:nvSpPr>
          <p:cNvPr id="7" name="shape-485">
            <a:extLst xmlns:a="http://schemas.openxmlformats.org/drawingml/2006/main">
              <a:ext uri="{FF2B5EF4-FFF2-40B4-BE49-F238E27FC236}">
                <a16:creationId xmlns:a16="http://schemas.microsoft.com/office/drawing/2014/main" id="{A57A24B7-4460-44A5-827B-26D17C7F7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486">
            <a:extLst xmlns:a="http://schemas.openxmlformats.org/drawingml/2006/main">
              <a:ext uri="{FF2B5EF4-FFF2-40B4-BE49-F238E27FC236}">
                <a16:creationId xmlns:a16="http://schemas.microsoft.com/office/drawing/2014/main" id="{F8A9E5BB-6A31-449B-9C95-5868ABC5A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66950"/>
            <a:ext cx="2019300" cy="11049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hape-487">
            <a:extLst xmlns:a="http://schemas.openxmlformats.org/drawingml/2006/main">
              <a:ext uri="{FF2B5EF4-FFF2-40B4-BE49-F238E27FC236}">
                <a16:creationId xmlns:a16="http://schemas.microsoft.com/office/drawing/2014/main" id="{051B5476-5852-4851-930F-77B395455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457450"/>
            <a:ext cx="1562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ВХОД</a:t>
            </a:r>
          </a:p>
        </p:txBody>
      </p:sp>
      <p:sp>
        <p:nvSpPr>
          <p:cNvPr id="10" name="shape-488">
            <a:extLst xmlns:a="http://schemas.openxmlformats.org/drawingml/2006/main">
              <a:ext uri="{FF2B5EF4-FFF2-40B4-BE49-F238E27FC236}">
                <a16:creationId xmlns:a16="http://schemas.microsoft.com/office/drawing/2014/main" id="{E07C6F0B-7986-4AEA-A5B7-FD2F2E18F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76550"/>
            <a:ext cx="1562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что выделено</a:t>
            </a:r>
          </a:p>
        </p:txBody>
      </p:sp>
      <p:sp>
        <p:nvSpPr>
          <p:cNvPr id="11" name="shape-489">
            <a:extLst xmlns:a="http://schemas.openxmlformats.org/drawingml/2006/main">
              <a:ext uri="{FF2B5EF4-FFF2-40B4-BE49-F238E27FC236}">
                <a16:creationId xmlns:a16="http://schemas.microsoft.com/office/drawing/2014/main" id="{7013BBBA-F265-4EC9-87E0-6CA8B88D0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2266950"/>
            <a:ext cx="2019300" cy="11049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hape-490">
            <a:extLst xmlns:a="http://schemas.openxmlformats.org/drawingml/2006/main">
              <a:ext uri="{FF2B5EF4-FFF2-40B4-BE49-F238E27FC236}">
                <a16:creationId xmlns:a16="http://schemas.microsoft.com/office/drawing/2014/main" id="{402A4583-D28B-4F45-ADE1-AAF91A409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2457450"/>
            <a:ext cx="1562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ДЕЯТЕЛЬНОСТЬ</a:t>
            </a:r>
          </a:p>
        </p:txBody>
      </p:sp>
      <p:sp>
        <p:nvSpPr>
          <p:cNvPr id="13" name="shape-491">
            <a:extLst xmlns:a="http://schemas.openxmlformats.org/drawingml/2006/main">
              <a:ext uri="{FF2B5EF4-FFF2-40B4-BE49-F238E27FC236}">
                <a16:creationId xmlns:a16="http://schemas.microsoft.com/office/drawing/2014/main" id="{790C8464-06F7-48DD-B973-7EB47624B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2876550"/>
            <a:ext cx="1562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что сделано</a:t>
            </a:r>
          </a:p>
        </p:txBody>
      </p:sp>
      <p:sp>
        <p:nvSpPr>
          <p:cNvPr id="14" name="shape-492">
            <a:extLst xmlns:a="http://schemas.openxmlformats.org/drawingml/2006/main">
              <a:ext uri="{FF2B5EF4-FFF2-40B4-BE49-F238E27FC236}">
                <a16:creationId xmlns:a16="http://schemas.microsoft.com/office/drawing/2014/main" id="{6BF6FDE8-AC97-4A7F-A9E9-425F2BC0D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266950"/>
            <a:ext cx="2019300" cy="11049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hape-493">
            <a:extLst xmlns:a="http://schemas.openxmlformats.org/drawingml/2006/main">
              <a:ext uri="{FF2B5EF4-FFF2-40B4-BE49-F238E27FC236}">
                <a16:creationId xmlns:a16="http://schemas.microsoft.com/office/drawing/2014/main" id="{7EC3E46F-99EC-4DF2-A248-21D489FE4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2457450"/>
            <a:ext cx="1562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ВЫХОД</a:t>
            </a:r>
          </a:p>
        </p:txBody>
      </p:sp>
      <p:sp>
        <p:nvSpPr>
          <p:cNvPr id="16" name="shape-494">
            <a:extLst xmlns:a="http://schemas.openxmlformats.org/drawingml/2006/main">
              <a:ext uri="{FF2B5EF4-FFF2-40B4-BE49-F238E27FC236}">
                <a16:creationId xmlns:a16="http://schemas.microsoft.com/office/drawing/2014/main" id="{229F74A1-B241-4B00-A43F-1B186154C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2876550"/>
            <a:ext cx="1562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что создано</a:t>
            </a:r>
          </a:p>
        </p:txBody>
      </p:sp>
      <p:sp>
        <p:nvSpPr>
          <p:cNvPr id="17" name="shape-495">
            <a:extLst xmlns:a="http://schemas.openxmlformats.org/drawingml/2006/main">
              <a:ext uri="{FF2B5EF4-FFF2-40B4-BE49-F238E27FC236}">
                <a16:creationId xmlns:a16="http://schemas.microsoft.com/office/drawing/2014/main" id="{6EB92A85-9BA9-4A82-B338-AB7D73C79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2266950"/>
            <a:ext cx="2019300" cy="11049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2D6A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shape-496">
            <a:extLst xmlns:a="http://schemas.openxmlformats.org/drawingml/2006/main">
              <a:ext uri="{FF2B5EF4-FFF2-40B4-BE49-F238E27FC236}">
                <a16:creationId xmlns:a16="http://schemas.microsoft.com/office/drawing/2014/main" id="{E0E2AC06-3758-4E94-91FF-E933251B5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457450"/>
            <a:ext cx="1562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РЕЗУЛЬТАТ</a:t>
            </a:r>
          </a:p>
        </p:txBody>
      </p:sp>
      <p:sp>
        <p:nvSpPr>
          <p:cNvPr id="19" name="shape-497">
            <a:extLst xmlns:a="http://schemas.openxmlformats.org/drawingml/2006/main">
              <a:ext uri="{FF2B5EF4-FFF2-40B4-BE49-F238E27FC236}">
                <a16:creationId xmlns:a16="http://schemas.microsoft.com/office/drawing/2014/main" id="{69DF2C81-B11E-4E5A-8B31-134E99B4F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876550"/>
            <a:ext cx="1562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что изменилось</a:t>
            </a:r>
          </a:p>
        </p:txBody>
      </p:sp>
      <p:sp>
        <p:nvSpPr>
          <p:cNvPr id="20" name="shape-498">
            <a:extLst xmlns:a="http://schemas.openxmlformats.org/drawingml/2006/main">
              <a:ext uri="{FF2B5EF4-FFF2-40B4-BE49-F238E27FC236}">
                <a16:creationId xmlns:a16="http://schemas.microsoft.com/office/drawing/2014/main" id="{C8FF97B4-3A05-455B-ABD9-18F4BF89B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2266950"/>
            <a:ext cx="2019300" cy="11049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shape-499">
            <a:extLst xmlns:a="http://schemas.openxmlformats.org/drawingml/2006/main">
              <a:ext uri="{FF2B5EF4-FFF2-40B4-BE49-F238E27FC236}">
                <a16:creationId xmlns:a16="http://schemas.microsoft.com/office/drawing/2014/main" id="{CC66D9CC-071C-4007-87CA-B17AE5D60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2457450"/>
            <a:ext cx="1562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ВОЗДЕЙСТВИЕ</a:t>
            </a:r>
          </a:p>
        </p:txBody>
      </p:sp>
      <p:sp>
        <p:nvSpPr>
          <p:cNvPr id="22" name="shape-500">
            <a:extLst xmlns:a="http://schemas.openxmlformats.org/drawingml/2006/main">
              <a:ext uri="{FF2B5EF4-FFF2-40B4-BE49-F238E27FC236}">
                <a16:creationId xmlns:a16="http://schemas.microsoft.com/office/drawing/2014/main" id="{C4588468-A42C-428A-B8A7-3F73F724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2876550"/>
            <a:ext cx="1562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как изменился баланс</a:t>
            </a:r>
          </a:p>
        </p:txBody>
      </p:sp>
      <p:sp>
        <p:nvSpPr>
          <p:cNvPr id="23" name="shape-501">
            <a:extLst xmlns:a="http://schemas.openxmlformats.org/drawingml/2006/main">
              <a:ext uri="{FF2B5EF4-FFF2-40B4-BE49-F238E27FC236}">
                <a16:creationId xmlns:a16="http://schemas.microsoft.com/office/drawing/2014/main" id="{D0115A02-BFE8-42AC-85CB-D55442041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210050"/>
            <a:ext cx="9067800" cy="933450"/>
          </a:xfrm>
          <a:prstGeom xmlns:a="http://schemas.openxmlformats.org/drawingml/2006/main" prst="roundRect">
            <a:avLst>
              <a:gd name="adj" fmla="val 8163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shape-502">
            <a:extLst xmlns:a="http://schemas.openxmlformats.org/drawingml/2006/main">
              <a:ext uri="{FF2B5EF4-FFF2-40B4-BE49-F238E27FC236}">
                <a16:creationId xmlns:a16="http://schemas.microsoft.com/office/drawing/2014/main" id="{DCA523CC-F6CF-4EA1-BD8E-2E3C11BF1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4371975"/>
            <a:ext cx="8382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06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Освоение бюджета ≠ выполнение мероприятий ≠ доказанный результат</a:t>
            </a:r>
          </a:p>
        </p:txBody>
      </p:sp>
      <p:sp>
        <p:nvSpPr>
          <p:cNvPr id="25" name="shape-503">
            <a:extLst xmlns:a="http://schemas.openxmlformats.org/drawingml/2006/main">
              <a:ext uri="{FF2B5EF4-FFF2-40B4-BE49-F238E27FC236}">
                <a16:creationId xmlns:a16="http://schemas.microsoft.com/office/drawing/2014/main" id="{4B26C32B-39DC-4FD5-AC7B-ADEC38881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4800600"/>
            <a:ext cx="819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Приёмка требует изменения относительно базовой линии и независимой проверки</a:t>
            </a:r>
          </a:p>
        </p:txBody>
      </p:sp>
    </p:spTree>
    <p:extLst>
      <p:ext uri="{BB962C8B-B14F-4D97-AF65-F5344CB8AC3E}">
        <p14:creationId xmlns:p14="http://schemas.microsoft.com/office/powerpoint/2010/main" val="1568473828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shape-504">
            <a:extLst xmlns:a="http://schemas.openxmlformats.org/drawingml/2006/main">
              <a:ext uri="{FF2B5EF4-FFF2-40B4-BE49-F238E27FC236}">
                <a16:creationId xmlns:a16="http://schemas.microsoft.com/office/drawing/2014/main" id="{B32CBF8F-96B9-4E09-AE92-21C98866B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505">
            <a:extLst xmlns:a="http://schemas.openxmlformats.org/drawingml/2006/main">
              <a:ext uri="{FF2B5EF4-FFF2-40B4-BE49-F238E27FC236}">
                <a16:creationId xmlns:a16="http://schemas.microsoft.com/office/drawing/2014/main" id="{5EFD2FA4-F03D-48A2-9858-149A21C3C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ОТВЕТСТВЕННОСТЬ</a:t>
            </a:r>
          </a:p>
        </p:txBody>
      </p:sp>
      <p:sp>
        <p:nvSpPr>
          <p:cNvPr id="3" name="shape-506">
            <a:extLst xmlns:a="http://schemas.openxmlformats.org/drawingml/2006/main">
              <a:ext uri="{FF2B5EF4-FFF2-40B4-BE49-F238E27FC236}">
                <a16:creationId xmlns:a16="http://schemas.microsoft.com/office/drawing/2014/main" id="{D9B5E6F1-97F4-4B6A-B7F6-1AADD0CA0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4" name="shape-507">
            <a:extLst xmlns:a="http://schemas.openxmlformats.org/drawingml/2006/main">
              <a:ext uri="{FF2B5EF4-FFF2-40B4-BE49-F238E27FC236}">
                <a16:creationId xmlns:a16="http://schemas.microsoft.com/office/drawing/2014/main" id="{44D3E030-6D13-4943-9738-A9EC8593C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Роли разделены — результат остаётся персональным</a:t>
            </a:r>
          </a:p>
        </p:txBody>
      </p:sp>
      <p:sp>
        <p:nvSpPr>
          <p:cNvPr id="5" name="shape-508">
            <a:extLst xmlns:a="http://schemas.openxmlformats.org/drawingml/2006/main">
              <a:ext uri="{FF2B5EF4-FFF2-40B4-BE49-F238E27FC236}">
                <a16:creationId xmlns:a16="http://schemas.microsoft.com/office/drawing/2014/main" id="{200FA55C-51E0-4F4D-94D7-F69404915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509">
            <a:extLst xmlns:a="http://schemas.openxmlformats.org/drawingml/2006/main">
              <a:ext uri="{FF2B5EF4-FFF2-40B4-BE49-F238E27FC236}">
                <a16:creationId xmlns:a16="http://schemas.microsoft.com/office/drawing/2014/main" id="{083A2501-CE03-4858-B9AD-3E2049984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619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Балансы — система управления  •  СУР  •  28.08.2026</a:t>
            </a:r>
          </a:p>
        </p:txBody>
      </p:sp>
      <p:sp>
        <p:nvSpPr>
          <p:cNvPr id="7" name="shape-510">
            <a:extLst xmlns:a="http://schemas.openxmlformats.org/drawingml/2006/main">
              <a:ext uri="{FF2B5EF4-FFF2-40B4-BE49-F238E27FC236}">
                <a16:creationId xmlns:a16="http://schemas.microsoft.com/office/drawing/2014/main" id="{5500E6CC-4E5D-4DA0-9A0B-EF2C72C6B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511">
            <a:extLst xmlns:a="http://schemas.openxmlformats.org/drawingml/2006/main">
              <a:ext uri="{FF2B5EF4-FFF2-40B4-BE49-F238E27FC236}">
                <a16:creationId xmlns:a16="http://schemas.microsoft.com/office/drawing/2014/main" id="{F3EF476D-E0C8-419D-A4C8-C7A5E5C21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790700"/>
            <a:ext cx="3295650" cy="12192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512">
            <a:extLst xmlns:a="http://schemas.openxmlformats.org/drawingml/2006/main">
              <a:ext uri="{FF2B5EF4-FFF2-40B4-BE49-F238E27FC236}">
                <a16:creationId xmlns:a16="http://schemas.microsoft.com/office/drawing/2014/main" id="{ECD01E9C-1C75-4CEE-B1C6-BDB494FBD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790700"/>
            <a:ext cx="666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hape-513">
            <a:extLst xmlns:a="http://schemas.openxmlformats.org/drawingml/2006/main">
              <a:ext uri="{FF2B5EF4-FFF2-40B4-BE49-F238E27FC236}">
                <a16:creationId xmlns:a16="http://schemas.microsoft.com/office/drawing/2014/main" id="{421B38DE-6405-46A9-BF33-07A51C887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943100"/>
            <a:ext cx="2876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ВЛАДЕЛЕЦ БАЛАНСА</a:t>
            </a:r>
          </a:p>
        </p:txBody>
      </p:sp>
      <p:sp>
        <p:nvSpPr>
          <p:cNvPr id="11" name="shape-514">
            <a:extLst xmlns:a="http://schemas.openxmlformats.org/drawingml/2006/main">
              <a:ext uri="{FF2B5EF4-FFF2-40B4-BE49-F238E27FC236}">
                <a16:creationId xmlns:a16="http://schemas.microsoft.com/office/drawing/2014/main" id="{3988885F-F49C-41BB-97A6-5BE82B8AB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305050"/>
            <a:ext cx="2876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коридор • зависимости • результат</a:t>
            </a:r>
          </a:p>
        </p:txBody>
      </p:sp>
      <p:sp>
        <p:nvSpPr>
          <p:cNvPr id="12" name="shape-515">
            <a:extLst xmlns:a="http://schemas.openxmlformats.org/drawingml/2006/main">
              <a:ext uri="{FF2B5EF4-FFF2-40B4-BE49-F238E27FC236}">
                <a16:creationId xmlns:a16="http://schemas.microsoft.com/office/drawing/2014/main" id="{E6507DDF-440A-4EDB-AFC7-6B9FEA4B3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1790700"/>
            <a:ext cx="3295650" cy="12192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D6A4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shape-516">
            <a:extLst xmlns:a="http://schemas.openxmlformats.org/drawingml/2006/main">
              <a:ext uri="{FF2B5EF4-FFF2-40B4-BE49-F238E27FC236}">
                <a16:creationId xmlns:a16="http://schemas.microsoft.com/office/drawing/2014/main" id="{0ACCA528-2D1F-40E1-AC48-3692EB435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1790700"/>
            <a:ext cx="666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6A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shape-517">
            <a:extLst xmlns:a="http://schemas.openxmlformats.org/drawingml/2006/main">
              <a:ext uri="{FF2B5EF4-FFF2-40B4-BE49-F238E27FC236}">
                <a16:creationId xmlns:a16="http://schemas.microsoft.com/office/drawing/2014/main" id="{EAE8605A-1E27-46FE-AB1D-AE7C4609B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1943100"/>
            <a:ext cx="2876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2D6A4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D6A4F"/>
                </a:solidFill>
                <a:latin typeface="Arial"/>
                <a:ea typeface="Arial"/>
                <a:cs typeface="Arial"/>
              </a:rPr>
              <a:t>ВЛАДЕЛЕЦ ДАННЫХ</a:t>
            </a:r>
          </a:p>
        </p:txBody>
      </p:sp>
      <p:sp>
        <p:nvSpPr>
          <p:cNvPr id="15" name="shape-518">
            <a:extLst xmlns:a="http://schemas.openxmlformats.org/drawingml/2006/main">
              <a:ext uri="{FF2B5EF4-FFF2-40B4-BE49-F238E27FC236}">
                <a16:creationId xmlns:a16="http://schemas.microsoft.com/office/drawing/2014/main" id="{CC423297-3D2F-4DDA-8210-94996833A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305050"/>
            <a:ext cx="2876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качество • частота • происхождение</a:t>
            </a:r>
          </a:p>
        </p:txBody>
      </p:sp>
      <p:sp>
        <p:nvSpPr>
          <p:cNvPr id="16" name="shape-519">
            <a:extLst xmlns:a="http://schemas.openxmlformats.org/drawingml/2006/main">
              <a:ext uri="{FF2B5EF4-FFF2-40B4-BE49-F238E27FC236}">
                <a16:creationId xmlns:a16="http://schemas.microsoft.com/office/drawing/2014/main" id="{30B0694D-A5F8-432B-9526-4C37AD9AF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1790700"/>
            <a:ext cx="3295650" cy="12192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7" name="shape-520">
            <a:extLst xmlns:a="http://schemas.openxmlformats.org/drawingml/2006/main">
              <a:ext uri="{FF2B5EF4-FFF2-40B4-BE49-F238E27FC236}">
                <a16:creationId xmlns:a16="http://schemas.microsoft.com/office/drawing/2014/main" id="{5C437AF1-D254-48E0-97E7-7955924AF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1790700"/>
            <a:ext cx="666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shape-521">
            <a:extLst xmlns:a="http://schemas.openxmlformats.org/drawingml/2006/main">
              <a:ext uri="{FF2B5EF4-FFF2-40B4-BE49-F238E27FC236}">
                <a16:creationId xmlns:a16="http://schemas.microsoft.com/office/drawing/2014/main" id="{83261B55-56E6-4556-BB0A-D6BBCFE0D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1943100"/>
            <a:ext cx="2876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ВЛАДЕЛЕЦ МОДЕЛИ</a:t>
            </a:r>
          </a:p>
        </p:txBody>
      </p:sp>
      <p:sp>
        <p:nvSpPr>
          <p:cNvPr id="19" name="shape-522">
            <a:extLst xmlns:a="http://schemas.openxmlformats.org/drawingml/2006/main">
              <a:ext uri="{FF2B5EF4-FFF2-40B4-BE49-F238E27FC236}">
                <a16:creationId xmlns:a16="http://schemas.microsoft.com/office/drawing/2014/main" id="{3F25592B-7649-4448-A5A9-0DC8183CE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305050"/>
            <a:ext cx="2876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формулы • сценарии • версии</a:t>
            </a:r>
          </a:p>
        </p:txBody>
      </p:sp>
      <p:sp>
        <p:nvSpPr>
          <p:cNvPr id="20" name="shape-523">
            <a:extLst xmlns:a="http://schemas.openxmlformats.org/drawingml/2006/main">
              <a:ext uri="{FF2B5EF4-FFF2-40B4-BE49-F238E27FC236}">
                <a16:creationId xmlns:a16="http://schemas.microsoft.com/office/drawing/2014/main" id="{A7B960D7-B032-41F8-B6DB-D23A2C72C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276600"/>
            <a:ext cx="3295650" cy="12192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9B1C1C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shape-524">
            <a:extLst xmlns:a="http://schemas.openxmlformats.org/drawingml/2006/main">
              <a:ext uri="{FF2B5EF4-FFF2-40B4-BE49-F238E27FC236}">
                <a16:creationId xmlns:a16="http://schemas.microsoft.com/office/drawing/2014/main" id="{C75D012D-CEA7-4DFF-9BE4-D02EC3374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276600"/>
            <a:ext cx="666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1C1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shape-525">
            <a:extLst xmlns:a="http://schemas.openxmlformats.org/drawingml/2006/main">
              <a:ext uri="{FF2B5EF4-FFF2-40B4-BE49-F238E27FC236}">
                <a16:creationId xmlns:a16="http://schemas.microsoft.com/office/drawing/2014/main" id="{19AD191D-3556-4D8D-9E15-51361F547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29000"/>
            <a:ext cx="2876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9B1C1C"/>
                </a:solidFill>
                <a:latin typeface="Arial"/>
                <a:ea typeface="Arial"/>
                <a:cs typeface="Arial"/>
              </a:rPr>
              <a:t>УТВЕРЖДАЮЩИЙ</a:t>
            </a:r>
          </a:p>
        </p:txBody>
      </p:sp>
      <p:sp>
        <p:nvSpPr>
          <p:cNvPr id="23" name="shape-526">
            <a:extLst xmlns:a="http://schemas.openxmlformats.org/drawingml/2006/main">
              <a:ext uri="{FF2B5EF4-FFF2-40B4-BE49-F238E27FC236}">
                <a16:creationId xmlns:a16="http://schemas.microsoft.com/office/drawing/2014/main" id="{6E768D8A-A72E-4162-8C4B-F24252A53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790950"/>
            <a:ext cx="2876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законное решение • полномочие</a:t>
            </a:r>
          </a:p>
        </p:txBody>
      </p:sp>
      <p:sp>
        <p:nvSpPr>
          <p:cNvPr id="24" name="shape-527">
            <a:extLst xmlns:a="http://schemas.openxmlformats.org/drawingml/2006/main">
              <a:ext uri="{FF2B5EF4-FFF2-40B4-BE49-F238E27FC236}">
                <a16:creationId xmlns:a16="http://schemas.microsoft.com/office/drawing/2014/main" id="{288C505D-3D2D-471C-BB78-976EA6478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276600"/>
            <a:ext cx="3295650" cy="12192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5" name="shape-528">
            <a:extLst xmlns:a="http://schemas.openxmlformats.org/drawingml/2006/main">
              <a:ext uri="{FF2B5EF4-FFF2-40B4-BE49-F238E27FC236}">
                <a16:creationId xmlns:a16="http://schemas.microsoft.com/office/drawing/2014/main" id="{71B8CECA-E103-4814-B453-EF2C71917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276600"/>
            <a:ext cx="666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shape-529">
            <a:extLst xmlns:a="http://schemas.openxmlformats.org/drawingml/2006/main">
              <a:ext uri="{FF2B5EF4-FFF2-40B4-BE49-F238E27FC236}">
                <a16:creationId xmlns:a16="http://schemas.microsoft.com/office/drawing/2014/main" id="{C8C65FB6-EAB3-4426-A588-278996FAC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3429000"/>
            <a:ext cx="2876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ИСПОЛНИТЕЛЬ</a:t>
            </a:r>
          </a:p>
        </p:txBody>
      </p:sp>
      <p:sp>
        <p:nvSpPr>
          <p:cNvPr id="27" name="shape-530">
            <a:extLst xmlns:a="http://schemas.openxmlformats.org/drawingml/2006/main">
              <a:ext uri="{FF2B5EF4-FFF2-40B4-BE49-F238E27FC236}">
                <a16:creationId xmlns:a16="http://schemas.microsoft.com/office/drawing/2014/main" id="{1BB913F9-1ABA-4CF3-9025-C8FA6A2BC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3790950"/>
            <a:ext cx="2876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действие • срок • доказательства</a:t>
            </a:r>
          </a:p>
        </p:txBody>
      </p:sp>
      <p:sp>
        <p:nvSpPr>
          <p:cNvPr id="28" name="shape-531">
            <a:extLst xmlns:a="http://schemas.openxmlformats.org/drawingml/2006/main">
              <a:ext uri="{FF2B5EF4-FFF2-40B4-BE49-F238E27FC236}">
                <a16:creationId xmlns:a16="http://schemas.microsoft.com/office/drawing/2014/main" id="{D1879A26-6E14-4558-A2DA-64D5EDCA8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276600"/>
            <a:ext cx="3295650" cy="12192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D6A4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9" name="shape-532">
            <a:extLst xmlns:a="http://schemas.openxmlformats.org/drawingml/2006/main">
              <a:ext uri="{FF2B5EF4-FFF2-40B4-BE49-F238E27FC236}">
                <a16:creationId xmlns:a16="http://schemas.microsoft.com/office/drawing/2014/main" id="{4FFB08D6-CAA7-4107-89C9-B33DD14DD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276600"/>
            <a:ext cx="666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6A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shape-533">
            <a:extLst xmlns:a="http://schemas.openxmlformats.org/drawingml/2006/main">
              <a:ext uri="{FF2B5EF4-FFF2-40B4-BE49-F238E27FC236}">
                <a16:creationId xmlns:a16="http://schemas.microsoft.com/office/drawing/2014/main" id="{03C66FCF-FE1C-46AD-B5DB-CCFCF0DD6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429000"/>
            <a:ext cx="2876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2D6A4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D6A4F"/>
                </a:solidFill>
                <a:latin typeface="Arial"/>
                <a:ea typeface="Arial"/>
                <a:cs typeface="Arial"/>
              </a:rPr>
              <a:t>ВАЛИДАТОР</a:t>
            </a:r>
          </a:p>
        </p:txBody>
      </p:sp>
      <p:sp>
        <p:nvSpPr>
          <p:cNvPr id="31" name="shape-534">
            <a:extLst xmlns:a="http://schemas.openxmlformats.org/drawingml/2006/main">
              <a:ext uri="{FF2B5EF4-FFF2-40B4-BE49-F238E27FC236}">
                <a16:creationId xmlns:a16="http://schemas.microsoft.com/office/drawing/2014/main" id="{4AAD30C6-3530-42D3-A1D4-AAD52CFB9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790950"/>
            <a:ext cx="2876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независимая проверка</a:t>
            </a:r>
          </a:p>
        </p:txBody>
      </p:sp>
      <p:sp>
        <p:nvSpPr>
          <p:cNvPr id="32" name="shape-535">
            <a:extLst xmlns:a="http://schemas.openxmlformats.org/drawingml/2006/main">
              <a:ext uri="{FF2B5EF4-FFF2-40B4-BE49-F238E27FC236}">
                <a16:creationId xmlns:a16="http://schemas.microsoft.com/office/drawing/2014/main" id="{20D0186C-AEA9-46EC-AFCA-231987836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010150"/>
            <a:ext cx="87630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shape-536">
            <a:extLst xmlns:a="http://schemas.openxmlformats.org/drawingml/2006/main">
              <a:ext uri="{FF2B5EF4-FFF2-40B4-BE49-F238E27FC236}">
                <a16:creationId xmlns:a16="http://schemas.microsoft.com/office/drawing/2014/main" id="{9CB9DE5D-4853-408F-8AF6-7A03F04AA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5133975"/>
            <a:ext cx="8343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320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Алгоритм поддерживает решение — уполномоченный человек принимает и подписывает его</a:t>
            </a:r>
          </a:p>
        </p:txBody>
      </p:sp>
    </p:spTree>
    <p:extLst>
      <p:ext uri="{BB962C8B-B14F-4D97-AF65-F5344CB8AC3E}">
        <p14:creationId xmlns:p14="http://schemas.microsoft.com/office/powerpoint/2010/main" val="2083413531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shape-537">
            <a:extLst xmlns:a="http://schemas.openxmlformats.org/drawingml/2006/main">
              <a:ext uri="{FF2B5EF4-FFF2-40B4-BE49-F238E27FC236}">
                <a16:creationId xmlns:a16="http://schemas.microsoft.com/office/drawing/2014/main" id="{0B79ADFE-8382-4578-B1F3-24FA11F8A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538">
            <a:extLst xmlns:a="http://schemas.openxmlformats.org/drawingml/2006/main">
              <a:ext uri="{FF2B5EF4-FFF2-40B4-BE49-F238E27FC236}">
                <a16:creationId xmlns:a16="http://schemas.microsoft.com/office/drawing/2014/main" id="{0CA37330-5F2B-4AAF-947B-9D81780CA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СТОП-УСЛОВИЯ</a:t>
            </a:r>
          </a:p>
        </p:txBody>
      </p:sp>
      <p:sp>
        <p:nvSpPr>
          <p:cNvPr id="3" name="shape-539">
            <a:extLst xmlns:a="http://schemas.openxmlformats.org/drawingml/2006/main">
              <a:ext uri="{FF2B5EF4-FFF2-40B4-BE49-F238E27FC236}">
                <a16:creationId xmlns:a16="http://schemas.microsoft.com/office/drawing/2014/main" id="{1AD46AE2-0403-4441-88A4-314CEA8A1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4" name="shape-540">
            <a:extLst xmlns:a="http://schemas.openxmlformats.org/drawingml/2006/main">
              <a:ext uri="{FF2B5EF4-FFF2-40B4-BE49-F238E27FC236}">
                <a16:creationId xmlns:a16="http://schemas.microsoft.com/office/drawing/2014/main" id="{A9A2B38A-A9D3-41A1-802A-C4A070B91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Готовность равна слабейшему обязательному шлюзу</a:t>
            </a:r>
          </a:p>
        </p:txBody>
      </p:sp>
      <p:sp>
        <p:nvSpPr>
          <p:cNvPr id="5" name="shape-541">
            <a:extLst xmlns:a="http://schemas.openxmlformats.org/drawingml/2006/main">
              <a:ext uri="{FF2B5EF4-FFF2-40B4-BE49-F238E27FC236}">
                <a16:creationId xmlns:a16="http://schemas.microsoft.com/office/drawing/2014/main" id="{0D5C784C-15C6-47EE-BBEA-62D4473B1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542">
            <a:extLst xmlns:a="http://schemas.openxmlformats.org/drawingml/2006/main">
              <a:ext uri="{FF2B5EF4-FFF2-40B4-BE49-F238E27FC236}">
                <a16:creationId xmlns:a16="http://schemas.microsoft.com/office/drawing/2014/main" id="{A3C782F7-E7DC-4E5D-8F53-9DA889263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619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Балансы — система управления  •  СУР  •  28.08.2026</a:t>
            </a:r>
          </a:p>
        </p:txBody>
      </p:sp>
      <p:sp>
        <p:nvSpPr>
          <p:cNvPr id="7" name="shape-543">
            <a:extLst xmlns:a="http://schemas.openxmlformats.org/drawingml/2006/main">
              <a:ext uri="{FF2B5EF4-FFF2-40B4-BE49-F238E27FC236}">
                <a16:creationId xmlns:a16="http://schemas.microsoft.com/office/drawing/2014/main" id="{853E1228-3A17-4962-8D26-F245FE4C5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544">
            <a:extLst xmlns:a="http://schemas.openxmlformats.org/drawingml/2006/main">
              <a:ext uri="{FF2B5EF4-FFF2-40B4-BE49-F238E27FC236}">
                <a16:creationId xmlns:a16="http://schemas.microsoft.com/office/drawing/2014/main" id="{D6B3CF95-A259-4885-A289-06C310159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" y="2209800"/>
            <a:ext cx="1219200" cy="1219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hape-545">
            <a:extLst xmlns:a="http://schemas.openxmlformats.org/drawingml/2006/main">
              <a:ext uri="{FF2B5EF4-FFF2-40B4-BE49-F238E27FC236}">
                <a16:creationId xmlns:a16="http://schemas.microsoft.com/office/drawing/2014/main" id="{81357383-5E19-4714-BAA7-D51F430F8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2400300"/>
            <a:ext cx="72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LEG</a:t>
            </a:r>
          </a:p>
        </p:txBody>
      </p:sp>
      <p:sp>
        <p:nvSpPr>
          <p:cNvPr id="10" name="shape-546">
            <a:extLst xmlns:a="http://schemas.openxmlformats.org/drawingml/2006/main">
              <a:ext uri="{FF2B5EF4-FFF2-40B4-BE49-F238E27FC236}">
                <a16:creationId xmlns:a16="http://schemas.microsoft.com/office/drawing/2014/main" id="{B02EB354-D4F1-44B8-BFEE-7963B2716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" y="2895600"/>
            <a:ext cx="95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ПРАВО</a:t>
            </a:r>
          </a:p>
        </p:txBody>
      </p:sp>
      <p:sp>
        <p:nvSpPr>
          <p:cNvPr id="11" name="shape-547">
            <a:extLst xmlns:a="http://schemas.openxmlformats.org/drawingml/2006/main">
              <a:ext uri="{FF2B5EF4-FFF2-40B4-BE49-F238E27FC236}">
                <a16:creationId xmlns:a16="http://schemas.microsoft.com/office/drawing/2014/main" id="{9B93809F-E8A9-447D-ADCC-7F9723CFC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2209800"/>
            <a:ext cx="1219200" cy="1219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hape-548">
            <a:extLst xmlns:a="http://schemas.openxmlformats.org/drawingml/2006/main">
              <a:ext uri="{FF2B5EF4-FFF2-40B4-BE49-F238E27FC236}">
                <a16:creationId xmlns:a16="http://schemas.microsoft.com/office/drawing/2014/main" id="{65618198-23DE-4FEF-ABF8-DCBD411BB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2400300"/>
            <a:ext cx="72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DAT</a:t>
            </a:r>
          </a:p>
        </p:txBody>
      </p:sp>
      <p:sp>
        <p:nvSpPr>
          <p:cNvPr id="13" name="shape-549">
            <a:extLst xmlns:a="http://schemas.openxmlformats.org/drawingml/2006/main">
              <a:ext uri="{FF2B5EF4-FFF2-40B4-BE49-F238E27FC236}">
                <a16:creationId xmlns:a16="http://schemas.microsoft.com/office/drawing/2014/main" id="{B9084316-E458-4FAB-900B-87F6C2053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895600"/>
            <a:ext cx="95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ДАННЫЕ</a:t>
            </a:r>
          </a:p>
        </p:txBody>
      </p:sp>
      <p:sp>
        <p:nvSpPr>
          <p:cNvPr id="14" name="shape-550">
            <a:extLst xmlns:a="http://schemas.openxmlformats.org/drawingml/2006/main">
              <a:ext uri="{FF2B5EF4-FFF2-40B4-BE49-F238E27FC236}">
                <a16:creationId xmlns:a16="http://schemas.microsoft.com/office/drawing/2014/main" id="{FB2EE610-D4C2-4098-95C4-C69D52D53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7625" y="2209800"/>
            <a:ext cx="1219200" cy="1219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hape-551">
            <a:extLst xmlns:a="http://schemas.openxmlformats.org/drawingml/2006/main">
              <a:ext uri="{FF2B5EF4-FFF2-40B4-BE49-F238E27FC236}">
                <a16:creationId xmlns:a16="http://schemas.microsoft.com/office/drawing/2014/main" id="{C11825AE-6623-4565-8FFE-87FBF6569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2400300"/>
            <a:ext cx="72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MOD</a:t>
            </a:r>
          </a:p>
        </p:txBody>
      </p:sp>
      <p:sp>
        <p:nvSpPr>
          <p:cNvPr id="16" name="shape-552">
            <a:extLst xmlns:a="http://schemas.openxmlformats.org/drawingml/2006/main">
              <a:ext uri="{FF2B5EF4-FFF2-40B4-BE49-F238E27FC236}">
                <a16:creationId xmlns:a16="http://schemas.microsoft.com/office/drawing/2014/main" id="{0EC20AA0-84ED-4A7B-A5A1-055CE90BC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90975" y="2895600"/>
            <a:ext cx="95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МОДЕЛЬ</a:t>
            </a:r>
          </a:p>
        </p:txBody>
      </p:sp>
      <p:sp>
        <p:nvSpPr>
          <p:cNvPr id="17" name="shape-553">
            <a:extLst xmlns:a="http://schemas.openxmlformats.org/drawingml/2006/main">
              <a:ext uri="{FF2B5EF4-FFF2-40B4-BE49-F238E27FC236}">
                <a16:creationId xmlns:a16="http://schemas.microsoft.com/office/drawing/2014/main" id="{CC0BEEE1-B699-40F5-81B5-1DFE95FD5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0" y="2209800"/>
            <a:ext cx="1219200" cy="1219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shape-554">
            <a:extLst xmlns:a="http://schemas.openxmlformats.org/drawingml/2006/main">
              <a:ext uri="{FF2B5EF4-FFF2-40B4-BE49-F238E27FC236}">
                <a16:creationId xmlns:a16="http://schemas.microsoft.com/office/drawing/2014/main" id="{1645255D-C51A-497A-A0BE-6CE9C8DB6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2400300"/>
            <a:ext cx="72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RES</a:t>
            </a:r>
          </a:p>
        </p:txBody>
      </p:sp>
      <p:sp>
        <p:nvSpPr>
          <p:cNvPr id="19" name="shape-555">
            <a:extLst xmlns:a="http://schemas.openxmlformats.org/drawingml/2006/main">
              <a:ext uri="{FF2B5EF4-FFF2-40B4-BE49-F238E27FC236}">
                <a16:creationId xmlns:a16="http://schemas.microsoft.com/office/drawing/2014/main" id="{D0A9B6BD-8647-48F2-8E9A-FD06FA166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2895600"/>
            <a:ext cx="95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РЕСУРС</a:t>
            </a:r>
          </a:p>
        </p:txBody>
      </p:sp>
      <p:sp>
        <p:nvSpPr>
          <p:cNvPr id="20" name="shape-556">
            <a:extLst xmlns:a="http://schemas.openxmlformats.org/drawingml/2006/main">
              <a:ext uri="{FF2B5EF4-FFF2-40B4-BE49-F238E27FC236}">
                <a16:creationId xmlns:a16="http://schemas.microsoft.com/office/drawing/2014/main" id="{95C49183-E47D-4F27-ADD0-A3B3D83A6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5175" y="2209800"/>
            <a:ext cx="1219200" cy="1219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shape-557">
            <a:extLst xmlns:a="http://schemas.openxmlformats.org/drawingml/2006/main">
              <a:ext uri="{FF2B5EF4-FFF2-40B4-BE49-F238E27FC236}">
                <a16:creationId xmlns:a16="http://schemas.microsoft.com/office/drawing/2014/main" id="{8E19B34C-644C-4637-AB80-C6B129510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2825" y="2400300"/>
            <a:ext cx="72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CYB</a:t>
            </a:r>
          </a:p>
        </p:txBody>
      </p:sp>
      <p:sp>
        <p:nvSpPr>
          <p:cNvPr id="22" name="shape-558">
            <a:extLst xmlns:a="http://schemas.openxmlformats.org/drawingml/2006/main">
              <a:ext uri="{FF2B5EF4-FFF2-40B4-BE49-F238E27FC236}">
                <a16:creationId xmlns:a16="http://schemas.microsoft.com/office/drawing/2014/main" id="{C0777E48-97FB-4591-BE70-B31C94BD4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48525" y="2895600"/>
            <a:ext cx="95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ЗАЩИТА</a:t>
            </a:r>
          </a:p>
        </p:txBody>
      </p:sp>
      <p:sp>
        <p:nvSpPr>
          <p:cNvPr id="23" name="shape-559">
            <a:extLst xmlns:a="http://schemas.openxmlformats.org/drawingml/2006/main">
              <a:ext uri="{FF2B5EF4-FFF2-40B4-BE49-F238E27FC236}">
                <a16:creationId xmlns:a16="http://schemas.microsoft.com/office/drawing/2014/main" id="{7EB99A28-0495-4D95-9E70-38785E296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209800"/>
            <a:ext cx="1219200" cy="1219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shape-560">
            <a:extLst xmlns:a="http://schemas.openxmlformats.org/drawingml/2006/main">
              <a:ext uri="{FF2B5EF4-FFF2-40B4-BE49-F238E27FC236}">
                <a16:creationId xmlns:a16="http://schemas.microsoft.com/office/drawing/2014/main" id="{95CC7EA9-2142-4772-A1B1-2DC3FAEFA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2400300"/>
            <a:ext cx="72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TRC</a:t>
            </a:r>
          </a:p>
        </p:txBody>
      </p:sp>
      <p:sp>
        <p:nvSpPr>
          <p:cNvPr id="25" name="shape-561">
            <a:extLst xmlns:a="http://schemas.openxmlformats.org/drawingml/2006/main">
              <a:ext uri="{FF2B5EF4-FFF2-40B4-BE49-F238E27FC236}">
                <a16:creationId xmlns:a16="http://schemas.microsoft.com/office/drawing/2014/main" id="{518B94F4-5158-4DEC-9627-8EAE27E38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895600"/>
            <a:ext cx="95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СЛЕД</a:t>
            </a:r>
          </a:p>
        </p:txBody>
      </p:sp>
      <p:sp>
        <p:nvSpPr>
          <p:cNvPr id="26" name="shape-562">
            <a:extLst xmlns:a="http://schemas.openxmlformats.org/drawingml/2006/main">
              <a:ext uri="{FF2B5EF4-FFF2-40B4-BE49-F238E27FC236}">
                <a16:creationId xmlns:a16="http://schemas.microsoft.com/office/drawing/2014/main" id="{35782142-7B98-425B-BC9E-406BF2CF4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72725" y="2209800"/>
            <a:ext cx="1219200" cy="1219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shape-563">
            <a:extLst xmlns:a="http://schemas.openxmlformats.org/drawingml/2006/main">
              <a:ext uri="{FF2B5EF4-FFF2-40B4-BE49-F238E27FC236}">
                <a16:creationId xmlns:a16="http://schemas.microsoft.com/office/drawing/2014/main" id="{427B1BBB-7DE1-4001-89E0-E85BDC168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0375" y="2400300"/>
            <a:ext cx="72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VAL</a:t>
            </a:r>
          </a:p>
        </p:txBody>
      </p:sp>
      <p:sp>
        <p:nvSpPr>
          <p:cNvPr id="28" name="shape-564">
            <a:extLst xmlns:a="http://schemas.openxmlformats.org/drawingml/2006/main">
              <a:ext uri="{FF2B5EF4-FFF2-40B4-BE49-F238E27FC236}">
                <a16:creationId xmlns:a16="http://schemas.microsoft.com/office/drawing/2014/main" id="{7DB3DE93-D7D0-4F46-BCFF-8B717D850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06075" y="2895600"/>
            <a:ext cx="95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ПРИЁМКА</a:t>
            </a:r>
          </a:p>
        </p:txBody>
      </p:sp>
      <p:sp>
        <p:nvSpPr>
          <p:cNvPr id="29" name="shape-565">
            <a:extLst xmlns:a="http://schemas.openxmlformats.org/drawingml/2006/main">
              <a:ext uri="{FF2B5EF4-FFF2-40B4-BE49-F238E27FC236}">
                <a16:creationId xmlns:a16="http://schemas.microsoft.com/office/drawing/2014/main" id="{0CEA952E-511E-46A8-BB02-11D4166EB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962400"/>
            <a:ext cx="9334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Readiness = min(LEG, DAT, MOD, RES, CYB, TRC, VAL)</a:t>
            </a:r>
          </a:p>
        </p:txBody>
      </p:sp>
      <p:sp>
        <p:nvSpPr>
          <p:cNvPr id="30" name="shape-566">
            <a:extLst xmlns:a="http://schemas.openxmlformats.org/drawingml/2006/main">
              <a:ext uri="{FF2B5EF4-FFF2-40B4-BE49-F238E27FC236}">
                <a16:creationId xmlns:a16="http://schemas.microsoft.com/office/drawing/2014/main" id="{9DA0450D-E1CB-42A3-AFA9-E578316A2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4972050"/>
            <a:ext cx="88011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B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shape-567">
            <a:extLst xmlns:a="http://schemas.openxmlformats.org/drawingml/2006/main">
              <a:ext uri="{FF2B5EF4-FFF2-40B4-BE49-F238E27FC236}">
                <a16:creationId xmlns:a16="http://schemas.microsoft.com/office/drawing/2014/main" id="{6EE8FFB5-E1B8-4180-80CF-E15BBE285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4972050"/>
            <a:ext cx="8801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 i="0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9B1C1C"/>
                </a:solidFill>
                <a:latin typeface="Arial"/>
                <a:ea typeface="Arial"/>
                <a:cs typeface="Arial"/>
              </a:rPr>
              <a:t>Если один обязательный шлюз не пройден — переход к исполнению запрещён</a:t>
            </a:r>
          </a:p>
        </p:txBody>
      </p:sp>
    </p:spTree>
    <p:extLst>
      <p:ext uri="{BB962C8B-B14F-4D97-AF65-F5344CB8AC3E}">
        <p14:creationId xmlns:p14="http://schemas.microsoft.com/office/powerpoint/2010/main" val="153486232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shape-12">
            <a:extLst xmlns:a="http://schemas.openxmlformats.org/drawingml/2006/main">
              <a:ext uri="{FF2B5EF4-FFF2-40B4-BE49-F238E27FC236}">
                <a16:creationId xmlns:a16="http://schemas.microsoft.com/office/drawing/2014/main" id="{AB57DCE4-D4AC-4F2D-9AFD-7AFF909C3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13">
            <a:extLst xmlns:a="http://schemas.openxmlformats.org/drawingml/2006/main">
              <a:ext uri="{FF2B5EF4-FFF2-40B4-BE49-F238E27FC236}">
                <a16:creationId xmlns:a16="http://schemas.microsoft.com/office/drawing/2014/main" id="{94AFB97A-E78B-4BA9-A459-DFC19B462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ГЛАВНЫЙ ТЕЗИС</a:t>
            </a:r>
          </a:p>
        </p:txBody>
      </p:sp>
      <p:sp>
        <p:nvSpPr>
          <p:cNvPr id="3" name="shape-14">
            <a:extLst xmlns:a="http://schemas.openxmlformats.org/drawingml/2006/main">
              <a:ext uri="{FF2B5EF4-FFF2-40B4-BE49-F238E27FC236}">
                <a16:creationId xmlns:a16="http://schemas.microsoft.com/office/drawing/2014/main" id="{E32AB98D-D2FA-46E2-862C-EB837D0D0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shape-15">
            <a:extLst xmlns:a="http://schemas.openxmlformats.org/drawingml/2006/main">
              <a:ext uri="{FF2B5EF4-FFF2-40B4-BE49-F238E27FC236}">
                <a16:creationId xmlns:a16="http://schemas.microsoft.com/office/drawing/2014/main" id="{3DD5C6D5-1909-4A32-A06C-0FFAD60DD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Балансы и есть система управления</a:t>
            </a:r>
          </a:p>
        </p:txBody>
      </p:sp>
      <p:sp>
        <p:nvSpPr>
          <p:cNvPr id="5" name="shape-16">
            <a:extLst xmlns:a="http://schemas.openxmlformats.org/drawingml/2006/main">
              <a:ext uri="{FF2B5EF4-FFF2-40B4-BE49-F238E27FC236}">
                <a16:creationId xmlns:a16="http://schemas.microsoft.com/office/drawing/2014/main" id="{5BFEBDE7-5D69-4F4B-AA59-5A2E84D14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17">
            <a:extLst xmlns:a="http://schemas.openxmlformats.org/drawingml/2006/main">
              <a:ext uri="{FF2B5EF4-FFF2-40B4-BE49-F238E27FC236}">
                <a16:creationId xmlns:a16="http://schemas.microsoft.com/office/drawing/2014/main" id="{E62163EE-2BF5-4A5D-93FA-367352D6D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619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Балансы — система управления  •  СУР  •  28.08.2026</a:t>
            </a:r>
          </a:p>
        </p:txBody>
      </p:sp>
      <p:sp>
        <p:nvSpPr>
          <p:cNvPr id="7" name="shape-18">
            <a:extLst xmlns:a="http://schemas.openxmlformats.org/drawingml/2006/main">
              <a:ext uri="{FF2B5EF4-FFF2-40B4-BE49-F238E27FC236}">
                <a16:creationId xmlns:a16="http://schemas.microsoft.com/office/drawing/2014/main" id="{CD164EA6-45E9-481E-81F2-B21E3E9AF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19">
            <a:extLst xmlns:a="http://schemas.openxmlformats.org/drawingml/2006/main">
              <a:ext uri="{FF2B5EF4-FFF2-40B4-BE49-F238E27FC236}">
                <a16:creationId xmlns:a16="http://schemas.microsoft.com/office/drawing/2014/main" id="{59039B27-85BD-43C0-A06D-6290831E6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038350"/>
            <a:ext cx="1714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21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ЦЕЛЬ</a:t>
            </a:r>
          </a:p>
        </p:txBody>
      </p:sp>
      <p:sp>
        <p:nvSpPr>
          <p:cNvPr id="9" name="shape-20">
            <a:extLst xmlns:a="http://schemas.openxmlformats.org/drawingml/2006/main">
              <a:ext uri="{FF2B5EF4-FFF2-40B4-BE49-F238E27FC236}">
                <a16:creationId xmlns:a16="http://schemas.microsoft.com/office/drawing/2014/main" id="{8A40BF6C-1529-4806-9751-369AD738B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2038350"/>
            <a:ext cx="2000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1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СОСТОЯНИЕ</a:t>
            </a:r>
          </a:p>
        </p:txBody>
      </p:sp>
      <p:sp>
        <p:nvSpPr>
          <p:cNvPr id="10" name="shape-21">
            <a:extLst xmlns:a="http://schemas.openxmlformats.org/drawingml/2006/main">
              <a:ext uri="{FF2B5EF4-FFF2-40B4-BE49-F238E27FC236}">
                <a16:creationId xmlns:a16="http://schemas.microsoft.com/office/drawing/2014/main" id="{1B0A0A11-D751-4DA8-B3A0-BB9296604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038350"/>
            <a:ext cx="1809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 i="0">
                <a:solidFill>
                  <a:srgbClr val="2D6A4F"/>
                </a:solidFill>
                <a:latin typeface="Arial"/>
                <a:ea typeface="Arial"/>
                <a:cs typeface="Arial"/>
              </a:defRPr>
            </a:pPr>
            <a:r>
              <a:rPr sz="2175" b="1" i="0">
                <a:solidFill>
                  <a:srgbClr val="2D6A4F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11" name="shape-22">
            <a:extLst xmlns:a="http://schemas.openxmlformats.org/drawingml/2006/main">
              <a:ext uri="{FF2B5EF4-FFF2-40B4-BE49-F238E27FC236}">
                <a16:creationId xmlns:a16="http://schemas.microsoft.com/office/drawing/2014/main" id="{2E1CF269-D8BB-4F26-8FAC-DF3A2B43B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038350"/>
            <a:ext cx="1809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 i="0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2175" b="1" i="0">
                <a:solidFill>
                  <a:srgbClr val="9B1C1C"/>
                </a:solidFill>
                <a:latin typeface="Arial"/>
                <a:ea typeface="Arial"/>
                <a:cs typeface="Arial"/>
              </a:rPr>
              <a:t>РЕЗУЛЬТАТ</a:t>
            </a:r>
          </a:p>
        </p:txBody>
      </p:sp>
      <p:sp>
        <p:nvSpPr>
          <p:cNvPr id="12" name="shape-23">
            <a:extLst xmlns:a="http://schemas.openxmlformats.org/drawingml/2006/main">
              <a:ext uri="{FF2B5EF4-FFF2-40B4-BE49-F238E27FC236}">
                <a16:creationId xmlns:a16="http://schemas.microsoft.com/office/drawing/2014/main" id="{AE2BB0E6-02BE-4B84-98BF-25C02BD98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152650"/>
            <a:ext cx="857250" cy="2857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shape-24">
            <a:extLst xmlns:a="http://schemas.openxmlformats.org/drawingml/2006/main">
              <a:ext uri="{FF2B5EF4-FFF2-40B4-BE49-F238E27FC236}">
                <a16:creationId xmlns:a16="http://schemas.microsoft.com/office/drawing/2014/main" id="{12345ADB-97CD-4F5C-8E37-2099E5175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152650"/>
            <a:ext cx="857250" cy="2857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shape-25">
            <a:extLst xmlns:a="http://schemas.openxmlformats.org/drawingml/2006/main">
              <a:ext uri="{FF2B5EF4-FFF2-40B4-BE49-F238E27FC236}">
                <a16:creationId xmlns:a16="http://schemas.microsoft.com/office/drawing/2014/main" id="{C85DE1BB-8AA4-455F-9C67-61538101B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2152650"/>
            <a:ext cx="552450" cy="2857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2D6A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hape-26">
            <a:extLst xmlns:a="http://schemas.openxmlformats.org/drawingml/2006/main">
              <a:ext uri="{FF2B5EF4-FFF2-40B4-BE49-F238E27FC236}">
                <a16:creationId xmlns:a16="http://schemas.microsoft.com/office/drawing/2014/main" id="{4EB4C355-D180-4720-9CE1-3E6E1E08B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009900"/>
            <a:ext cx="10096500" cy="1466850"/>
          </a:xfrm>
          <a:prstGeom xmlns:a="http://schemas.openxmlformats.org/drawingml/2006/main" prst="roundRect">
            <a:avLst>
              <a:gd name="adj" fmla="val 5195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shape-27">
            <a:extLst xmlns:a="http://schemas.openxmlformats.org/drawingml/2006/main">
              <a:ext uri="{FF2B5EF4-FFF2-40B4-BE49-F238E27FC236}">
                <a16:creationId xmlns:a16="http://schemas.microsoft.com/office/drawing/2014/main" id="{C756CE5B-E36F-4AB4-8E5B-9C82B55CF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238500"/>
            <a:ext cx="9334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Управление существует только тогда, когда состояние измерено, отклонение объяснено, решение законно, ресурс обеспечен, исполнение подтверждено, а результат возвращён в новый цикл</a:t>
            </a:r>
          </a:p>
        </p:txBody>
      </p:sp>
      <p:sp>
        <p:nvSpPr>
          <p:cNvPr id="17" name="shape-28">
            <a:extLst xmlns:a="http://schemas.openxmlformats.org/drawingml/2006/main">
              <a:ext uri="{FF2B5EF4-FFF2-40B4-BE49-F238E27FC236}">
                <a16:creationId xmlns:a16="http://schemas.microsoft.com/office/drawing/2014/main" id="{21506720-C3B5-4089-AC39-EBA6EA1CF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143500"/>
            <a:ext cx="87630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shape-29">
            <a:extLst xmlns:a="http://schemas.openxmlformats.org/drawingml/2006/main">
              <a:ext uri="{FF2B5EF4-FFF2-40B4-BE49-F238E27FC236}">
                <a16:creationId xmlns:a16="http://schemas.microsoft.com/office/drawing/2014/main" id="{44D564C1-9B53-4638-8707-FAD87AED7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143500"/>
            <a:ext cx="8763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СУР — оболочка согласования, адресации и доказательности взаимосвязанных балансов</a:t>
            </a:r>
          </a:p>
        </p:txBody>
      </p:sp>
    </p:spTree>
    <p:extLst>
      <p:ext uri="{BB962C8B-B14F-4D97-AF65-F5344CB8AC3E}">
        <p14:creationId xmlns:p14="http://schemas.microsoft.com/office/powerpoint/2010/main" val="1090915778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shape-568">
            <a:extLst xmlns:a="http://schemas.openxmlformats.org/drawingml/2006/main">
              <a:ext uri="{FF2B5EF4-FFF2-40B4-BE49-F238E27FC236}">
                <a16:creationId xmlns:a16="http://schemas.microsoft.com/office/drawing/2014/main" id="{DC07200A-79EC-4E84-85FC-8686846FC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569">
            <a:extLst xmlns:a="http://schemas.openxmlformats.org/drawingml/2006/main">
              <a:ext uri="{FF2B5EF4-FFF2-40B4-BE49-F238E27FC236}">
                <a16:creationId xmlns:a16="http://schemas.microsoft.com/office/drawing/2014/main" id="{4A65A0C3-918C-4631-96FF-5EF6E1368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ПИЛОТ</a:t>
            </a:r>
          </a:p>
        </p:txBody>
      </p:sp>
      <p:sp>
        <p:nvSpPr>
          <p:cNvPr id="3" name="shape-570">
            <a:extLst xmlns:a="http://schemas.openxmlformats.org/drawingml/2006/main">
              <a:ext uri="{FF2B5EF4-FFF2-40B4-BE49-F238E27FC236}">
                <a16:creationId xmlns:a16="http://schemas.microsoft.com/office/drawing/2014/main" id="{87E0CE89-E970-47D1-BF95-5FB53F503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4" name="shape-571">
            <a:extLst xmlns:a="http://schemas.openxmlformats.org/drawingml/2006/main">
              <a:ext uri="{FF2B5EF4-FFF2-40B4-BE49-F238E27FC236}">
                <a16:creationId xmlns:a16="http://schemas.microsoft.com/office/drawing/2014/main" id="{575B6249-A571-4D5B-9675-F78F569D2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27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30 / 100 / 365 дней</a:t>
            </a:r>
          </a:p>
        </p:txBody>
      </p:sp>
      <p:sp>
        <p:nvSpPr>
          <p:cNvPr id="5" name="shape-572">
            <a:extLst xmlns:a="http://schemas.openxmlformats.org/drawingml/2006/main">
              <a:ext uri="{FF2B5EF4-FFF2-40B4-BE49-F238E27FC236}">
                <a16:creationId xmlns:a16="http://schemas.microsoft.com/office/drawing/2014/main" id="{6EBF0EC9-D333-4E56-9083-6D228AF40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19200"/>
            <a:ext cx="1047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Одна комплексная задача • 3–5 балансов • измеримый результат</a:t>
            </a:r>
          </a:p>
        </p:txBody>
      </p:sp>
      <p:sp>
        <p:nvSpPr>
          <p:cNvPr id="6" name="shape-573">
            <a:extLst xmlns:a="http://schemas.openxmlformats.org/drawingml/2006/main">
              <a:ext uri="{FF2B5EF4-FFF2-40B4-BE49-F238E27FC236}">
                <a16:creationId xmlns:a16="http://schemas.microsoft.com/office/drawing/2014/main" id="{0212B836-6DD3-472A-8F57-DB9CC041F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shape-574">
            <a:extLst xmlns:a="http://schemas.openxmlformats.org/drawingml/2006/main">
              <a:ext uri="{FF2B5EF4-FFF2-40B4-BE49-F238E27FC236}">
                <a16:creationId xmlns:a16="http://schemas.microsoft.com/office/drawing/2014/main" id="{514FE99B-3891-412E-BC3A-3BBA9F73C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619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Балансы — система управления  •  СУР  •  28.08.2026</a:t>
            </a:r>
          </a:p>
        </p:txBody>
      </p:sp>
      <p:sp>
        <p:nvSpPr>
          <p:cNvPr id="8" name="shape-575">
            <a:extLst xmlns:a="http://schemas.openxmlformats.org/drawingml/2006/main">
              <a:ext uri="{FF2B5EF4-FFF2-40B4-BE49-F238E27FC236}">
                <a16:creationId xmlns:a16="http://schemas.microsoft.com/office/drawing/2014/main" id="{6B3487C4-8A5B-42DC-86A4-B69ED87AB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9" name="shape-576">
            <a:extLst xmlns:a="http://schemas.openxmlformats.org/drawingml/2006/main">
              <a:ext uri="{FF2B5EF4-FFF2-40B4-BE49-F238E27FC236}">
                <a16:creationId xmlns:a16="http://schemas.microsoft.com/office/drawing/2014/main" id="{04D2B726-2475-400D-B86A-D064F6ACF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333750"/>
            <a:ext cx="99060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hape-577">
            <a:extLst xmlns:a="http://schemas.openxmlformats.org/drawingml/2006/main">
              <a:ext uri="{FF2B5EF4-FFF2-40B4-BE49-F238E27FC236}">
                <a16:creationId xmlns:a16="http://schemas.microsoft.com/office/drawing/2014/main" id="{3B2F738B-C5A6-4DA5-BC0C-270CAC1B7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32194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38100">
            <a:solidFill>
              <a:srgbClr val="2E74B5"/>
            </a:solidFill>
            <a:prstDash val="solid"/>
          </a:ln>
        </p:spPr>
      </p:sp>
      <p:sp>
        <p:nvSpPr>
          <p:cNvPr id="11" name="shape-578">
            <a:extLst xmlns:a="http://schemas.openxmlformats.org/drawingml/2006/main">
              <a:ext uri="{FF2B5EF4-FFF2-40B4-BE49-F238E27FC236}">
                <a16:creationId xmlns:a16="http://schemas.microsoft.com/office/drawing/2014/main" id="{7CF36E7B-466B-40AE-B8D8-E0995364F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" y="2000250"/>
            <a:ext cx="20002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shape-579">
            <a:extLst xmlns:a="http://schemas.openxmlformats.org/drawingml/2006/main">
              <a:ext uri="{FF2B5EF4-FFF2-40B4-BE49-F238E27FC236}">
                <a16:creationId xmlns:a16="http://schemas.microsoft.com/office/drawing/2014/main" id="{5629A116-6C66-40E0-8473-2F3804003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114550"/>
            <a:ext cx="1676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0–30</a:t>
            </a:r>
          </a:p>
        </p:txBody>
      </p:sp>
      <p:sp>
        <p:nvSpPr>
          <p:cNvPr id="13" name="shape-580">
            <a:extLst xmlns:a="http://schemas.openxmlformats.org/drawingml/2006/main">
              <a:ext uri="{FF2B5EF4-FFF2-40B4-BE49-F238E27FC236}">
                <a16:creationId xmlns:a16="http://schemas.microsoft.com/office/drawing/2014/main" id="{EE62E70E-E4B9-4001-9425-DBE78878C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2428875"/>
            <a:ext cx="1790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ПЕРИМЕТР</a:t>
            </a:r>
          </a:p>
        </p:txBody>
      </p:sp>
      <p:sp>
        <p:nvSpPr>
          <p:cNvPr id="14" name="shape-581">
            <a:extLst xmlns:a="http://schemas.openxmlformats.org/drawingml/2006/main">
              <a:ext uri="{FF2B5EF4-FFF2-40B4-BE49-F238E27FC236}">
                <a16:creationId xmlns:a16="http://schemas.microsoft.com/office/drawing/2014/main" id="{AA8B940E-033C-4E0C-B5C7-8C58A2C55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2724150"/>
            <a:ext cx="17907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863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задача • право • данные</a:t>
            </a:r>
          </a:p>
        </p:txBody>
      </p:sp>
      <p:sp>
        <p:nvSpPr>
          <p:cNvPr id="15" name="shape-582">
            <a:extLst xmlns:a="http://schemas.openxmlformats.org/drawingml/2006/main">
              <a:ext uri="{FF2B5EF4-FFF2-40B4-BE49-F238E27FC236}">
                <a16:creationId xmlns:a16="http://schemas.microsoft.com/office/drawing/2014/main" id="{DA6C2980-F89B-48C9-80CF-EE502E754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32194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38100">
            <a:solidFill>
              <a:srgbClr val="C5A253"/>
            </a:solidFill>
            <a:prstDash val="solid"/>
          </a:ln>
        </p:spPr>
      </p:sp>
      <p:sp>
        <p:nvSpPr>
          <p:cNvPr id="16" name="shape-583">
            <a:extLst xmlns:a="http://schemas.openxmlformats.org/drawingml/2006/main">
              <a:ext uri="{FF2B5EF4-FFF2-40B4-BE49-F238E27FC236}">
                <a16:creationId xmlns:a16="http://schemas.microsoft.com/office/drawing/2014/main" id="{4FEE1C8C-08D1-48BE-A670-7FA137151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19375" y="3714750"/>
            <a:ext cx="20002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7" name="shape-584">
            <a:extLst xmlns:a="http://schemas.openxmlformats.org/drawingml/2006/main">
              <a:ext uri="{FF2B5EF4-FFF2-40B4-BE49-F238E27FC236}">
                <a16:creationId xmlns:a16="http://schemas.microsoft.com/office/drawing/2014/main" id="{87DC11B0-0C27-46D1-97E3-6DB29D34E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829050"/>
            <a:ext cx="1676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31–100</a:t>
            </a:r>
          </a:p>
        </p:txBody>
      </p:sp>
      <p:sp>
        <p:nvSpPr>
          <p:cNvPr id="18" name="shape-585">
            <a:extLst xmlns:a="http://schemas.openxmlformats.org/drawingml/2006/main">
              <a:ext uri="{FF2B5EF4-FFF2-40B4-BE49-F238E27FC236}">
                <a16:creationId xmlns:a16="http://schemas.microsoft.com/office/drawing/2014/main" id="{621B3570-FE22-4977-AD67-F5CDA3687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143375"/>
            <a:ext cx="1790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ПРОТОТИП</a:t>
            </a:r>
          </a:p>
        </p:txBody>
      </p:sp>
      <p:sp>
        <p:nvSpPr>
          <p:cNvPr id="19" name="shape-586">
            <a:extLst xmlns:a="http://schemas.openxmlformats.org/drawingml/2006/main">
              <a:ext uri="{FF2B5EF4-FFF2-40B4-BE49-F238E27FC236}">
                <a16:creationId xmlns:a16="http://schemas.microsoft.com/office/drawing/2014/main" id="{26E48A11-6A65-4D85-9E2D-A14D99536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438650"/>
            <a:ext cx="17907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863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паспорта • модель • baseline</a:t>
            </a:r>
          </a:p>
        </p:txBody>
      </p:sp>
      <p:sp>
        <p:nvSpPr>
          <p:cNvPr id="20" name="shape-587">
            <a:extLst xmlns:a="http://schemas.openxmlformats.org/drawingml/2006/main">
              <a:ext uri="{FF2B5EF4-FFF2-40B4-BE49-F238E27FC236}">
                <a16:creationId xmlns:a16="http://schemas.microsoft.com/office/drawing/2014/main" id="{1CC05BC1-9B9E-4674-A508-E3CFF6194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57875" y="32194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38100">
            <a:solidFill>
              <a:srgbClr val="2D6A4F"/>
            </a:solidFill>
            <a:prstDash val="solid"/>
          </a:ln>
        </p:spPr>
      </p:sp>
      <p:sp>
        <p:nvSpPr>
          <p:cNvPr id="21" name="shape-588">
            <a:extLst xmlns:a="http://schemas.openxmlformats.org/drawingml/2006/main">
              <a:ext uri="{FF2B5EF4-FFF2-40B4-BE49-F238E27FC236}">
                <a16:creationId xmlns:a16="http://schemas.microsoft.com/office/drawing/2014/main" id="{5E8CAF70-E5CD-4B11-832B-6B8C99294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2000250"/>
            <a:ext cx="20002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D6A4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shape-589">
            <a:extLst xmlns:a="http://schemas.openxmlformats.org/drawingml/2006/main">
              <a:ext uri="{FF2B5EF4-FFF2-40B4-BE49-F238E27FC236}">
                <a16:creationId xmlns:a16="http://schemas.microsoft.com/office/drawing/2014/main" id="{2F157D9A-4B69-418C-8619-477803454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114550"/>
            <a:ext cx="1676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 i="0">
                <a:solidFill>
                  <a:srgbClr val="2D6A4F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2D6A4F"/>
                </a:solidFill>
                <a:latin typeface="Arial"/>
                <a:ea typeface="Arial"/>
                <a:cs typeface="Arial"/>
              </a:rPr>
              <a:t>101–180</a:t>
            </a:r>
          </a:p>
        </p:txBody>
      </p:sp>
      <p:sp>
        <p:nvSpPr>
          <p:cNvPr id="23" name="shape-590">
            <a:extLst xmlns:a="http://schemas.openxmlformats.org/drawingml/2006/main">
              <a:ext uri="{FF2B5EF4-FFF2-40B4-BE49-F238E27FC236}">
                <a16:creationId xmlns:a16="http://schemas.microsoft.com/office/drawing/2014/main" id="{A33D3A3F-3A1F-4E2C-9F54-BEFA2E3DF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428875"/>
            <a:ext cx="1790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ПАРАЛЛЕЛЬНЫЙ РЕЖИМ</a:t>
            </a:r>
          </a:p>
        </p:txBody>
      </p:sp>
      <p:sp>
        <p:nvSpPr>
          <p:cNvPr id="24" name="shape-591">
            <a:extLst xmlns:a="http://schemas.openxmlformats.org/drawingml/2006/main">
              <a:ext uri="{FF2B5EF4-FFF2-40B4-BE49-F238E27FC236}">
                <a16:creationId xmlns:a16="http://schemas.microsoft.com/office/drawing/2014/main" id="{6F31FF10-3428-4959-8D1F-54CFF4CFA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724150"/>
            <a:ext cx="17907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863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сравнение • нагрузка</a:t>
            </a:r>
          </a:p>
        </p:txBody>
      </p:sp>
      <p:sp>
        <p:nvSpPr>
          <p:cNvPr id="25" name="shape-592">
            <a:extLst xmlns:a="http://schemas.openxmlformats.org/drawingml/2006/main">
              <a:ext uri="{FF2B5EF4-FFF2-40B4-BE49-F238E27FC236}">
                <a16:creationId xmlns:a16="http://schemas.microsoft.com/office/drawing/2014/main" id="{A960BCC5-4A58-4029-8E36-565E92277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2194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38100">
            <a:solidFill>
              <a:srgbClr val="2E74B5"/>
            </a:solidFill>
            <a:prstDash val="solid"/>
          </a:ln>
        </p:spPr>
      </p:sp>
      <p:sp>
        <p:nvSpPr>
          <p:cNvPr id="26" name="shape-593">
            <a:extLst xmlns:a="http://schemas.openxmlformats.org/drawingml/2006/main">
              <a:ext uri="{FF2B5EF4-FFF2-40B4-BE49-F238E27FC236}">
                <a16:creationId xmlns:a16="http://schemas.microsoft.com/office/drawing/2014/main" id="{139909F4-D5A4-4CC7-9E00-397816211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3714750"/>
            <a:ext cx="20002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7" name="shape-594">
            <a:extLst xmlns:a="http://schemas.openxmlformats.org/drawingml/2006/main">
              <a:ext uri="{FF2B5EF4-FFF2-40B4-BE49-F238E27FC236}">
                <a16:creationId xmlns:a16="http://schemas.microsoft.com/office/drawing/2014/main" id="{A443ED5F-F16F-4B5C-AED9-2B3DCA4BD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829050"/>
            <a:ext cx="1676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181–300</a:t>
            </a:r>
          </a:p>
        </p:txBody>
      </p:sp>
      <p:sp>
        <p:nvSpPr>
          <p:cNvPr id="28" name="shape-595">
            <a:extLst xmlns:a="http://schemas.openxmlformats.org/drawingml/2006/main">
              <a:ext uri="{FF2B5EF4-FFF2-40B4-BE49-F238E27FC236}">
                <a16:creationId xmlns:a16="http://schemas.microsoft.com/office/drawing/2014/main" id="{79CFB115-0759-422A-ACA8-FD0F9D82A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4143375"/>
            <a:ext cx="1790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ПОЛНЫЙ ЦИКЛ</a:t>
            </a:r>
          </a:p>
        </p:txBody>
      </p:sp>
      <p:sp>
        <p:nvSpPr>
          <p:cNvPr id="29" name="shape-596">
            <a:extLst xmlns:a="http://schemas.openxmlformats.org/drawingml/2006/main">
              <a:ext uri="{FF2B5EF4-FFF2-40B4-BE49-F238E27FC236}">
                <a16:creationId xmlns:a16="http://schemas.microsoft.com/office/drawing/2014/main" id="{C040D309-824E-4E15-A7F4-B88503894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4438650"/>
            <a:ext cx="17907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863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исполнение • доказательства</a:t>
            </a:r>
          </a:p>
        </p:txBody>
      </p:sp>
      <p:sp>
        <p:nvSpPr>
          <p:cNvPr id="30" name="shape-597">
            <a:extLst xmlns:a="http://schemas.openxmlformats.org/drawingml/2006/main">
              <a:ext uri="{FF2B5EF4-FFF2-40B4-BE49-F238E27FC236}">
                <a16:creationId xmlns:a16="http://schemas.microsoft.com/office/drawing/2014/main" id="{E6C15D65-1937-473C-BC54-620EBD7C1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0375" y="32194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38100">
            <a:solidFill>
              <a:srgbClr val="0B2545"/>
            </a:solidFill>
            <a:prstDash val="solid"/>
          </a:ln>
        </p:spPr>
      </p:sp>
      <p:sp>
        <p:nvSpPr>
          <p:cNvPr id="31" name="shape-598">
            <a:extLst xmlns:a="http://schemas.openxmlformats.org/drawingml/2006/main">
              <a:ext uri="{FF2B5EF4-FFF2-40B4-BE49-F238E27FC236}">
                <a16:creationId xmlns:a16="http://schemas.microsoft.com/office/drawing/2014/main" id="{CD040155-DAEE-4EA5-9084-BE127D3D8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63125" y="2000250"/>
            <a:ext cx="20002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19050">
            <a:solidFill>
              <a:srgbClr val="0B254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2" name="shape-599">
            <a:extLst xmlns:a="http://schemas.openxmlformats.org/drawingml/2006/main">
              <a:ext uri="{FF2B5EF4-FFF2-40B4-BE49-F238E27FC236}">
                <a16:creationId xmlns:a16="http://schemas.microsoft.com/office/drawing/2014/main" id="{71447C7A-A062-45C0-BB06-51DC3A3CA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2114550"/>
            <a:ext cx="1676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301–365</a:t>
            </a:r>
          </a:p>
        </p:txBody>
      </p:sp>
      <p:sp>
        <p:nvSpPr>
          <p:cNvPr id="33" name="shape-600">
            <a:extLst xmlns:a="http://schemas.openxmlformats.org/drawingml/2006/main">
              <a:ext uri="{FF2B5EF4-FFF2-40B4-BE49-F238E27FC236}">
                <a16:creationId xmlns:a16="http://schemas.microsoft.com/office/drawing/2014/main" id="{BF5E8FC6-82EF-43E9-8D63-5BC9C01FC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7900" y="2428875"/>
            <a:ext cx="1790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ОЦЕНКА</a:t>
            </a:r>
          </a:p>
        </p:txBody>
      </p:sp>
      <p:sp>
        <p:nvSpPr>
          <p:cNvPr id="34" name="shape-601">
            <a:extLst xmlns:a="http://schemas.openxmlformats.org/drawingml/2006/main">
              <a:ext uri="{FF2B5EF4-FFF2-40B4-BE49-F238E27FC236}">
                <a16:creationId xmlns:a16="http://schemas.microsoft.com/office/drawing/2014/main" id="{CF50640F-9F81-439E-9E2B-80B5352BD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7900" y="2724150"/>
            <a:ext cx="17907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052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863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остановить • доработать • масштабировать</a:t>
            </a:r>
          </a:p>
        </p:txBody>
      </p:sp>
      <p:sp>
        <p:nvSpPr>
          <p:cNvPr id="35" name="shape-602">
            <a:extLst xmlns:a="http://schemas.openxmlformats.org/drawingml/2006/main">
              <a:ext uri="{FF2B5EF4-FFF2-40B4-BE49-F238E27FC236}">
                <a16:creationId xmlns:a16="http://schemas.microsoft.com/office/drawing/2014/main" id="{C770E076-2D3F-4855-9B53-25C081FD7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5572125"/>
            <a:ext cx="883920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shape-603">
            <a:extLst xmlns:a="http://schemas.openxmlformats.org/drawingml/2006/main">
              <a:ext uri="{FF2B5EF4-FFF2-40B4-BE49-F238E27FC236}">
                <a16:creationId xmlns:a16="http://schemas.microsoft.com/office/drawing/2014/main" id="{963D75EE-84A5-4FA1-B985-91D69A947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5572125"/>
            <a:ext cx="88392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Первый масштаб — доказать полный управленческий цикл, а не подключить максимум систем</a:t>
            </a:r>
          </a:p>
        </p:txBody>
      </p:sp>
    </p:spTree>
    <p:extLst>
      <p:ext uri="{BB962C8B-B14F-4D97-AF65-F5344CB8AC3E}">
        <p14:creationId xmlns:p14="http://schemas.microsoft.com/office/powerpoint/2010/main" val="1830842004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shape-604">
            <a:extLst xmlns:a="http://schemas.openxmlformats.org/drawingml/2006/main">
              <a:ext uri="{FF2B5EF4-FFF2-40B4-BE49-F238E27FC236}">
                <a16:creationId xmlns:a16="http://schemas.microsoft.com/office/drawing/2014/main" id="{7C5AB60A-D507-4992-9CE4-C0CCB642A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605">
            <a:extLst xmlns:a="http://schemas.openxmlformats.org/drawingml/2006/main">
              <a:ext uri="{FF2B5EF4-FFF2-40B4-BE49-F238E27FC236}">
                <a16:creationId xmlns:a16="http://schemas.microsoft.com/office/drawing/2014/main" id="{0C4E44AB-4DAB-45B9-AE42-9C7F28361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KPI</a:t>
            </a:r>
          </a:p>
        </p:txBody>
      </p:sp>
      <p:sp>
        <p:nvSpPr>
          <p:cNvPr id="3" name="shape-606">
            <a:extLst xmlns:a="http://schemas.openxmlformats.org/drawingml/2006/main">
              <a:ext uri="{FF2B5EF4-FFF2-40B4-BE49-F238E27FC236}">
                <a16:creationId xmlns:a16="http://schemas.microsoft.com/office/drawing/2014/main" id="{C10A76DF-09CD-4519-A709-25AFD79C4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21</a:t>
            </a:r>
          </a:p>
        </p:txBody>
      </p:sp>
      <p:sp>
        <p:nvSpPr>
          <p:cNvPr id="4" name="shape-607">
            <a:extLst xmlns:a="http://schemas.openxmlformats.org/drawingml/2006/main">
              <a:ext uri="{FF2B5EF4-FFF2-40B4-BE49-F238E27FC236}">
                <a16:creationId xmlns:a16="http://schemas.microsoft.com/office/drawing/2014/main" id="{C9819ADE-9385-4A89-A5B6-586934E64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Измеряем управляемость и изменение состояния</a:t>
            </a:r>
          </a:p>
        </p:txBody>
      </p:sp>
      <p:sp>
        <p:nvSpPr>
          <p:cNvPr id="5" name="shape-608">
            <a:extLst xmlns:a="http://schemas.openxmlformats.org/drawingml/2006/main">
              <a:ext uri="{FF2B5EF4-FFF2-40B4-BE49-F238E27FC236}">
                <a16:creationId xmlns:a16="http://schemas.microsoft.com/office/drawing/2014/main" id="{D5747406-3921-4250-949D-F26892A1A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609">
            <a:extLst xmlns:a="http://schemas.openxmlformats.org/drawingml/2006/main">
              <a:ext uri="{FF2B5EF4-FFF2-40B4-BE49-F238E27FC236}">
                <a16:creationId xmlns:a16="http://schemas.microsoft.com/office/drawing/2014/main" id="{45AD40C7-162F-4749-AF82-C744DE38E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619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Балансы — система управления  •  СУР  •  28.08.2026</a:t>
            </a:r>
          </a:p>
        </p:txBody>
      </p:sp>
      <p:sp>
        <p:nvSpPr>
          <p:cNvPr id="7" name="shape-610">
            <a:extLst xmlns:a="http://schemas.openxmlformats.org/drawingml/2006/main">
              <a:ext uri="{FF2B5EF4-FFF2-40B4-BE49-F238E27FC236}">
                <a16:creationId xmlns:a16="http://schemas.microsoft.com/office/drawing/2014/main" id="{412EF86A-DAB2-4952-B546-8ECFD4891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611">
            <a:extLst xmlns:a="http://schemas.openxmlformats.org/drawingml/2006/main">
              <a:ext uri="{FF2B5EF4-FFF2-40B4-BE49-F238E27FC236}">
                <a16:creationId xmlns:a16="http://schemas.microsoft.com/office/drawing/2014/main" id="{13B0D5A2-44A2-4ED1-9989-2FF3C23B8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695450"/>
            <a:ext cx="2514600" cy="1333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612">
            <a:extLst xmlns:a="http://schemas.openxmlformats.org/drawingml/2006/main">
              <a:ext uri="{FF2B5EF4-FFF2-40B4-BE49-F238E27FC236}">
                <a16:creationId xmlns:a16="http://schemas.microsoft.com/office/drawing/2014/main" id="{54797FB1-50A3-404B-B4C8-D78BE460C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905000"/>
            <a:ext cx="2133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21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100%</a:t>
            </a:r>
          </a:p>
        </p:txBody>
      </p:sp>
      <p:sp>
        <p:nvSpPr>
          <p:cNvPr id="10" name="shape-613">
            <a:extLst xmlns:a="http://schemas.openxmlformats.org/drawingml/2006/main">
              <a:ext uri="{FF2B5EF4-FFF2-40B4-BE49-F238E27FC236}">
                <a16:creationId xmlns:a16="http://schemas.microsoft.com/office/drawing/2014/main" id="{259A3E5E-6E30-46BF-8A0B-8CD31E422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3840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63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163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паспорта модулей</a:t>
            </a:r>
          </a:p>
        </p:txBody>
      </p:sp>
      <p:sp>
        <p:nvSpPr>
          <p:cNvPr id="11" name="shape-614">
            <a:extLst xmlns:a="http://schemas.openxmlformats.org/drawingml/2006/main">
              <a:ext uri="{FF2B5EF4-FFF2-40B4-BE49-F238E27FC236}">
                <a16:creationId xmlns:a16="http://schemas.microsoft.com/office/drawing/2014/main" id="{A73C1B6F-04C7-49BD-9DD9-7B08303CE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1695450"/>
            <a:ext cx="2514600" cy="1333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shape-615">
            <a:extLst xmlns:a="http://schemas.openxmlformats.org/drawingml/2006/main">
              <a:ext uri="{FF2B5EF4-FFF2-40B4-BE49-F238E27FC236}">
                <a16:creationId xmlns:a16="http://schemas.microsoft.com/office/drawing/2014/main" id="{16281D00-2850-4027-A931-AB2CEBCB5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1905000"/>
            <a:ext cx="2133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1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100%</a:t>
            </a:r>
          </a:p>
        </p:txBody>
      </p:sp>
      <p:sp>
        <p:nvSpPr>
          <p:cNvPr id="13" name="shape-616">
            <a:extLst xmlns:a="http://schemas.openxmlformats.org/drawingml/2006/main">
              <a:ext uri="{FF2B5EF4-FFF2-40B4-BE49-F238E27FC236}">
                <a16:creationId xmlns:a16="http://schemas.microsoft.com/office/drawing/2014/main" id="{73921C89-60DC-4151-AF08-78D5FA7FB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43840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63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163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происхождение критических данных</a:t>
            </a:r>
          </a:p>
        </p:txBody>
      </p:sp>
      <p:sp>
        <p:nvSpPr>
          <p:cNvPr id="14" name="shape-617">
            <a:extLst xmlns:a="http://schemas.openxmlformats.org/drawingml/2006/main">
              <a:ext uri="{FF2B5EF4-FFF2-40B4-BE49-F238E27FC236}">
                <a16:creationId xmlns:a16="http://schemas.microsoft.com/office/drawing/2014/main" id="{B14A53E6-690D-4BD5-BD5A-9D6693907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695450"/>
            <a:ext cx="2514600" cy="1333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shape-618">
            <a:extLst xmlns:a="http://schemas.openxmlformats.org/drawingml/2006/main">
              <a:ext uri="{FF2B5EF4-FFF2-40B4-BE49-F238E27FC236}">
                <a16:creationId xmlns:a16="http://schemas.microsoft.com/office/drawing/2014/main" id="{BD6C68B7-02E8-4D15-8945-0C4098D9E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905000"/>
            <a:ext cx="2133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1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≥95%</a:t>
            </a:r>
          </a:p>
        </p:txBody>
      </p:sp>
      <p:sp>
        <p:nvSpPr>
          <p:cNvPr id="16" name="shape-619">
            <a:extLst xmlns:a="http://schemas.openxmlformats.org/drawingml/2006/main">
              <a:ext uri="{FF2B5EF4-FFF2-40B4-BE49-F238E27FC236}">
                <a16:creationId xmlns:a16="http://schemas.microsoft.com/office/drawing/2014/main" id="{129823F7-C60A-4E44-80F5-1B37D43FA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43840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63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163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полнота метаданных</a:t>
            </a:r>
          </a:p>
        </p:txBody>
      </p:sp>
      <p:sp>
        <p:nvSpPr>
          <p:cNvPr id="17" name="shape-620">
            <a:extLst xmlns:a="http://schemas.openxmlformats.org/drawingml/2006/main">
              <a:ext uri="{FF2B5EF4-FFF2-40B4-BE49-F238E27FC236}">
                <a16:creationId xmlns:a16="http://schemas.microsoft.com/office/drawing/2014/main" id="{5CBA5CA5-51B2-4FD5-8D1E-EC89EC701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1695450"/>
            <a:ext cx="2514600" cy="1333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shape-621">
            <a:extLst xmlns:a="http://schemas.openxmlformats.org/drawingml/2006/main">
              <a:ext uri="{FF2B5EF4-FFF2-40B4-BE49-F238E27FC236}">
                <a16:creationId xmlns:a16="http://schemas.microsoft.com/office/drawing/2014/main" id="{44A14FB3-8C9D-4EBE-89FE-C779ECF25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1905000"/>
            <a:ext cx="2133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1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100%</a:t>
            </a:r>
          </a:p>
        </p:txBody>
      </p:sp>
      <p:sp>
        <p:nvSpPr>
          <p:cNvPr id="19" name="shape-622">
            <a:extLst xmlns:a="http://schemas.openxmlformats.org/drawingml/2006/main">
              <a:ext uri="{FF2B5EF4-FFF2-40B4-BE49-F238E27FC236}">
                <a16:creationId xmlns:a16="http://schemas.microsoft.com/office/drawing/2014/main" id="{68F22158-CA97-4F7C-BBAE-F26B32D55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243840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63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163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полномочия проверены</a:t>
            </a:r>
          </a:p>
        </p:txBody>
      </p:sp>
      <p:sp>
        <p:nvSpPr>
          <p:cNvPr id="20" name="shape-623">
            <a:extLst xmlns:a="http://schemas.openxmlformats.org/drawingml/2006/main">
              <a:ext uri="{FF2B5EF4-FFF2-40B4-BE49-F238E27FC236}">
                <a16:creationId xmlns:a16="http://schemas.microsoft.com/office/drawing/2014/main" id="{4F5FA69D-7B6F-427F-A37D-3240D0430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276600"/>
            <a:ext cx="2514600" cy="1333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shape-624">
            <a:extLst xmlns:a="http://schemas.openxmlformats.org/drawingml/2006/main">
              <a:ext uri="{FF2B5EF4-FFF2-40B4-BE49-F238E27FC236}">
                <a16:creationId xmlns:a16="http://schemas.microsoft.com/office/drawing/2014/main" id="{B23F2A13-06D6-44B3-9726-D47E62650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486150"/>
            <a:ext cx="2133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1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≥95%</a:t>
            </a:r>
          </a:p>
        </p:txBody>
      </p:sp>
      <p:sp>
        <p:nvSpPr>
          <p:cNvPr id="22" name="shape-625">
            <a:extLst xmlns:a="http://schemas.openxmlformats.org/drawingml/2006/main">
              <a:ext uri="{FF2B5EF4-FFF2-40B4-BE49-F238E27FC236}">
                <a16:creationId xmlns:a16="http://schemas.microsoft.com/office/drawing/2014/main" id="{A5930C0E-9602-415F-BFD9-EC63195E5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195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63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163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решения связаны с результатом</a:t>
            </a:r>
          </a:p>
        </p:txBody>
      </p:sp>
      <p:sp>
        <p:nvSpPr>
          <p:cNvPr id="23" name="shape-626">
            <a:extLst xmlns:a="http://schemas.openxmlformats.org/drawingml/2006/main">
              <a:ext uri="{FF2B5EF4-FFF2-40B4-BE49-F238E27FC236}">
                <a16:creationId xmlns:a16="http://schemas.microsoft.com/office/drawing/2014/main" id="{8445CFD8-1B28-4B3A-B244-5C4E3E9E0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3276600"/>
            <a:ext cx="2514600" cy="1333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4" name="shape-627">
            <a:extLst xmlns:a="http://schemas.openxmlformats.org/drawingml/2006/main">
              <a:ext uri="{FF2B5EF4-FFF2-40B4-BE49-F238E27FC236}">
                <a16:creationId xmlns:a16="http://schemas.microsoft.com/office/drawing/2014/main" id="{9F2BD4A9-0DAB-42BD-AA2F-55B6BFA00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3486150"/>
            <a:ext cx="2133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1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≤15 мин</a:t>
            </a:r>
          </a:p>
        </p:txBody>
      </p:sp>
      <p:sp>
        <p:nvSpPr>
          <p:cNvPr id="25" name="shape-628">
            <a:extLst xmlns:a="http://schemas.openxmlformats.org/drawingml/2006/main">
              <a:ext uri="{FF2B5EF4-FFF2-40B4-BE49-F238E27FC236}">
                <a16:creationId xmlns:a16="http://schemas.microsoft.com/office/drawing/2014/main" id="{6E3E300A-E6F5-4812-B315-7A4C46959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0195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63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163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досье решения</a:t>
            </a:r>
          </a:p>
        </p:txBody>
      </p:sp>
      <p:sp>
        <p:nvSpPr>
          <p:cNvPr id="26" name="shape-629">
            <a:extLst xmlns:a="http://schemas.openxmlformats.org/drawingml/2006/main">
              <a:ext uri="{FF2B5EF4-FFF2-40B4-BE49-F238E27FC236}">
                <a16:creationId xmlns:a16="http://schemas.microsoft.com/office/drawing/2014/main" id="{0E77DF87-29FF-48AF-9D70-2D3185427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76600"/>
            <a:ext cx="2514600" cy="1333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7" name="shape-630">
            <a:extLst xmlns:a="http://schemas.openxmlformats.org/drawingml/2006/main">
              <a:ext uri="{FF2B5EF4-FFF2-40B4-BE49-F238E27FC236}">
                <a16:creationId xmlns:a16="http://schemas.microsoft.com/office/drawing/2014/main" id="{76C76729-37E0-4536-AF76-BBFCB8431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486150"/>
            <a:ext cx="2133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1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</a:t>
            </a:r>
          </a:p>
        </p:txBody>
      </p:sp>
      <p:sp>
        <p:nvSpPr>
          <p:cNvPr id="28" name="shape-631">
            <a:extLst xmlns:a="http://schemas.openxmlformats.org/drawingml/2006/main">
              <a:ext uri="{FF2B5EF4-FFF2-40B4-BE49-F238E27FC236}">
                <a16:creationId xmlns:a16="http://schemas.microsoft.com/office/drawing/2014/main" id="{FD72B6ED-ABD7-4856-A16D-00E7CD759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0195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63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163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утраченных доказательств</a:t>
            </a:r>
          </a:p>
        </p:txBody>
      </p:sp>
      <p:sp>
        <p:nvSpPr>
          <p:cNvPr id="29" name="shape-632">
            <a:extLst xmlns:a="http://schemas.openxmlformats.org/drawingml/2006/main">
              <a:ext uri="{FF2B5EF4-FFF2-40B4-BE49-F238E27FC236}">
                <a16:creationId xmlns:a16="http://schemas.microsoft.com/office/drawing/2014/main" id="{68FBD73C-78F6-4D46-A994-713C04B9F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3276600"/>
            <a:ext cx="2514600" cy="1333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0" name="shape-633">
            <a:extLst xmlns:a="http://schemas.openxmlformats.org/drawingml/2006/main">
              <a:ext uri="{FF2B5EF4-FFF2-40B4-BE49-F238E27FC236}">
                <a16:creationId xmlns:a16="http://schemas.microsoft.com/office/drawing/2014/main" id="{AFD9CB5B-CD53-422C-9950-C5B702511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3486150"/>
            <a:ext cx="2133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1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</a:t>
            </a:r>
          </a:p>
        </p:txBody>
      </p:sp>
      <p:sp>
        <p:nvSpPr>
          <p:cNvPr id="31" name="shape-634">
            <a:extLst xmlns:a="http://schemas.openxmlformats.org/drawingml/2006/main">
              <a:ext uri="{FF2B5EF4-FFF2-40B4-BE49-F238E27FC236}">
                <a16:creationId xmlns:a16="http://schemas.microsoft.com/office/drawing/2014/main" id="{D92F4A0E-F3DC-4C28-8FCB-E30714FEB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40195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63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163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нарушений стоп-условий</a:t>
            </a:r>
          </a:p>
        </p:txBody>
      </p:sp>
      <p:sp>
        <p:nvSpPr>
          <p:cNvPr id="32" name="shape-635">
            <a:extLst xmlns:a="http://schemas.openxmlformats.org/drawingml/2006/main">
              <a:ext uri="{FF2B5EF4-FFF2-40B4-BE49-F238E27FC236}">
                <a16:creationId xmlns:a16="http://schemas.microsoft.com/office/drawing/2014/main" id="{C9359E38-92F4-47DA-90D4-2FB9037D0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5124450"/>
            <a:ext cx="891540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shape-636">
            <a:extLst xmlns:a="http://schemas.openxmlformats.org/drawingml/2006/main">
              <a:ext uri="{FF2B5EF4-FFF2-40B4-BE49-F238E27FC236}">
                <a16:creationId xmlns:a16="http://schemas.microsoft.com/office/drawing/2014/main" id="{01C20717-920C-49E7-9F80-71E5B7CED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5238750"/>
            <a:ext cx="8343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63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Главный KPI — подтверждённое улучшение выбранных балансов относительно базовой линии</a:t>
            </a:r>
          </a:p>
        </p:txBody>
      </p:sp>
    </p:spTree>
    <p:extLst>
      <p:ext uri="{BB962C8B-B14F-4D97-AF65-F5344CB8AC3E}">
        <p14:creationId xmlns:p14="http://schemas.microsoft.com/office/powerpoint/2010/main" val="1924194696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shape-637">
            <a:extLst xmlns:a="http://schemas.openxmlformats.org/drawingml/2006/main">
              <a:ext uri="{FF2B5EF4-FFF2-40B4-BE49-F238E27FC236}">
                <a16:creationId xmlns:a16="http://schemas.microsoft.com/office/drawing/2014/main" id="{BDC52674-65CC-4278-A83A-14589D49C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638">
            <a:extLst xmlns:a="http://schemas.openxmlformats.org/drawingml/2006/main">
              <a:ext uri="{FF2B5EF4-FFF2-40B4-BE49-F238E27FC236}">
                <a16:creationId xmlns:a16="http://schemas.microsoft.com/office/drawing/2014/main" id="{491E1CE1-4CD2-4A7D-84AE-18F15F142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ПРОЕКТ РЕШЕНИЯ</a:t>
            </a:r>
          </a:p>
        </p:txBody>
      </p:sp>
      <p:sp>
        <p:nvSpPr>
          <p:cNvPr id="3" name="shape-639">
            <a:extLst xmlns:a="http://schemas.openxmlformats.org/drawingml/2006/main">
              <a:ext uri="{FF2B5EF4-FFF2-40B4-BE49-F238E27FC236}">
                <a16:creationId xmlns:a16="http://schemas.microsoft.com/office/drawing/2014/main" id="{7D380638-543A-4849-9112-37817D017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22</a:t>
            </a:r>
          </a:p>
        </p:txBody>
      </p:sp>
      <p:sp>
        <p:nvSpPr>
          <p:cNvPr id="4" name="shape-640">
            <a:extLst xmlns:a="http://schemas.openxmlformats.org/drawingml/2006/main">
              <a:ext uri="{FF2B5EF4-FFF2-40B4-BE49-F238E27FC236}">
                <a16:creationId xmlns:a16="http://schemas.microsoft.com/office/drawing/2014/main" id="{2CEB7908-2AD8-4F7A-B54F-9AC975989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Запустить систему управления через балансы</a:t>
            </a:r>
          </a:p>
        </p:txBody>
      </p:sp>
      <p:sp>
        <p:nvSpPr>
          <p:cNvPr id="5" name="shape-641">
            <a:extLst xmlns:a="http://schemas.openxmlformats.org/drawingml/2006/main">
              <a:ext uri="{FF2B5EF4-FFF2-40B4-BE49-F238E27FC236}">
                <a16:creationId xmlns:a16="http://schemas.microsoft.com/office/drawing/2014/main" id="{7FADAB36-652A-4ED8-A666-923C51F57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642">
            <a:extLst xmlns:a="http://schemas.openxmlformats.org/drawingml/2006/main">
              <a:ext uri="{FF2B5EF4-FFF2-40B4-BE49-F238E27FC236}">
                <a16:creationId xmlns:a16="http://schemas.microsoft.com/office/drawing/2014/main" id="{FE3E11C7-C616-4C0F-83AD-2E797EE8E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619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Балансы — система управления  •  СУР  •  28.08.2026</a:t>
            </a:r>
          </a:p>
        </p:txBody>
      </p:sp>
      <p:sp>
        <p:nvSpPr>
          <p:cNvPr id="7" name="shape-643">
            <a:extLst xmlns:a="http://schemas.openxmlformats.org/drawingml/2006/main">
              <a:ext uri="{FF2B5EF4-FFF2-40B4-BE49-F238E27FC236}">
                <a16:creationId xmlns:a16="http://schemas.microsoft.com/office/drawing/2014/main" id="{C81C4E8D-DDB7-4D4A-9917-A7D5F02E5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644">
            <a:extLst xmlns:a="http://schemas.openxmlformats.org/drawingml/2006/main">
              <a:ext uri="{FF2B5EF4-FFF2-40B4-BE49-F238E27FC236}">
                <a16:creationId xmlns:a16="http://schemas.microsoft.com/office/drawing/2014/main" id="{B7406A28-7472-4927-B260-18073CA77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57350"/>
            <a:ext cx="4953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hape-645">
            <a:extLst xmlns:a="http://schemas.openxmlformats.org/drawingml/2006/main">
              <a:ext uri="{FF2B5EF4-FFF2-40B4-BE49-F238E27FC236}">
                <a16:creationId xmlns:a16="http://schemas.microsoft.com/office/drawing/2014/main" id="{DB48248E-1A8C-4A6F-9CA8-AF39BC285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57350"/>
            <a:ext cx="495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0" name="shape-646">
            <a:extLst xmlns:a="http://schemas.openxmlformats.org/drawingml/2006/main">
              <a:ext uri="{FF2B5EF4-FFF2-40B4-BE49-F238E27FC236}">
                <a16:creationId xmlns:a16="http://schemas.microsoft.com/office/drawing/2014/main" id="{394A0EA7-2D94-4382-97AB-25D9DF798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638300"/>
            <a:ext cx="323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Утвердить тезис</a:t>
            </a:r>
          </a:p>
        </p:txBody>
      </p:sp>
      <p:sp>
        <p:nvSpPr>
          <p:cNvPr id="11" name="shape-647">
            <a:extLst xmlns:a="http://schemas.openxmlformats.org/drawingml/2006/main">
              <a:ext uri="{FF2B5EF4-FFF2-40B4-BE49-F238E27FC236}">
                <a16:creationId xmlns:a16="http://schemas.microsoft.com/office/drawing/2014/main" id="{E1F2C59F-8BD2-45EF-81C6-E3F0A8817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1638300"/>
            <a:ext cx="647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балансы и есть система управления</a:t>
            </a:r>
          </a:p>
        </p:txBody>
      </p:sp>
      <p:sp>
        <p:nvSpPr>
          <p:cNvPr id="12" name="shape-648">
            <a:extLst xmlns:a="http://schemas.openxmlformats.org/drawingml/2006/main">
              <a:ext uri="{FF2B5EF4-FFF2-40B4-BE49-F238E27FC236}">
                <a16:creationId xmlns:a16="http://schemas.microsoft.com/office/drawing/2014/main" id="{676E896D-177D-4466-B28C-743A8AACD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00300"/>
            <a:ext cx="4953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shape-649">
            <a:extLst xmlns:a="http://schemas.openxmlformats.org/drawingml/2006/main">
              <a:ext uri="{FF2B5EF4-FFF2-40B4-BE49-F238E27FC236}">
                <a16:creationId xmlns:a16="http://schemas.microsoft.com/office/drawing/2014/main" id="{0BA7AD47-2E17-400A-B6B0-E08B228A1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00300"/>
            <a:ext cx="495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4" name="shape-650">
            <a:extLst xmlns:a="http://schemas.openxmlformats.org/drawingml/2006/main">
              <a:ext uri="{FF2B5EF4-FFF2-40B4-BE49-F238E27FC236}">
                <a16:creationId xmlns:a16="http://schemas.microsoft.com/office/drawing/2014/main" id="{CFDAF387-E110-4BB9-9F23-59BC2B27B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381250"/>
            <a:ext cx="323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Зафиксировать архитектуру</a:t>
            </a:r>
          </a:p>
        </p:txBody>
      </p:sp>
      <p:sp>
        <p:nvSpPr>
          <p:cNvPr id="15" name="shape-651">
            <a:extLst xmlns:a="http://schemas.openxmlformats.org/drawingml/2006/main">
              <a:ext uri="{FF2B5EF4-FFF2-40B4-BE49-F238E27FC236}">
                <a16:creationId xmlns:a16="http://schemas.microsoft.com/office/drawing/2014/main" id="{546B9861-6980-4E4C-86C5-2B1187650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381250"/>
            <a:ext cx="647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B01–B19 • L01–L13 • S1–S3</a:t>
            </a:r>
          </a:p>
        </p:txBody>
      </p:sp>
      <p:sp>
        <p:nvSpPr>
          <p:cNvPr id="16" name="shape-652">
            <a:extLst xmlns:a="http://schemas.openxmlformats.org/drawingml/2006/main">
              <a:ext uri="{FF2B5EF4-FFF2-40B4-BE49-F238E27FC236}">
                <a16:creationId xmlns:a16="http://schemas.microsoft.com/office/drawing/2014/main" id="{7131C88F-9043-499C-829E-93F4E402A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43250"/>
            <a:ext cx="4953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shape-653">
            <a:extLst xmlns:a="http://schemas.openxmlformats.org/drawingml/2006/main">
              <a:ext uri="{FF2B5EF4-FFF2-40B4-BE49-F238E27FC236}">
                <a16:creationId xmlns:a16="http://schemas.microsoft.com/office/drawing/2014/main" id="{C78CD659-1BFD-4A5D-827D-D399F42CF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43250"/>
            <a:ext cx="495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8" name="shape-654">
            <a:extLst xmlns:a="http://schemas.openxmlformats.org/drawingml/2006/main">
              <a:ext uri="{FF2B5EF4-FFF2-40B4-BE49-F238E27FC236}">
                <a16:creationId xmlns:a16="http://schemas.microsoft.com/office/drawing/2014/main" id="{A8AC38D9-2B6D-4DC6-B982-93FABA58C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24200"/>
            <a:ext cx="323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Назначить владельцев</a:t>
            </a:r>
          </a:p>
        </p:txBody>
      </p:sp>
      <p:sp>
        <p:nvSpPr>
          <p:cNvPr id="19" name="shape-655">
            <a:extLst xmlns:a="http://schemas.openxmlformats.org/drawingml/2006/main">
              <a:ext uri="{FF2B5EF4-FFF2-40B4-BE49-F238E27FC236}">
                <a16:creationId xmlns:a16="http://schemas.microsoft.com/office/drawing/2014/main" id="{ED7421C0-DFE7-4804-838B-D55797A4B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124200"/>
            <a:ext cx="647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баланс • данные • модель • результат</a:t>
            </a:r>
          </a:p>
        </p:txBody>
      </p:sp>
      <p:sp>
        <p:nvSpPr>
          <p:cNvPr id="20" name="shape-656">
            <a:extLst xmlns:a="http://schemas.openxmlformats.org/drawingml/2006/main">
              <a:ext uri="{FF2B5EF4-FFF2-40B4-BE49-F238E27FC236}">
                <a16:creationId xmlns:a16="http://schemas.microsoft.com/office/drawing/2014/main" id="{97885824-54CC-4DE1-A2E4-FBB1ECF91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86200"/>
            <a:ext cx="4953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shape-657">
            <a:extLst xmlns:a="http://schemas.openxmlformats.org/drawingml/2006/main">
              <a:ext uri="{FF2B5EF4-FFF2-40B4-BE49-F238E27FC236}">
                <a16:creationId xmlns:a16="http://schemas.microsoft.com/office/drawing/2014/main" id="{75C019A8-EF11-4546-8A03-F112EA116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86200"/>
            <a:ext cx="495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2" name="shape-658">
            <a:extLst xmlns:a="http://schemas.openxmlformats.org/drawingml/2006/main">
              <a:ext uri="{FF2B5EF4-FFF2-40B4-BE49-F238E27FC236}">
                <a16:creationId xmlns:a16="http://schemas.microsoft.com/office/drawing/2014/main" id="{964C8F70-2345-47C0-9609-3F0564ABD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867150"/>
            <a:ext cx="323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Собрать профиль 260</a:t>
            </a:r>
          </a:p>
        </p:txBody>
      </p:sp>
      <p:sp>
        <p:nvSpPr>
          <p:cNvPr id="23" name="shape-659">
            <a:extLst xmlns:a="http://schemas.openxmlformats.org/drawingml/2006/main">
              <a:ext uri="{FF2B5EF4-FFF2-40B4-BE49-F238E27FC236}">
                <a16:creationId xmlns:a16="http://schemas.microsoft.com/office/drawing/2014/main" id="{004A673B-7D96-4FAE-8F66-E987D2D6C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867150"/>
            <a:ext cx="647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показатели • формулы • коридоры</a:t>
            </a:r>
          </a:p>
        </p:txBody>
      </p:sp>
      <p:sp>
        <p:nvSpPr>
          <p:cNvPr id="24" name="shape-660">
            <a:extLst xmlns:a="http://schemas.openxmlformats.org/drawingml/2006/main">
              <a:ext uri="{FF2B5EF4-FFF2-40B4-BE49-F238E27FC236}">
                <a16:creationId xmlns:a16="http://schemas.microsoft.com/office/drawing/2014/main" id="{75690D30-CFD2-457F-A2D5-5CBD031C6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29150"/>
            <a:ext cx="4953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shape-661">
            <a:extLst xmlns:a="http://schemas.openxmlformats.org/drawingml/2006/main">
              <a:ext uri="{FF2B5EF4-FFF2-40B4-BE49-F238E27FC236}">
                <a16:creationId xmlns:a16="http://schemas.microsoft.com/office/drawing/2014/main" id="{EE3375D5-D995-41FD-AB94-3B147C2BB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29150"/>
            <a:ext cx="495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6" name="shape-662">
            <a:extLst xmlns:a="http://schemas.openxmlformats.org/drawingml/2006/main">
              <a:ext uri="{FF2B5EF4-FFF2-40B4-BE49-F238E27FC236}">
                <a16:creationId xmlns:a16="http://schemas.microsoft.com/office/drawing/2014/main" id="{56C98412-657B-4DA3-A852-F6015064C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610100"/>
            <a:ext cx="323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Запустить пилот</a:t>
            </a:r>
          </a:p>
        </p:txBody>
      </p:sp>
      <p:sp>
        <p:nvSpPr>
          <p:cNvPr id="27" name="shape-663">
            <a:extLst xmlns:a="http://schemas.openxmlformats.org/drawingml/2006/main">
              <a:ext uri="{FF2B5EF4-FFF2-40B4-BE49-F238E27FC236}">
                <a16:creationId xmlns:a16="http://schemas.microsoft.com/office/drawing/2014/main" id="{A49A338D-2719-4EE8-9747-FE0CAE3C1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610100"/>
            <a:ext cx="647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100 дней проектирования • 12 месяцев проверки</a:t>
            </a:r>
          </a:p>
        </p:txBody>
      </p:sp>
      <p:sp>
        <p:nvSpPr>
          <p:cNvPr id="28" name="shape-664">
            <a:extLst xmlns:a="http://schemas.openxmlformats.org/drawingml/2006/main">
              <a:ext uri="{FF2B5EF4-FFF2-40B4-BE49-F238E27FC236}">
                <a16:creationId xmlns:a16="http://schemas.microsoft.com/office/drawing/2014/main" id="{B0201928-DD53-478C-9599-B53F96141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448300"/>
            <a:ext cx="93345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shape-665">
            <a:extLst xmlns:a="http://schemas.openxmlformats.org/drawingml/2006/main">
              <a:ext uri="{FF2B5EF4-FFF2-40B4-BE49-F238E27FC236}">
                <a16:creationId xmlns:a16="http://schemas.microsoft.com/office/drawing/2014/main" id="{4FBF332F-5B7E-4B28-A0E2-375AC187C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5553075"/>
            <a:ext cx="8724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166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Решение: один полный цикл • 3–5 балансов • независимая оценка • остановить / доработать / масштабировать</a:t>
            </a:r>
          </a:p>
        </p:txBody>
      </p:sp>
    </p:spTree>
    <p:extLst>
      <p:ext uri="{BB962C8B-B14F-4D97-AF65-F5344CB8AC3E}">
        <p14:creationId xmlns:p14="http://schemas.microsoft.com/office/powerpoint/2010/main" val="144754113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shape-30">
            <a:extLst xmlns:a="http://schemas.openxmlformats.org/drawingml/2006/main">
              <a:ext uri="{FF2B5EF4-FFF2-40B4-BE49-F238E27FC236}">
                <a16:creationId xmlns:a16="http://schemas.microsoft.com/office/drawing/2014/main" id="{0B5A2ED0-F445-4CAE-92EB-5C8A849BC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31">
            <a:extLst xmlns:a="http://schemas.openxmlformats.org/drawingml/2006/main">
              <a:ext uri="{FF2B5EF4-FFF2-40B4-BE49-F238E27FC236}">
                <a16:creationId xmlns:a16="http://schemas.microsoft.com/office/drawing/2014/main" id="{2B8C81CE-DC52-4690-8FA4-163B3D21E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ДИАГНОЗ</a:t>
            </a:r>
          </a:p>
        </p:txBody>
      </p:sp>
      <p:sp>
        <p:nvSpPr>
          <p:cNvPr id="3" name="shape-32">
            <a:extLst xmlns:a="http://schemas.openxmlformats.org/drawingml/2006/main">
              <a:ext uri="{FF2B5EF4-FFF2-40B4-BE49-F238E27FC236}">
                <a16:creationId xmlns:a16="http://schemas.microsoft.com/office/drawing/2014/main" id="{663E2D1F-8D6F-4DAC-B14C-E827CC94A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shape-33">
            <a:extLst xmlns:a="http://schemas.openxmlformats.org/drawingml/2006/main">
              <a:ext uri="{FF2B5EF4-FFF2-40B4-BE49-F238E27FC236}">
                <a16:creationId xmlns:a16="http://schemas.microsoft.com/office/drawing/2014/main" id="{5695C201-2D8C-43CE-99CC-CD3626362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Почему управление распадается без балансов</a:t>
            </a:r>
          </a:p>
        </p:txBody>
      </p:sp>
      <p:sp>
        <p:nvSpPr>
          <p:cNvPr id="5" name="shape-34">
            <a:extLst xmlns:a="http://schemas.openxmlformats.org/drawingml/2006/main">
              <a:ext uri="{FF2B5EF4-FFF2-40B4-BE49-F238E27FC236}">
                <a16:creationId xmlns:a16="http://schemas.microsoft.com/office/drawing/2014/main" id="{181084ED-EA99-4964-9F94-355713C00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35">
            <a:extLst xmlns:a="http://schemas.openxmlformats.org/drawingml/2006/main">
              <a:ext uri="{FF2B5EF4-FFF2-40B4-BE49-F238E27FC236}">
                <a16:creationId xmlns:a16="http://schemas.microsoft.com/office/drawing/2014/main" id="{216EF598-2DD9-44EC-BC8B-EC7024AE3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619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Балансы — система управления  •  СУР  •  28.08.2026</a:t>
            </a:r>
          </a:p>
        </p:txBody>
      </p:sp>
      <p:sp>
        <p:nvSpPr>
          <p:cNvPr id="7" name="shape-36">
            <a:extLst xmlns:a="http://schemas.openxmlformats.org/drawingml/2006/main">
              <a:ext uri="{FF2B5EF4-FFF2-40B4-BE49-F238E27FC236}">
                <a16:creationId xmlns:a16="http://schemas.microsoft.com/office/drawing/2014/main" id="{1E175C9A-F16A-41C3-A303-BCFE6850C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37">
            <a:extLst xmlns:a="http://schemas.openxmlformats.org/drawingml/2006/main">
              <a:ext uri="{FF2B5EF4-FFF2-40B4-BE49-F238E27FC236}">
                <a16:creationId xmlns:a16="http://schemas.microsoft.com/office/drawing/2014/main" id="{12DC5148-1158-40BD-AB20-C92D65B73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57375"/>
            <a:ext cx="2457450" cy="2000250"/>
          </a:xfrm>
          <a:prstGeom xmlns:a="http://schemas.openxmlformats.org/drawingml/2006/main" prst="roundRect">
            <a:avLst>
              <a:gd name="adj" fmla="val 3810"/>
            </a:avLst>
          </a:prstGeom>
          <a:solidFill xmlns:a="http://schemas.openxmlformats.org/drawingml/2006/main">
            <a:srgbClr val="FBEAEA"/>
          </a:solidFill>
          <a:ln xmlns:a="http://schemas.openxmlformats.org/drawingml/2006/main" w="9525">
            <a:solidFill>
              <a:srgbClr val="9B1C1C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38">
            <a:extLst xmlns:a="http://schemas.openxmlformats.org/drawingml/2006/main">
              <a:ext uri="{FF2B5EF4-FFF2-40B4-BE49-F238E27FC236}">
                <a16:creationId xmlns:a16="http://schemas.microsoft.com/office/drawing/2014/main" id="{1C64A2E8-F9DB-4F14-B8C7-9C019CB84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57375"/>
            <a:ext cx="66675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1C1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hape-39">
            <a:extLst xmlns:a="http://schemas.openxmlformats.org/drawingml/2006/main">
              <a:ext uri="{FF2B5EF4-FFF2-40B4-BE49-F238E27FC236}">
                <a16:creationId xmlns:a16="http://schemas.microsoft.com/office/drawing/2014/main" id="{A35A6427-DA0B-4AEC-B533-B5FAF24AE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009775"/>
            <a:ext cx="2038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9B1C1C"/>
                </a:solidFill>
                <a:latin typeface="Arial"/>
                <a:ea typeface="Arial"/>
                <a:cs typeface="Arial"/>
              </a:rPr>
              <a:t>ЦЕЛИ</a:t>
            </a:r>
          </a:p>
        </p:txBody>
      </p:sp>
      <p:sp>
        <p:nvSpPr>
          <p:cNvPr id="11" name="shape-40">
            <a:extLst xmlns:a="http://schemas.openxmlformats.org/drawingml/2006/main">
              <a:ext uri="{FF2B5EF4-FFF2-40B4-BE49-F238E27FC236}">
                <a16:creationId xmlns:a16="http://schemas.microsoft.com/office/drawing/2014/main" id="{1D2C9851-577C-491D-850E-BD42211F3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28875"/>
            <a:ext cx="2038350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35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отделены от факта</a:t>
            </a:r>
          </a:p>
        </p:txBody>
      </p:sp>
      <p:sp>
        <p:nvSpPr>
          <p:cNvPr id="12" name="shape-41">
            <a:extLst xmlns:a="http://schemas.openxmlformats.org/drawingml/2006/main">
              <a:ext uri="{FF2B5EF4-FFF2-40B4-BE49-F238E27FC236}">
                <a16:creationId xmlns:a16="http://schemas.microsoft.com/office/drawing/2014/main" id="{67F9B6A0-5FE8-44ED-9124-D2293D72A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1857375"/>
            <a:ext cx="2457450" cy="2000250"/>
          </a:xfrm>
          <a:prstGeom xmlns:a="http://schemas.openxmlformats.org/drawingml/2006/main" prst="roundRect">
            <a:avLst>
              <a:gd name="adj" fmla="val 3810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shape-42">
            <a:extLst xmlns:a="http://schemas.openxmlformats.org/drawingml/2006/main">
              <a:ext uri="{FF2B5EF4-FFF2-40B4-BE49-F238E27FC236}">
                <a16:creationId xmlns:a16="http://schemas.microsoft.com/office/drawing/2014/main" id="{8F0A1966-03AC-4B99-818E-1C0BD6FEF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1857375"/>
            <a:ext cx="66675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shape-43">
            <a:extLst xmlns:a="http://schemas.openxmlformats.org/drawingml/2006/main">
              <a:ext uri="{FF2B5EF4-FFF2-40B4-BE49-F238E27FC236}">
                <a16:creationId xmlns:a16="http://schemas.microsoft.com/office/drawing/2014/main" id="{E67014A9-CF56-43DB-8771-FB9A31947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009775"/>
            <a:ext cx="2038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ПОКАЗАТЕЛИ</a:t>
            </a:r>
          </a:p>
        </p:txBody>
      </p:sp>
      <p:sp>
        <p:nvSpPr>
          <p:cNvPr id="15" name="shape-44">
            <a:extLst xmlns:a="http://schemas.openxmlformats.org/drawingml/2006/main">
              <a:ext uri="{FF2B5EF4-FFF2-40B4-BE49-F238E27FC236}">
                <a16:creationId xmlns:a16="http://schemas.microsoft.com/office/drawing/2014/main" id="{E1A3F4D7-448D-4F85-9F95-1D6A55BF0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28875"/>
            <a:ext cx="2038350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35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не объясняют причины</a:t>
            </a:r>
          </a:p>
        </p:txBody>
      </p:sp>
      <p:sp>
        <p:nvSpPr>
          <p:cNvPr id="16" name="shape-45">
            <a:extLst xmlns:a="http://schemas.openxmlformats.org/drawingml/2006/main">
              <a:ext uri="{FF2B5EF4-FFF2-40B4-BE49-F238E27FC236}">
                <a16:creationId xmlns:a16="http://schemas.microsoft.com/office/drawing/2014/main" id="{ED9B3720-7761-45D1-B360-916D2F1AE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1857375"/>
            <a:ext cx="2457450" cy="2000250"/>
          </a:xfrm>
          <a:prstGeom xmlns:a="http://schemas.openxmlformats.org/drawingml/2006/main" prst="roundRect">
            <a:avLst>
              <a:gd name="adj" fmla="val 3810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7" name="shape-46">
            <a:extLst xmlns:a="http://schemas.openxmlformats.org/drawingml/2006/main">
              <a:ext uri="{FF2B5EF4-FFF2-40B4-BE49-F238E27FC236}">
                <a16:creationId xmlns:a16="http://schemas.microsoft.com/office/drawing/2014/main" id="{3669A690-631B-434E-A5B4-E0E1ACA28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1857375"/>
            <a:ext cx="66675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shape-47">
            <a:extLst xmlns:a="http://schemas.openxmlformats.org/drawingml/2006/main">
              <a:ext uri="{FF2B5EF4-FFF2-40B4-BE49-F238E27FC236}">
                <a16:creationId xmlns:a16="http://schemas.microsoft.com/office/drawing/2014/main" id="{223DCD93-DFA8-4B45-B294-BE8969B7F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009775"/>
            <a:ext cx="2038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БЮДЖЕТЫ</a:t>
            </a:r>
          </a:p>
        </p:txBody>
      </p:sp>
      <p:sp>
        <p:nvSpPr>
          <p:cNvPr id="19" name="shape-48">
            <a:extLst xmlns:a="http://schemas.openxmlformats.org/drawingml/2006/main">
              <a:ext uri="{FF2B5EF4-FFF2-40B4-BE49-F238E27FC236}">
                <a16:creationId xmlns:a16="http://schemas.microsoft.com/office/drawing/2014/main" id="{4F728C01-3E00-450E-AF30-CCF216216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428875"/>
            <a:ext cx="2038350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35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не связаны с эффектом</a:t>
            </a:r>
          </a:p>
        </p:txBody>
      </p:sp>
      <p:sp>
        <p:nvSpPr>
          <p:cNvPr id="20" name="shape-49">
            <a:extLst xmlns:a="http://schemas.openxmlformats.org/drawingml/2006/main">
              <a:ext uri="{FF2B5EF4-FFF2-40B4-BE49-F238E27FC236}">
                <a16:creationId xmlns:a16="http://schemas.microsoft.com/office/drawing/2014/main" id="{1059C216-5C61-4A7F-A46F-D334A87F5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1857375"/>
            <a:ext cx="2457450" cy="2000250"/>
          </a:xfrm>
          <a:prstGeom xmlns:a="http://schemas.openxmlformats.org/drawingml/2006/main" prst="roundRect">
            <a:avLst>
              <a:gd name="adj" fmla="val 3810"/>
            </a:avLst>
          </a:prstGeom>
          <a:solidFill xmlns:a="http://schemas.openxmlformats.org/drawingml/2006/main">
            <a:srgbClr val="E9F4EE"/>
          </a:solidFill>
          <a:ln xmlns:a="http://schemas.openxmlformats.org/drawingml/2006/main" w="9525">
            <a:solidFill>
              <a:srgbClr val="2D6A4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shape-50">
            <a:extLst xmlns:a="http://schemas.openxmlformats.org/drawingml/2006/main">
              <a:ext uri="{FF2B5EF4-FFF2-40B4-BE49-F238E27FC236}">
                <a16:creationId xmlns:a16="http://schemas.microsoft.com/office/drawing/2014/main" id="{D642D931-2D49-4616-96FD-AA1FD9366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1857375"/>
            <a:ext cx="66675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6A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shape-51">
            <a:extLst xmlns:a="http://schemas.openxmlformats.org/drawingml/2006/main">
              <a:ext uri="{FF2B5EF4-FFF2-40B4-BE49-F238E27FC236}">
                <a16:creationId xmlns:a16="http://schemas.microsoft.com/office/drawing/2014/main" id="{87B646FD-12D7-42DC-849A-C785BDFD9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2009775"/>
            <a:ext cx="2038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2D6A4F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2D6A4F"/>
                </a:solidFill>
                <a:latin typeface="Arial"/>
                <a:ea typeface="Arial"/>
                <a:cs typeface="Arial"/>
              </a:rPr>
              <a:t>ОТЧЁТЫ</a:t>
            </a:r>
          </a:p>
        </p:txBody>
      </p:sp>
      <p:sp>
        <p:nvSpPr>
          <p:cNvPr id="23" name="shape-52">
            <a:extLst xmlns:a="http://schemas.openxmlformats.org/drawingml/2006/main">
              <a:ext uri="{FF2B5EF4-FFF2-40B4-BE49-F238E27FC236}">
                <a16:creationId xmlns:a16="http://schemas.microsoft.com/office/drawing/2014/main" id="{60CB3F9B-4D5A-475D-9B48-2B16FDD8B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2428875"/>
            <a:ext cx="2038350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35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подменяют результат</a:t>
            </a:r>
          </a:p>
        </p:txBody>
      </p:sp>
      <p:sp>
        <p:nvSpPr>
          <p:cNvPr id="24" name="shape-53">
            <a:extLst xmlns:a="http://schemas.openxmlformats.org/drawingml/2006/main">
              <a:ext uri="{FF2B5EF4-FFF2-40B4-BE49-F238E27FC236}">
                <a16:creationId xmlns:a16="http://schemas.microsoft.com/office/drawing/2014/main" id="{CE991F81-6D19-4DF5-AEE2-FEC775548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400550"/>
            <a:ext cx="933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Отраслевая оптимизация может улучшить свой показатель и одновременно разрушить соседний баланс</a:t>
            </a:r>
          </a:p>
        </p:txBody>
      </p:sp>
      <p:sp>
        <p:nvSpPr>
          <p:cNvPr id="25" name="shape-54">
            <a:extLst xmlns:a="http://schemas.openxmlformats.org/drawingml/2006/main">
              <a:ext uri="{FF2B5EF4-FFF2-40B4-BE49-F238E27FC236}">
                <a16:creationId xmlns:a16="http://schemas.microsoft.com/office/drawing/2014/main" id="{3A5F33D2-2105-4267-B5B4-4AF823D18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286375"/>
            <a:ext cx="819150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shape-55">
            <a:extLst xmlns:a="http://schemas.openxmlformats.org/drawingml/2006/main">
              <a:ext uri="{FF2B5EF4-FFF2-40B4-BE49-F238E27FC236}">
                <a16:creationId xmlns:a16="http://schemas.microsoft.com/office/drawing/2014/main" id="{F306BA4E-49D9-4D40-8E1A-9D0AD9CC0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286375"/>
            <a:ext cx="8191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Балансовый подход возвращает причинность, ограничения и обратную связь</a:t>
            </a:r>
          </a:p>
        </p:txBody>
      </p:sp>
    </p:spTree>
    <p:extLst>
      <p:ext uri="{BB962C8B-B14F-4D97-AF65-F5344CB8AC3E}">
        <p14:creationId xmlns:p14="http://schemas.microsoft.com/office/powerpoint/2010/main" val="2768779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3" name="shape-56">
            <a:extLst xmlns:a="http://schemas.openxmlformats.org/drawingml/2006/main">
              <a:ext uri="{FF2B5EF4-FFF2-40B4-BE49-F238E27FC236}">
                <a16:creationId xmlns:a16="http://schemas.microsoft.com/office/drawing/2014/main" id="{1D98AEEC-8305-4592-9986-5D4F8D9AE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57">
            <a:extLst xmlns:a="http://schemas.openxmlformats.org/drawingml/2006/main">
              <a:ext uri="{FF2B5EF4-FFF2-40B4-BE49-F238E27FC236}">
                <a16:creationId xmlns:a16="http://schemas.microsoft.com/office/drawing/2014/main" id="{2F47A310-8842-41D8-ABF3-161E672AC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ОПРЕДЕЛЕНИЕ</a:t>
            </a:r>
          </a:p>
        </p:txBody>
      </p:sp>
      <p:sp>
        <p:nvSpPr>
          <p:cNvPr id="3" name="shape-58">
            <a:extLst xmlns:a="http://schemas.openxmlformats.org/drawingml/2006/main">
              <a:ext uri="{FF2B5EF4-FFF2-40B4-BE49-F238E27FC236}">
                <a16:creationId xmlns:a16="http://schemas.microsoft.com/office/drawing/2014/main" id="{EB9A5865-FD67-45F4-85C9-D34001E2C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shape-59">
            <a:extLst xmlns:a="http://schemas.openxmlformats.org/drawingml/2006/main">
              <a:ext uri="{FF2B5EF4-FFF2-40B4-BE49-F238E27FC236}">
                <a16:creationId xmlns:a16="http://schemas.microsoft.com/office/drawing/2014/main" id="{22E5ABE8-98C2-4D77-81AA-AC0411084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Один баланс — полный контур управления</a:t>
            </a:r>
          </a:p>
        </p:txBody>
      </p:sp>
      <p:sp>
        <p:nvSpPr>
          <p:cNvPr id="5" name="shape-60">
            <a:extLst xmlns:a="http://schemas.openxmlformats.org/drawingml/2006/main">
              <a:ext uri="{FF2B5EF4-FFF2-40B4-BE49-F238E27FC236}">
                <a16:creationId xmlns:a16="http://schemas.microsoft.com/office/drawing/2014/main" id="{075AB7BF-641F-4B1A-8D39-23806FEF0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61">
            <a:extLst xmlns:a="http://schemas.openxmlformats.org/drawingml/2006/main">
              <a:ext uri="{FF2B5EF4-FFF2-40B4-BE49-F238E27FC236}">
                <a16:creationId xmlns:a16="http://schemas.microsoft.com/office/drawing/2014/main" id="{FA9BBAD9-FCAF-49E7-9F06-47C62D13E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619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Балансы — система управления  •  СУР  •  28.08.2026</a:t>
            </a:r>
          </a:p>
        </p:txBody>
      </p:sp>
      <p:sp>
        <p:nvSpPr>
          <p:cNvPr id="7" name="shape-62">
            <a:extLst xmlns:a="http://schemas.openxmlformats.org/drawingml/2006/main">
              <a:ext uri="{FF2B5EF4-FFF2-40B4-BE49-F238E27FC236}">
                <a16:creationId xmlns:a16="http://schemas.microsoft.com/office/drawing/2014/main" id="{7F2FA391-A77F-45D7-A44A-0F222785C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63">
            <a:extLst xmlns:a="http://schemas.openxmlformats.org/drawingml/2006/main">
              <a:ext uri="{FF2B5EF4-FFF2-40B4-BE49-F238E27FC236}">
                <a16:creationId xmlns:a16="http://schemas.microsoft.com/office/drawing/2014/main" id="{D7911223-2A07-4E6A-BEB6-1F5401A49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752600"/>
            <a:ext cx="194310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64">
            <a:extLst xmlns:a="http://schemas.openxmlformats.org/drawingml/2006/main">
              <a:ext uri="{FF2B5EF4-FFF2-40B4-BE49-F238E27FC236}">
                <a16:creationId xmlns:a16="http://schemas.microsoft.com/office/drawing/2014/main" id="{66318ACA-D119-4CFA-AB98-D02BCCEB3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05000"/>
            <a:ext cx="381000" cy="285750"/>
          </a:xfrm>
          <a:prstGeom xmlns:a="http://schemas.openxmlformats.org/drawingml/2006/main" prst="roundRect">
            <a:avLst>
              <a:gd name="adj" fmla="val 26667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hape-65">
            <a:extLst xmlns:a="http://schemas.openxmlformats.org/drawingml/2006/main">
              <a:ext uri="{FF2B5EF4-FFF2-40B4-BE49-F238E27FC236}">
                <a16:creationId xmlns:a16="http://schemas.microsoft.com/office/drawing/2014/main" id="{B4B062B5-AE33-4481-BCC2-9C5904E13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05000"/>
            <a:ext cx="38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1" name="shape-66">
            <a:extLst xmlns:a="http://schemas.openxmlformats.org/drawingml/2006/main">
              <a:ext uri="{FF2B5EF4-FFF2-40B4-BE49-F238E27FC236}">
                <a16:creationId xmlns:a16="http://schemas.microsoft.com/office/drawing/2014/main" id="{26B6267E-3BB3-4CE2-83F8-F0957A75B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86000"/>
            <a:ext cx="1638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ОБЪЕКТ</a:t>
            </a:r>
          </a:p>
        </p:txBody>
      </p:sp>
      <p:sp>
        <p:nvSpPr>
          <p:cNvPr id="12" name="shape-67">
            <a:extLst xmlns:a="http://schemas.openxmlformats.org/drawingml/2006/main">
              <a:ext uri="{FF2B5EF4-FFF2-40B4-BE49-F238E27FC236}">
                <a16:creationId xmlns:a16="http://schemas.microsoft.com/office/drawing/2014/main" id="{1221CFE4-EC41-45FA-A688-0918014FA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81275" y="2076450"/>
            <a:ext cx="2571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+</a:t>
            </a:r>
          </a:p>
        </p:txBody>
      </p:sp>
      <p:sp>
        <p:nvSpPr>
          <p:cNvPr id="13" name="shape-68">
            <a:extLst xmlns:a="http://schemas.openxmlformats.org/drawingml/2006/main">
              <a:ext uri="{FF2B5EF4-FFF2-40B4-BE49-F238E27FC236}">
                <a16:creationId xmlns:a16="http://schemas.microsoft.com/office/drawing/2014/main" id="{FA2BABA2-94C0-42DC-9A57-8461EFA9C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1752600"/>
            <a:ext cx="194310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shape-69">
            <a:extLst xmlns:a="http://schemas.openxmlformats.org/drawingml/2006/main">
              <a:ext uri="{FF2B5EF4-FFF2-40B4-BE49-F238E27FC236}">
                <a16:creationId xmlns:a16="http://schemas.microsoft.com/office/drawing/2014/main" id="{44266B25-C462-456A-A76D-00BFF66E4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1905000"/>
            <a:ext cx="381000" cy="285750"/>
          </a:xfrm>
          <a:prstGeom xmlns:a="http://schemas.openxmlformats.org/drawingml/2006/main" prst="roundRect">
            <a:avLst>
              <a:gd name="adj" fmla="val 26667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hape-70">
            <a:extLst xmlns:a="http://schemas.openxmlformats.org/drawingml/2006/main">
              <a:ext uri="{FF2B5EF4-FFF2-40B4-BE49-F238E27FC236}">
                <a16:creationId xmlns:a16="http://schemas.microsoft.com/office/drawing/2014/main" id="{2BEADA8C-033B-4281-9B15-D8FE10048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1905000"/>
            <a:ext cx="38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6" name="shape-71">
            <a:extLst xmlns:a="http://schemas.openxmlformats.org/drawingml/2006/main">
              <a:ext uri="{FF2B5EF4-FFF2-40B4-BE49-F238E27FC236}">
                <a16:creationId xmlns:a16="http://schemas.microsoft.com/office/drawing/2014/main" id="{737D91C0-AC65-436D-9FE7-BDFCF1C91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2286000"/>
            <a:ext cx="1638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СОСТОЯНИЕ</a:t>
            </a:r>
          </a:p>
        </p:txBody>
      </p:sp>
      <p:sp>
        <p:nvSpPr>
          <p:cNvPr id="17" name="shape-72">
            <a:extLst xmlns:a="http://schemas.openxmlformats.org/drawingml/2006/main">
              <a:ext uri="{FF2B5EF4-FFF2-40B4-BE49-F238E27FC236}">
                <a16:creationId xmlns:a16="http://schemas.microsoft.com/office/drawing/2014/main" id="{27B4462E-E682-4307-A8C8-B59E63D51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1075" y="2076450"/>
            <a:ext cx="2571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+</a:t>
            </a:r>
          </a:p>
        </p:txBody>
      </p:sp>
      <p:sp>
        <p:nvSpPr>
          <p:cNvPr id="18" name="shape-73">
            <a:extLst xmlns:a="http://schemas.openxmlformats.org/drawingml/2006/main">
              <a:ext uri="{FF2B5EF4-FFF2-40B4-BE49-F238E27FC236}">
                <a16:creationId xmlns:a16="http://schemas.microsoft.com/office/drawing/2014/main" id="{8BB31783-8B31-42C5-BD5E-12C60647D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1752600"/>
            <a:ext cx="194310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shape-74">
            <a:extLst xmlns:a="http://schemas.openxmlformats.org/drawingml/2006/main">
              <a:ext uri="{FF2B5EF4-FFF2-40B4-BE49-F238E27FC236}">
                <a16:creationId xmlns:a16="http://schemas.microsoft.com/office/drawing/2014/main" id="{E9CFFA67-4089-42BD-AFB9-0CCCBA73A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1905000"/>
            <a:ext cx="381000" cy="285750"/>
          </a:xfrm>
          <a:prstGeom xmlns:a="http://schemas.openxmlformats.org/drawingml/2006/main" prst="roundRect">
            <a:avLst>
              <a:gd name="adj" fmla="val 26667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shape-75">
            <a:extLst xmlns:a="http://schemas.openxmlformats.org/drawingml/2006/main">
              <a:ext uri="{FF2B5EF4-FFF2-40B4-BE49-F238E27FC236}">
                <a16:creationId xmlns:a16="http://schemas.microsoft.com/office/drawing/2014/main" id="{640B0A2B-BABA-4004-93A3-EE17840CB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1905000"/>
            <a:ext cx="38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1" name="shape-76">
            <a:extLst xmlns:a="http://schemas.openxmlformats.org/drawingml/2006/main">
              <a:ext uri="{FF2B5EF4-FFF2-40B4-BE49-F238E27FC236}">
                <a16:creationId xmlns:a16="http://schemas.microsoft.com/office/drawing/2014/main" id="{5FEE6F8B-1CB8-4D36-B1B1-372FDD118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2286000"/>
            <a:ext cx="1638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КОРИДОР</a:t>
            </a:r>
          </a:p>
        </p:txBody>
      </p:sp>
      <p:sp>
        <p:nvSpPr>
          <p:cNvPr id="22" name="shape-77">
            <a:extLst xmlns:a="http://schemas.openxmlformats.org/drawingml/2006/main">
              <a:ext uri="{FF2B5EF4-FFF2-40B4-BE49-F238E27FC236}">
                <a16:creationId xmlns:a16="http://schemas.microsoft.com/office/drawing/2014/main" id="{BF99B731-62DC-4962-8874-C7420EF4C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2076450"/>
            <a:ext cx="2571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+</a:t>
            </a:r>
          </a:p>
        </p:txBody>
      </p:sp>
      <p:sp>
        <p:nvSpPr>
          <p:cNvPr id="23" name="shape-78">
            <a:extLst xmlns:a="http://schemas.openxmlformats.org/drawingml/2006/main">
              <a:ext uri="{FF2B5EF4-FFF2-40B4-BE49-F238E27FC236}">
                <a16:creationId xmlns:a16="http://schemas.microsoft.com/office/drawing/2014/main" id="{84A0B050-292F-4692-81E9-21A06EB48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1752600"/>
            <a:ext cx="194310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4" name="shape-79">
            <a:extLst xmlns:a="http://schemas.openxmlformats.org/drawingml/2006/main">
              <a:ext uri="{FF2B5EF4-FFF2-40B4-BE49-F238E27FC236}">
                <a16:creationId xmlns:a16="http://schemas.microsoft.com/office/drawing/2014/main" id="{32C8598A-C769-4082-8368-2C65F362C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1905000"/>
            <a:ext cx="381000" cy="285750"/>
          </a:xfrm>
          <a:prstGeom xmlns:a="http://schemas.openxmlformats.org/drawingml/2006/main" prst="roundRect">
            <a:avLst>
              <a:gd name="adj" fmla="val 26667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shape-80">
            <a:extLst xmlns:a="http://schemas.openxmlformats.org/drawingml/2006/main">
              <a:ext uri="{FF2B5EF4-FFF2-40B4-BE49-F238E27FC236}">
                <a16:creationId xmlns:a16="http://schemas.microsoft.com/office/drawing/2014/main" id="{C1801E27-0465-4590-8321-9A0FD2EA4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1905000"/>
            <a:ext cx="38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6" name="shape-81">
            <a:extLst xmlns:a="http://schemas.openxmlformats.org/drawingml/2006/main">
              <a:ext uri="{FF2B5EF4-FFF2-40B4-BE49-F238E27FC236}">
                <a16:creationId xmlns:a16="http://schemas.microsoft.com/office/drawing/2014/main" id="{E3BC1ABA-C884-4AEC-850B-4B5432DAD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2286000"/>
            <a:ext cx="1638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НАБЛЮДЕНИЕ</a:t>
            </a:r>
          </a:p>
        </p:txBody>
      </p:sp>
      <p:sp>
        <p:nvSpPr>
          <p:cNvPr id="27" name="shape-82">
            <a:extLst xmlns:a="http://schemas.openxmlformats.org/drawingml/2006/main">
              <a:ext uri="{FF2B5EF4-FFF2-40B4-BE49-F238E27FC236}">
                <a16:creationId xmlns:a16="http://schemas.microsoft.com/office/drawing/2014/main" id="{94CF3F3D-5D85-4032-A442-BE53AB3E4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10675" y="2076450"/>
            <a:ext cx="2571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+</a:t>
            </a:r>
          </a:p>
        </p:txBody>
      </p:sp>
      <p:sp>
        <p:nvSpPr>
          <p:cNvPr id="28" name="shape-83">
            <a:extLst xmlns:a="http://schemas.openxmlformats.org/drawingml/2006/main">
              <a:ext uri="{FF2B5EF4-FFF2-40B4-BE49-F238E27FC236}">
                <a16:creationId xmlns:a16="http://schemas.microsoft.com/office/drawing/2014/main" id="{75E41619-A153-4A86-9590-F512DC100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1752600"/>
            <a:ext cx="194310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9" name="shape-84">
            <a:extLst xmlns:a="http://schemas.openxmlformats.org/drawingml/2006/main">
              <a:ext uri="{FF2B5EF4-FFF2-40B4-BE49-F238E27FC236}">
                <a16:creationId xmlns:a16="http://schemas.microsoft.com/office/drawing/2014/main" id="{7CFC4CB4-3815-419B-8688-9B6313EF3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905000"/>
            <a:ext cx="381000" cy="285750"/>
          </a:xfrm>
          <a:prstGeom xmlns:a="http://schemas.openxmlformats.org/drawingml/2006/main" prst="roundRect">
            <a:avLst>
              <a:gd name="adj" fmla="val 26667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shape-85">
            <a:extLst xmlns:a="http://schemas.openxmlformats.org/drawingml/2006/main">
              <a:ext uri="{FF2B5EF4-FFF2-40B4-BE49-F238E27FC236}">
                <a16:creationId xmlns:a16="http://schemas.microsoft.com/office/drawing/2014/main" id="{CD4213E2-F3A1-4860-8C91-C55F0658C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905000"/>
            <a:ext cx="38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31" name="shape-86">
            <a:extLst xmlns:a="http://schemas.openxmlformats.org/drawingml/2006/main">
              <a:ext uri="{FF2B5EF4-FFF2-40B4-BE49-F238E27FC236}">
                <a16:creationId xmlns:a16="http://schemas.microsoft.com/office/drawing/2014/main" id="{827E7656-FF70-4A30-B6E4-A24BA3FA1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286000"/>
            <a:ext cx="1638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МОДЕЛЬ</a:t>
            </a:r>
          </a:p>
        </p:txBody>
      </p:sp>
      <p:sp>
        <p:nvSpPr>
          <p:cNvPr id="32" name="shape-87">
            <a:extLst xmlns:a="http://schemas.openxmlformats.org/drawingml/2006/main">
              <a:ext uri="{FF2B5EF4-FFF2-40B4-BE49-F238E27FC236}">
                <a16:creationId xmlns:a16="http://schemas.microsoft.com/office/drawing/2014/main" id="{55909BC8-FEF8-4D32-BABE-28938F5AD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143250"/>
            <a:ext cx="194310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3" name="shape-88">
            <a:extLst xmlns:a="http://schemas.openxmlformats.org/drawingml/2006/main">
              <a:ext uri="{FF2B5EF4-FFF2-40B4-BE49-F238E27FC236}">
                <a16:creationId xmlns:a16="http://schemas.microsoft.com/office/drawing/2014/main" id="{8722B2A4-14B1-415C-AD44-B9915C60B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295650"/>
            <a:ext cx="381000" cy="285750"/>
          </a:xfrm>
          <a:prstGeom xmlns:a="http://schemas.openxmlformats.org/drawingml/2006/main" prst="roundRect">
            <a:avLst>
              <a:gd name="adj" fmla="val 26667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shape-89">
            <a:extLst xmlns:a="http://schemas.openxmlformats.org/drawingml/2006/main">
              <a:ext uri="{FF2B5EF4-FFF2-40B4-BE49-F238E27FC236}">
                <a16:creationId xmlns:a16="http://schemas.microsoft.com/office/drawing/2014/main" id="{82E3EDAB-6A67-464D-AE64-FF67BBC7E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295650"/>
            <a:ext cx="38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35" name="shape-90">
            <a:extLst xmlns:a="http://schemas.openxmlformats.org/drawingml/2006/main">
              <a:ext uri="{FF2B5EF4-FFF2-40B4-BE49-F238E27FC236}">
                <a16:creationId xmlns:a16="http://schemas.microsoft.com/office/drawing/2014/main" id="{F87E694A-5254-44A0-BDAB-64CABF589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676650"/>
            <a:ext cx="1638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ПОЛНОМОЧИЕ</a:t>
            </a:r>
          </a:p>
        </p:txBody>
      </p:sp>
      <p:sp>
        <p:nvSpPr>
          <p:cNvPr id="36" name="shape-91">
            <a:extLst xmlns:a="http://schemas.openxmlformats.org/drawingml/2006/main">
              <a:ext uri="{FF2B5EF4-FFF2-40B4-BE49-F238E27FC236}">
                <a16:creationId xmlns:a16="http://schemas.microsoft.com/office/drawing/2014/main" id="{5EF01200-3AB6-44C5-971D-B027018DC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81275" y="3467100"/>
            <a:ext cx="2571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+</a:t>
            </a:r>
          </a:p>
        </p:txBody>
      </p:sp>
      <p:sp>
        <p:nvSpPr>
          <p:cNvPr id="37" name="shape-92">
            <a:extLst xmlns:a="http://schemas.openxmlformats.org/drawingml/2006/main">
              <a:ext uri="{FF2B5EF4-FFF2-40B4-BE49-F238E27FC236}">
                <a16:creationId xmlns:a16="http://schemas.microsoft.com/office/drawing/2014/main" id="{EE2AA8CE-8880-4DA9-8B94-AE13BC539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3143250"/>
            <a:ext cx="194310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8" name="shape-93">
            <a:extLst xmlns:a="http://schemas.openxmlformats.org/drawingml/2006/main">
              <a:ext uri="{FF2B5EF4-FFF2-40B4-BE49-F238E27FC236}">
                <a16:creationId xmlns:a16="http://schemas.microsoft.com/office/drawing/2014/main" id="{9911E30C-1A92-47AA-8A6E-EABC43E6B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3295650"/>
            <a:ext cx="381000" cy="285750"/>
          </a:xfrm>
          <a:prstGeom xmlns:a="http://schemas.openxmlformats.org/drawingml/2006/main" prst="roundRect">
            <a:avLst>
              <a:gd name="adj" fmla="val 26667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shape-94">
            <a:extLst xmlns:a="http://schemas.openxmlformats.org/drawingml/2006/main">
              <a:ext uri="{FF2B5EF4-FFF2-40B4-BE49-F238E27FC236}">
                <a16:creationId xmlns:a16="http://schemas.microsoft.com/office/drawing/2014/main" id="{EA555774-4335-4D0E-B49B-33C8EAF2C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3295650"/>
            <a:ext cx="38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40" name="shape-95">
            <a:extLst xmlns:a="http://schemas.openxmlformats.org/drawingml/2006/main">
              <a:ext uri="{FF2B5EF4-FFF2-40B4-BE49-F238E27FC236}">
                <a16:creationId xmlns:a16="http://schemas.microsoft.com/office/drawing/2014/main" id="{347FC883-1226-40B2-AC49-9D13242D8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3676650"/>
            <a:ext cx="1638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ВОЗДЕЙСТВИЕ</a:t>
            </a:r>
          </a:p>
        </p:txBody>
      </p:sp>
      <p:sp>
        <p:nvSpPr>
          <p:cNvPr id="41" name="shape-96">
            <a:extLst xmlns:a="http://schemas.openxmlformats.org/drawingml/2006/main">
              <a:ext uri="{FF2B5EF4-FFF2-40B4-BE49-F238E27FC236}">
                <a16:creationId xmlns:a16="http://schemas.microsoft.com/office/drawing/2014/main" id="{20FE6459-8DDD-4949-9F57-92D8F94D1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1075" y="3467100"/>
            <a:ext cx="2571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+</a:t>
            </a:r>
          </a:p>
        </p:txBody>
      </p:sp>
      <p:sp>
        <p:nvSpPr>
          <p:cNvPr id="42" name="shape-97">
            <a:extLst xmlns:a="http://schemas.openxmlformats.org/drawingml/2006/main">
              <a:ext uri="{FF2B5EF4-FFF2-40B4-BE49-F238E27FC236}">
                <a16:creationId xmlns:a16="http://schemas.microsoft.com/office/drawing/2014/main" id="{5CCDC296-521E-4EB6-9E2C-D3C6D22BC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143250"/>
            <a:ext cx="194310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43" name="shape-98">
            <a:extLst xmlns:a="http://schemas.openxmlformats.org/drawingml/2006/main">
              <a:ext uri="{FF2B5EF4-FFF2-40B4-BE49-F238E27FC236}">
                <a16:creationId xmlns:a16="http://schemas.microsoft.com/office/drawing/2014/main" id="{9516969B-51E9-4D11-A632-A055ECCEE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3295650"/>
            <a:ext cx="381000" cy="285750"/>
          </a:xfrm>
          <a:prstGeom xmlns:a="http://schemas.openxmlformats.org/drawingml/2006/main" prst="roundRect">
            <a:avLst>
              <a:gd name="adj" fmla="val 26667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shape-99">
            <a:extLst xmlns:a="http://schemas.openxmlformats.org/drawingml/2006/main">
              <a:ext uri="{FF2B5EF4-FFF2-40B4-BE49-F238E27FC236}">
                <a16:creationId xmlns:a16="http://schemas.microsoft.com/office/drawing/2014/main" id="{92CF899C-1D24-417A-A9E1-6EB0C0E2F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3295650"/>
            <a:ext cx="38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8</a:t>
            </a:r>
          </a:p>
        </p:txBody>
      </p:sp>
      <p:sp>
        <p:nvSpPr>
          <p:cNvPr id="45" name="shape-100">
            <a:extLst xmlns:a="http://schemas.openxmlformats.org/drawingml/2006/main">
              <a:ext uri="{FF2B5EF4-FFF2-40B4-BE49-F238E27FC236}">
                <a16:creationId xmlns:a16="http://schemas.microsoft.com/office/drawing/2014/main" id="{13D30A09-2114-426E-85CC-9983E67F3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3676650"/>
            <a:ext cx="1638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РЕСУРС</a:t>
            </a:r>
          </a:p>
        </p:txBody>
      </p:sp>
      <p:sp>
        <p:nvSpPr>
          <p:cNvPr id="46" name="shape-101">
            <a:extLst xmlns:a="http://schemas.openxmlformats.org/drawingml/2006/main">
              <a:ext uri="{FF2B5EF4-FFF2-40B4-BE49-F238E27FC236}">
                <a16:creationId xmlns:a16="http://schemas.microsoft.com/office/drawing/2014/main" id="{A38829E3-ECC3-4541-A61D-E02FDA730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3467100"/>
            <a:ext cx="2571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+</a:t>
            </a:r>
          </a:p>
        </p:txBody>
      </p:sp>
      <p:sp>
        <p:nvSpPr>
          <p:cNvPr id="47" name="shape-102">
            <a:extLst xmlns:a="http://schemas.openxmlformats.org/drawingml/2006/main">
              <a:ext uri="{FF2B5EF4-FFF2-40B4-BE49-F238E27FC236}">
                <a16:creationId xmlns:a16="http://schemas.microsoft.com/office/drawing/2014/main" id="{7CFC1706-483D-4D27-AC0E-E542CF83F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143250"/>
            <a:ext cx="194310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48" name="shape-103">
            <a:extLst xmlns:a="http://schemas.openxmlformats.org/drawingml/2006/main">
              <a:ext uri="{FF2B5EF4-FFF2-40B4-BE49-F238E27FC236}">
                <a16:creationId xmlns:a16="http://schemas.microsoft.com/office/drawing/2014/main" id="{5B75F8CA-3A5D-4D83-9B9D-6F5CA5131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3295650"/>
            <a:ext cx="381000" cy="285750"/>
          </a:xfrm>
          <a:prstGeom xmlns:a="http://schemas.openxmlformats.org/drawingml/2006/main" prst="roundRect">
            <a:avLst>
              <a:gd name="adj" fmla="val 26667"/>
            </a:avLst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shape-104">
            <a:extLst xmlns:a="http://schemas.openxmlformats.org/drawingml/2006/main">
              <a:ext uri="{FF2B5EF4-FFF2-40B4-BE49-F238E27FC236}">
                <a16:creationId xmlns:a16="http://schemas.microsoft.com/office/drawing/2014/main" id="{CA303C4F-E8D8-4A28-86BB-D3C27F775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3295650"/>
            <a:ext cx="38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9</a:t>
            </a:r>
          </a:p>
        </p:txBody>
      </p:sp>
      <p:sp>
        <p:nvSpPr>
          <p:cNvPr id="50" name="shape-105">
            <a:extLst xmlns:a="http://schemas.openxmlformats.org/drawingml/2006/main">
              <a:ext uri="{FF2B5EF4-FFF2-40B4-BE49-F238E27FC236}">
                <a16:creationId xmlns:a16="http://schemas.microsoft.com/office/drawing/2014/main" id="{EC2B56A2-E6EB-4DE4-8026-912F0A1FB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3676650"/>
            <a:ext cx="1638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ОБРАТНАЯ СВЯЗЬ</a:t>
            </a:r>
          </a:p>
        </p:txBody>
      </p:sp>
      <p:sp>
        <p:nvSpPr>
          <p:cNvPr id="51" name="shape-106">
            <a:extLst xmlns:a="http://schemas.openxmlformats.org/drawingml/2006/main">
              <a:ext uri="{FF2B5EF4-FFF2-40B4-BE49-F238E27FC236}">
                <a16:creationId xmlns:a16="http://schemas.microsoft.com/office/drawing/2014/main" id="{B2377D61-A581-4E47-BF9A-C5BB6919F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4762500"/>
            <a:ext cx="872490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shape-107">
            <a:extLst xmlns:a="http://schemas.openxmlformats.org/drawingml/2006/main">
              <a:ext uri="{FF2B5EF4-FFF2-40B4-BE49-F238E27FC236}">
                <a16:creationId xmlns:a16="http://schemas.microsoft.com/office/drawing/2014/main" id="{15D3B685-A997-47C4-93A9-697D895CE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4905375"/>
            <a:ext cx="8153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Баланс = объект + цель + наблюдение + модель + полномочие + воздействие + ресурс + исполнение + обратная связь</a:t>
            </a:r>
          </a:p>
        </p:txBody>
      </p:sp>
    </p:spTree>
    <p:extLst>
      <p:ext uri="{BB962C8B-B14F-4D97-AF65-F5344CB8AC3E}">
        <p14:creationId xmlns:p14="http://schemas.microsoft.com/office/powerpoint/2010/main" val="4398255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shape-108">
            <a:extLst xmlns:a="http://schemas.openxmlformats.org/drawingml/2006/main">
              <a:ext uri="{FF2B5EF4-FFF2-40B4-BE49-F238E27FC236}">
                <a16:creationId xmlns:a16="http://schemas.microsoft.com/office/drawing/2014/main" id="{7AA819DA-6966-4D30-872C-45F02B109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109">
            <a:extLst xmlns:a="http://schemas.openxmlformats.org/drawingml/2006/main">
              <a:ext uri="{FF2B5EF4-FFF2-40B4-BE49-F238E27FC236}">
                <a16:creationId xmlns:a16="http://schemas.microsoft.com/office/drawing/2014/main" id="{F4F7EB00-62F1-4699-A1C3-AFB829E80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ФОРМАЛИЗАЦИЯ</a:t>
            </a:r>
          </a:p>
        </p:txBody>
      </p:sp>
      <p:sp>
        <p:nvSpPr>
          <p:cNvPr id="3" name="shape-110">
            <a:extLst xmlns:a="http://schemas.openxmlformats.org/drawingml/2006/main">
              <a:ext uri="{FF2B5EF4-FFF2-40B4-BE49-F238E27FC236}">
                <a16:creationId xmlns:a16="http://schemas.microsoft.com/office/drawing/2014/main" id="{02176AB4-ADF0-48C6-85B0-AE416BCAE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shape-111">
            <a:extLst xmlns:a="http://schemas.openxmlformats.org/drawingml/2006/main">
              <a:ext uri="{FF2B5EF4-FFF2-40B4-BE49-F238E27FC236}">
                <a16:creationId xmlns:a16="http://schemas.microsoft.com/office/drawing/2014/main" id="{20BFB28B-9BB4-4557-90A8-6C2DEC81D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Динамический баланс управляет отклонением</a:t>
            </a:r>
          </a:p>
        </p:txBody>
      </p:sp>
      <p:sp>
        <p:nvSpPr>
          <p:cNvPr id="5" name="shape-112">
            <a:extLst xmlns:a="http://schemas.openxmlformats.org/drawingml/2006/main">
              <a:ext uri="{FF2B5EF4-FFF2-40B4-BE49-F238E27FC236}">
                <a16:creationId xmlns:a16="http://schemas.microsoft.com/office/drawing/2014/main" id="{C1E5FB7B-5713-4ED3-81E5-A444BD860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113">
            <a:extLst xmlns:a="http://schemas.openxmlformats.org/drawingml/2006/main">
              <a:ext uri="{FF2B5EF4-FFF2-40B4-BE49-F238E27FC236}">
                <a16:creationId xmlns:a16="http://schemas.microsoft.com/office/drawing/2014/main" id="{B5BA56D5-B649-4997-97DD-E8F344420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619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Балансы — система управления  •  СУР  •  28.08.2026</a:t>
            </a:r>
          </a:p>
        </p:txBody>
      </p:sp>
      <p:sp>
        <p:nvSpPr>
          <p:cNvPr id="7" name="shape-114">
            <a:extLst xmlns:a="http://schemas.openxmlformats.org/drawingml/2006/main">
              <a:ext uri="{FF2B5EF4-FFF2-40B4-BE49-F238E27FC236}">
                <a16:creationId xmlns:a16="http://schemas.microsoft.com/office/drawing/2014/main" id="{58E7F986-2E9D-42D4-96FA-FBEEF6C13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115">
            <a:extLst xmlns:a="http://schemas.openxmlformats.org/drawingml/2006/main">
              <a:ext uri="{FF2B5EF4-FFF2-40B4-BE49-F238E27FC236}">
                <a16:creationId xmlns:a16="http://schemas.microsoft.com/office/drawing/2014/main" id="{8FB3358B-0A17-4025-9856-74D965E2C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1752600"/>
            <a:ext cx="99822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5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X(t+1) = X(t) + In(t) − Out(t) + ΔQ(t)</a:t>
            </a:r>
          </a:p>
        </p:txBody>
      </p:sp>
      <p:sp>
        <p:nvSpPr>
          <p:cNvPr id="9" name="shape-116">
            <a:extLst xmlns:a="http://schemas.openxmlformats.org/drawingml/2006/main">
              <a:ext uri="{FF2B5EF4-FFF2-40B4-BE49-F238E27FC236}">
                <a16:creationId xmlns:a16="http://schemas.microsoft.com/office/drawing/2014/main" id="{5C114880-ACF9-4595-A191-D0E1B1519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381250"/>
            <a:ext cx="8953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состояние завтра = состояние сегодня + входы − выходы + качественный эффект</a:t>
            </a:r>
          </a:p>
        </p:txBody>
      </p:sp>
      <p:sp>
        <p:nvSpPr>
          <p:cNvPr id="10" name="shape-117">
            <a:extLst xmlns:a="http://schemas.openxmlformats.org/drawingml/2006/main">
              <a:ext uri="{FF2B5EF4-FFF2-40B4-BE49-F238E27FC236}">
                <a16:creationId xmlns:a16="http://schemas.microsoft.com/office/drawing/2014/main" id="{C25A1472-76FA-4212-AB8C-23FF44C91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352800"/>
            <a:ext cx="97155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shape-118">
            <a:extLst xmlns:a="http://schemas.openxmlformats.org/drawingml/2006/main">
              <a:ext uri="{FF2B5EF4-FFF2-40B4-BE49-F238E27FC236}">
                <a16:creationId xmlns:a16="http://schemas.microsoft.com/office/drawing/2014/main" id="{927F079C-3072-44FC-BCAB-C89DD25D4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3276600"/>
            <a:ext cx="46863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4EE"/>
          </a:solidFill>
          <a:ln xmlns:a="http://schemas.openxmlformats.org/drawingml/2006/main" w="19050">
            <a:solidFill>
              <a:srgbClr val="2D6A4F"/>
            </a:solidFill>
            <a:prstDash val="solid"/>
          </a:ln>
        </p:spPr>
      </p:sp>
      <p:sp>
        <p:nvSpPr>
          <p:cNvPr id="12" name="shape-119">
            <a:extLst xmlns:a="http://schemas.openxmlformats.org/drawingml/2006/main">
              <a:ext uri="{FF2B5EF4-FFF2-40B4-BE49-F238E27FC236}">
                <a16:creationId xmlns:a16="http://schemas.microsoft.com/office/drawing/2014/main" id="{ABD814ED-BF4A-43CA-8AAC-AC5327A21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676650"/>
            <a:ext cx="2590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 i="0">
                <a:solidFill>
                  <a:srgbClr val="2D6A4F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2D6A4F"/>
                </a:solidFill>
                <a:latin typeface="Arial"/>
                <a:ea typeface="Arial"/>
                <a:cs typeface="Arial"/>
              </a:rPr>
              <a:t>ЦЕЛЕВОЙ КОРИДОР</a:t>
            </a:r>
          </a:p>
        </p:txBody>
      </p:sp>
      <p:sp>
        <p:nvSpPr>
          <p:cNvPr id="13" name="shape-120">
            <a:extLst xmlns:a="http://schemas.openxmlformats.org/drawingml/2006/main">
              <a:ext uri="{FF2B5EF4-FFF2-40B4-BE49-F238E27FC236}">
                <a16:creationId xmlns:a16="http://schemas.microsoft.com/office/drawing/2014/main" id="{598277A1-5284-4F6D-A681-2F94F8C27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31813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B1C1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shape-121">
            <a:extLst xmlns:a="http://schemas.openxmlformats.org/drawingml/2006/main">
              <a:ext uri="{FF2B5EF4-FFF2-40B4-BE49-F238E27FC236}">
                <a16:creationId xmlns:a16="http://schemas.microsoft.com/office/drawing/2014/main" id="{04F03264-574B-46CC-800F-CF85AB966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62175" y="3228975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X</a:t>
            </a:r>
          </a:p>
        </p:txBody>
      </p:sp>
      <p:sp>
        <p:nvSpPr>
          <p:cNvPr id="15" name="shape-122">
            <a:extLst xmlns:a="http://schemas.openxmlformats.org/drawingml/2006/main">
              <a:ext uri="{FF2B5EF4-FFF2-40B4-BE49-F238E27FC236}">
                <a16:creationId xmlns:a16="http://schemas.microsoft.com/office/drawing/2014/main" id="{7B0609AA-21A2-4EF4-8130-4EEA6ADD0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43175" y="3257550"/>
            <a:ext cx="66675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9B1C1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shape-123">
            <a:extLst xmlns:a="http://schemas.openxmlformats.org/drawingml/2006/main">
              <a:ext uri="{FF2B5EF4-FFF2-40B4-BE49-F238E27FC236}">
                <a16:creationId xmlns:a16="http://schemas.microsoft.com/office/drawing/2014/main" id="{4227DFA7-676A-45A9-BECA-B9AA29B77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4305300"/>
            <a:ext cx="838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Отклонение D = расстояние от состояния до допустимого коридора</a:t>
            </a:r>
          </a:p>
        </p:txBody>
      </p:sp>
      <p:sp>
        <p:nvSpPr>
          <p:cNvPr id="17" name="shape-124">
            <a:extLst xmlns:a="http://schemas.openxmlformats.org/drawingml/2006/main">
              <a:ext uri="{FF2B5EF4-FFF2-40B4-BE49-F238E27FC236}">
                <a16:creationId xmlns:a16="http://schemas.microsoft.com/office/drawing/2014/main" id="{BB6A8F6B-3CB7-4909-B7FA-8BF744539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200650"/>
            <a:ext cx="8572500" cy="51435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shape-125">
            <a:extLst xmlns:a="http://schemas.openxmlformats.org/drawingml/2006/main">
              <a:ext uri="{FF2B5EF4-FFF2-40B4-BE49-F238E27FC236}">
                <a16:creationId xmlns:a16="http://schemas.microsoft.com/office/drawing/2014/main" id="{5E6C5B1B-2BBF-4E0A-A7D6-0E58EBC3D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200650"/>
            <a:ext cx="857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Оптимизируется состояние системы при сохранении обязательных ограничений</a:t>
            </a:r>
          </a:p>
        </p:txBody>
      </p:sp>
    </p:spTree>
    <p:extLst>
      <p:ext uri="{BB962C8B-B14F-4D97-AF65-F5344CB8AC3E}">
        <p14:creationId xmlns:p14="http://schemas.microsoft.com/office/powerpoint/2010/main" val="84824584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shape-126">
            <a:extLst xmlns:a="http://schemas.openxmlformats.org/drawingml/2006/main">
              <a:ext uri="{FF2B5EF4-FFF2-40B4-BE49-F238E27FC236}">
                <a16:creationId xmlns:a16="http://schemas.microsoft.com/office/drawing/2014/main" id="{FD114197-3A89-45E9-866D-5FA17EE70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127">
            <a:extLst xmlns:a="http://schemas.openxmlformats.org/drawingml/2006/main">
              <a:ext uri="{FF2B5EF4-FFF2-40B4-BE49-F238E27FC236}">
                <a16:creationId xmlns:a16="http://schemas.microsoft.com/office/drawing/2014/main" id="{BF767228-5025-4AA8-91F0-FCEDD4806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КРИСТАЛЛ 741</a:t>
            </a:r>
          </a:p>
        </p:txBody>
      </p:sp>
      <p:sp>
        <p:nvSpPr>
          <p:cNvPr id="3" name="shape-128">
            <a:extLst xmlns:a="http://schemas.openxmlformats.org/drawingml/2006/main">
              <a:ext uri="{FF2B5EF4-FFF2-40B4-BE49-F238E27FC236}">
                <a16:creationId xmlns:a16="http://schemas.microsoft.com/office/drawing/2014/main" id="{F335632F-6F01-4630-869A-1A193967A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shape-129">
            <a:extLst xmlns:a="http://schemas.openxmlformats.org/drawingml/2006/main">
              <a:ext uri="{FF2B5EF4-FFF2-40B4-BE49-F238E27FC236}">
                <a16:creationId xmlns:a16="http://schemas.microsoft.com/office/drawing/2014/main" id="{4018CBFF-2E2C-41EE-97BE-3C7E0BAF3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Девятнадцать систем образуют систему систем</a:t>
            </a:r>
          </a:p>
        </p:txBody>
      </p:sp>
      <p:sp>
        <p:nvSpPr>
          <p:cNvPr id="5" name="shape-130">
            <a:extLst xmlns:a="http://schemas.openxmlformats.org/drawingml/2006/main">
              <a:ext uri="{FF2B5EF4-FFF2-40B4-BE49-F238E27FC236}">
                <a16:creationId xmlns:a16="http://schemas.microsoft.com/office/drawing/2014/main" id="{9F68A716-00E4-4939-87E5-B579F1B61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131">
            <a:extLst xmlns:a="http://schemas.openxmlformats.org/drawingml/2006/main">
              <a:ext uri="{FF2B5EF4-FFF2-40B4-BE49-F238E27FC236}">
                <a16:creationId xmlns:a16="http://schemas.microsoft.com/office/drawing/2014/main" id="{FAA3973B-EAA8-4607-96BC-103B23CC1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619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Балансы — система управления  •  СУР  •  28.08.2026</a:t>
            </a:r>
          </a:p>
        </p:txBody>
      </p:sp>
      <p:sp>
        <p:nvSpPr>
          <p:cNvPr id="7" name="shape-132">
            <a:extLst xmlns:a="http://schemas.openxmlformats.org/drawingml/2006/main">
              <a:ext uri="{FF2B5EF4-FFF2-40B4-BE49-F238E27FC236}">
                <a16:creationId xmlns:a16="http://schemas.microsoft.com/office/drawing/2014/main" id="{49A673ED-6B81-4BC8-83E6-65DE1A510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133">
            <a:extLst xmlns:a="http://schemas.openxmlformats.org/drawingml/2006/main">
              <a:ext uri="{FF2B5EF4-FFF2-40B4-BE49-F238E27FC236}">
                <a16:creationId xmlns:a16="http://schemas.microsoft.com/office/drawing/2014/main" id="{1CB90468-5E51-42D8-9285-E9795833F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14500"/>
            <a:ext cx="2457450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FA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</p:sp>
      <p:sp>
        <p:nvSpPr>
          <p:cNvPr id="9" name="shape-134">
            <a:extLst xmlns:a="http://schemas.openxmlformats.org/drawingml/2006/main">
              <a:ext uri="{FF2B5EF4-FFF2-40B4-BE49-F238E27FC236}">
                <a16:creationId xmlns:a16="http://schemas.microsoft.com/office/drawing/2014/main" id="{455CD933-F32B-4413-A581-C5B1A005B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85950"/>
            <a:ext cx="21526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ЧЕЛОВЕК И ОБЩЕСТВО</a:t>
            </a:r>
          </a:p>
        </p:txBody>
      </p:sp>
      <p:sp>
        <p:nvSpPr>
          <p:cNvPr id="10" name="shape-135">
            <a:extLst xmlns:a="http://schemas.openxmlformats.org/drawingml/2006/main">
              <a:ext uri="{FF2B5EF4-FFF2-40B4-BE49-F238E27FC236}">
                <a16:creationId xmlns:a16="http://schemas.microsoft.com/office/drawing/2014/main" id="{C463C587-9AB6-42A6-9CBF-B8B307BD2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57175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63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B01 Демография</a:t>
            </a:r>
          </a:p>
        </p:txBody>
      </p:sp>
      <p:sp>
        <p:nvSpPr>
          <p:cNvPr id="11" name="shape-136">
            <a:extLst xmlns:a="http://schemas.openxmlformats.org/drawingml/2006/main">
              <a:ext uri="{FF2B5EF4-FFF2-40B4-BE49-F238E27FC236}">
                <a16:creationId xmlns:a16="http://schemas.microsoft.com/office/drawing/2014/main" id="{26B7195A-D3C2-4E64-8E2D-7F30AD915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93370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63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B02 Здоровье</a:t>
            </a:r>
          </a:p>
        </p:txBody>
      </p:sp>
      <p:sp>
        <p:nvSpPr>
          <p:cNvPr id="12" name="shape-137">
            <a:extLst xmlns:a="http://schemas.openxmlformats.org/drawingml/2006/main">
              <a:ext uri="{FF2B5EF4-FFF2-40B4-BE49-F238E27FC236}">
                <a16:creationId xmlns:a16="http://schemas.microsoft.com/office/drawing/2014/main" id="{1939E93D-5428-49FA-B3BC-0A4106FF1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29565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63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B03 Семья и доходы</a:t>
            </a:r>
          </a:p>
        </p:txBody>
      </p:sp>
      <p:sp>
        <p:nvSpPr>
          <p:cNvPr id="13" name="shape-138">
            <a:extLst xmlns:a="http://schemas.openxmlformats.org/drawingml/2006/main">
              <a:ext uri="{FF2B5EF4-FFF2-40B4-BE49-F238E27FC236}">
                <a16:creationId xmlns:a16="http://schemas.microsoft.com/office/drawing/2014/main" id="{EB430A6B-7AA4-4405-AB47-614DD2BE6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65760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63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B04 Образование</a:t>
            </a:r>
          </a:p>
        </p:txBody>
      </p:sp>
      <p:sp>
        <p:nvSpPr>
          <p:cNvPr id="14" name="shape-139">
            <a:extLst xmlns:a="http://schemas.openxmlformats.org/drawingml/2006/main">
              <a:ext uri="{FF2B5EF4-FFF2-40B4-BE49-F238E27FC236}">
                <a16:creationId xmlns:a16="http://schemas.microsoft.com/office/drawing/2014/main" id="{041424EE-C3DF-4EA7-8CB7-D74001576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01955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63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B05 Культура</a:t>
            </a:r>
          </a:p>
        </p:txBody>
      </p:sp>
      <p:sp>
        <p:nvSpPr>
          <p:cNvPr id="15" name="shape-140">
            <a:extLst xmlns:a="http://schemas.openxmlformats.org/drawingml/2006/main">
              <a:ext uri="{FF2B5EF4-FFF2-40B4-BE49-F238E27FC236}">
                <a16:creationId xmlns:a16="http://schemas.microsoft.com/office/drawing/2014/main" id="{AAEA72A2-7420-4A9E-8AEA-E665609CF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38150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63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B06 Труд</a:t>
            </a:r>
          </a:p>
        </p:txBody>
      </p:sp>
      <p:sp>
        <p:nvSpPr>
          <p:cNvPr id="16" name="shape-141">
            <a:extLst xmlns:a="http://schemas.openxmlformats.org/drawingml/2006/main">
              <a:ext uri="{FF2B5EF4-FFF2-40B4-BE49-F238E27FC236}">
                <a16:creationId xmlns:a16="http://schemas.microsoft.com/office/drawing/2014/main" id="{D46A5491-A748-4C39-9CB5-7C9D34297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1714500"/>
            <a:ext cx="2457450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4EE"/>
          </a:solidFill>
          <a:ln xmlns:a="http://schemas.openxmlformats.org/drawingml/2006/main" w="19050">
            <a:solidFill>
              <a:srgbClr val="2D6A4F"/>
            </a:solidFill>
            <a:prstDash val="solid"/>
          </a:ln>
        </p:spPr>
      </p:sp>
      <p:sp>
        <p:nvSpPr>
          <p:cNvPr id="17" name="shape-142">
            <a:extLst xmlns:a="http://schemas.openxmlformats.org/drawingml/2006/main">
              <a:ext uri="{FF2B5EF4-FFF2-40B4-BE49-F238E27FC236}">
                <a16:creationId xmlns:a16="http://schemas.microsoft.com/office/drawing/2014/main" id="{1A391935-FC17-469C-BCDF-E07DE5434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1885950"/>
            <a:ext cx="21526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2D6A4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D6A4F"/>
                </a:solidFill>
                <a:latin typeface="Arial"/>
                <a:ea typeface="Arial"/>
                <a:cs typeface="Arial"/>
              </a:rPr>
              <a:t>ТЕРРИТОРИЯ И ЖИЗНЕОБЕСПЕЧЕНИЕ</a:t>
            </a:r>
          </a:p>
        </p:txBody>
      </p:sp>
      <p:sp>
        <p:nvSpPr>
          <p:cNvPr id="18" name="shape-143">
            <a:extLst xmlns:a="http://schemas.openxmlformats.org/drawingml/2006/main">
              <a:ext uri="{FF2B5EF4-FFF2-40B4-BE49-F238E27FC236}">
                <a16:creationId xmlns:a16="http://schemas.microsoft.com/office/drawing/2014/main" id="{1AFC9BE4-3061-419E-874F-E3E6D9EE6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57175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63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B07 Продовольствие</a:t>
            </a:r>
          </a:p>
        </p:txBody>
      </p:sp>
      <p:sp>
        <p:nvSpPr>
          <p:cNvPr id="19" name="shape-144">
            <a:extLst xmlns:a="http://schemas.openxmlformats.org/drawingml/2006/main">
              <a:ext uri="{FF2B5EF4-FFF2-40B4-BE49-F238E27FC236}">
                <a16:creationId xmlns:a16="http://schemas.microsoft.com/office/drawing/2014/main" id="{AEF749F4-1E59-4A03-858E-D06CED5EA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93370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63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B08 Пространство</a:t>
            </a:r>
          </a:p>
        </p:txBody>
      </p:sp>
      <p:sp>
        <p:nvSpPr>
          <p:cNvPr id="20" name="shape-145">
            <a:extLst xmlns:a="http://schemas.openxmlformats.org/drawingml/2006/main">
              <a:ext uri="{FF2B5EF4-FFF2-40B4-BE49-F238E27FC236}">
                <a16:creationId xmlns:a16="http://schemas.microsoft.com/office/drawing/2014/main" id="{8F5508F6-C265-4CD1-AF82-A5F1BCA41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29565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63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B09 Жильё</a:t>
            </a:r>
          </a:p>
        </p:txBody>
      </p:sp>
      <p:sp>
        <p:nvSpPr>
          <p:cNvPr id="21" name="shape-146">
            <a:extLst xmlns:a="http://schemas.openxmlformats.org/drawingml/2006/main">
              <a:ext uri="{FF2B5EF4-FFF2-40B4-BE49-F238E27FC236}">
                <a16:creationId xmlns:a16="http://schemas.microsoft.com/office/drawing/2014/main" id="{7C28E57A-61A3-4C34-B3F4-E7AEE597A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65760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63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B10 Транспорт</a:t>
            </a:r>
          </a:p>
        </p:txBody>
      </p:sp>
      <p:sp>
        <p:nvSpPr>
          <p:cNvPr id="22" name="shape-147">
            <a:extLst xmlns:a="http://schemas.openxmlformats.org/drawingml/2006/main">
              <a:ext uri="{FF2B5EF4-FFF2-40B4-BE49-F238E27FC236}">
                <a16:creationId xmlns:a16="http://schemas.microsoft.com/office/drawing/2014/main" id="{7CB844B5-960E-4A74-B613-5DE921D4F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01955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63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B11 Энергия</a:t>
            </a:r>
          </a:p>
        </p:txBody>
      </p:sp>
      <p:sp>
        <p:nvSpPr>
          <p:cNvPr id="23" name="shape-148">
            <a:extLst xmlns:a="http://schemas.openxmlformats.org/drawingml/2006/main">
              <a:ext uri="{FF2B5EF4-FFF2-40B4-BE49-F238E27FC236}">
                <a16:creationId xmlns:a16="http://schemas.microsoft.com/office/drawing/2014/main" id="{1BB43DE5-43B5-49CC-B28C-BDAD256B8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38150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63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B12 Вода</a:t>
            </a:r>
          </a:p>
        </p:txBody>
      </p:sp>
      <p:sp>
        <p:nvSpPr>
          <p:cNvPr id="24" name="shape-149">
            <a:extLst xmlns:a="http://schemas.openxmlformats.org/drawingml/2006/main">
              <a:ext uri="{FF2B5EF4-FFF2-40B4-BE49-F238E27FC236}">
                <a16:creationId xmlns:a16="http://schemas.microsoft.com/office/drawing/2014/main" id="{0886CA49-8EAA-461B-9AB0-497F5BFFA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74345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63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B13 Природа</a:t>
            </a:r>
          </a:p>
        </p:txBody>
      </p:sp>
      <p:sp>
        <p:nvSpPr>
          <p:cNvPr id="25" name="shape-150">
            <a:extLst xmlns:a="http://schemas.openxmlformats.org/drawingml/2006/main">
              <a:ext uri="{FF2B5EF4-FFF2-40B4-BE49-F238E27FC236}">
                <a16:creationId xmlns:a16="http://schemas.microsoft.com/office/drawing/2014/main" id="{C2426E40-A867-405D-BFF9-A9372A0B5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1714500"/>
            <a:ext cx="2457450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0DF"/>
          </a:solidFill>
          <a:ln xmlns:a="http://schemas.openxmlformats.org/drawingml/2006/main" w="19050">
            <a:solidFill>
              <a:srgbClr val="C5A253"/>
            </a:solidFill>
            <a:prstDash val="solid"/>
          </a:ln>
        </p:spPr>
      </p:sp>
      <p:sp>
        <p:nvSpPr>
          <p:cNvPr id="26" name="shape-151">
            <a:extLst xmlns:a="http://schemas.openxmlformats.org/drawingml/2006/main">
              <a:ext uri="{FF2B5EF4-FFF2-40B4-BE49-F238E27FC236}">
                <a16:creationId xmlns:a16="http://schemas.microsoft.com/office/drawing/2014/main" id="{68B6E9F8-97D7-4EDF-B2D1-E74EFD310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885950"/>
            <a:ext cx="21526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ПРОИЗВОДСТВО И КАПИТАЛ</a:t>
            </a:r>
          </a:p>
        </p:txBody>
      </p:sp>
      <p:sp>
        <p:nvSpPr>
          <p:cNvPr id="27" name="shape-152">
            <a:extLst xmlns:a="http://schemas.openxmlformats.org/drawingml/2006/main">
              <a:ext uri="{FF2B5EF4-FFF2-40B4-BE49-F238E27FC236}">
                <a16:creationId xmlns:a16="http://schemas.microsoft.com/office/drawing/2014/main" id="{5D57CDD9-3614-4513-BAE9-39EB16560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57175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63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B14 Материалы</a:t>
            </a:r>
          </a:p>
        </p:txBody>
      </p:sp>
      <p:sp>
        <p:nvSpPr>
          <p:cNvPr id="28" name="shape-153">
            <a:extLst xmlns:a="http://schemas.openxmlformats.org/drawingml/2006/main">
              <a:ext uri="{FF2B5EF4-FFF2-40B4-BE49-F238E27FC236}">
                <a16:creationId xmlns:a16="http://schemas.microsoft.com/office/drawing/2014/main" id="{D9B0BAD9-6270-440D-83B2-F044622D2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93370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63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B15 Производство</a:t>
            </a:r>
          </a:p>
        </p:txBody>
      </p:sp>
      <p:sp>
        <p:nvSpPr>
          <p:cNvPr id="29" name="shape-154">
            <a:extLst xmlns:a="http://schemas.openxmlformats.org/drawingml/2006/main">
              <a:ext uri="{FF2B5EF4-FFF2-40B4-BE49-F238E27FC236}">
                <a16:creationId xmlns:a16="http://schemas.microsoft.com/office/drawing/2014/main" id="{2AAF40AA-89F2-44D3-BEFC-E457C957A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29565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63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B16 Финансы</a:t>
            </a:r>
          </a:p>
        </p:txBody>
      </p:sp>
      <p:sp>
        <p:nvSpPr>
          <p:cNvPr id="30" name="shape-155">
            <a:extLst xmlns:a="http://schemas.openxmlformats.org/drawingml/2006/main">
              <a:ext uri="{FF2B5EF4-FFF2-40B4-BE49-F238E27FC236}">
                <a16:creationId xmlns:a16="http://schemas.microsoft.com/office/drawing/2014/main" id="{2C4DA33E-94C8-4755-A97B-D2EA0925C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1714500"/>
            <a:ext cx="2457450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EAEA"/>
          </a:solidFill>
          <a:ln xmlns:a="http://schemas.openxmlformats.org/drawingml/2006/main" w="19050">
            <a:solidFill>
              <a:srgbClr val="9B1C1C"/>
            </a:solidFill>
            <a:prstDash val="solid"/>
          </a:ln>
        </p:spPr>
      </p:sp>
      <p:sp>
        <p:nvSpPr>
          <p:cNvPr id="31" name="shape-156">
            <a:extLst xmlns:a="http://schemas.openxmlformats.org/drawingml/2006/main">
              <a:ext uri="{FF2B5EF4-FFF2-40B4-BE49-F238E27FC236}">
                <a16:creationId xmlns:a16="http://schemas.microsoft.com/office/drawing/2014/main" id="{DBC4BC89-AA0D-42AD-8B06-43A667ED5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1885950"/>
            <a:ext cx="21526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9B1C1C"/>
                </a:solidFill>
                <a:latin typeface="Arial"/>
                <a:ea typeface="Arial"/>
                <a:cs typeface="Arial"/>
              </a:rPr>
              <a:t>ЗНАНИЯ И СУВЕРЕНИТЕТ</a:t>
            </a:r>
          </a:p>
        </p:txBody>
      </p:sp>
      <p:sp>
        <p:nvSpPr>
          <p:cNvPr id="32" name="shape-157">
            <a:extLst xmlns:a="http://schemas.openxmlformats.org/drawingml/2006/main">
              <a:ext uri="{FF2B5EF4-FFF2-40B4-BE49-F238E27FC236}">
                <a16:creationId xmlns:a16="http://schemas.microsoft.com/office/drawing/2014/main" id="{F0651646-7DC0-4044-8012-DC2911225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257175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63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B17 Наука</a:t>
            </a:r>
          </a:p>
        </p:txBody>
      </p:sp>
      <p:sp>
        <p:nvSpPr>
          <p:cNvPr id="33" name="shape-158">
            <a:extLst xmlns:a="http://schemas.openxmlformats.org/drawingml/2006/main">
              <a:ext uri="{FF2B5EF4-FFF2-40B4-BE49-F238E27FC236}">
                <a16:creationId xmlns:a16="http://schemas.microsoft.com/office/drawing/2014/main" id="{932E0AC8-6000-4A47-A7E4-0CCC284A9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293370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63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B18 Данные</a:t>
            </a:r>
          </a:p>
        </p:txBody>
      </p:sp>
      <p:sp>
        <p:nvSpPr>
          <p:cNvPr id="34" name="shape-159">
            <a:extLst xmlns:a="http://schemas.openxmlformats.org/drawingml/2006/main">
              <a:ext uri="{FF2B5EF4-FFF2-40B4-BE49-F238E27FC236}">
                <a16:creationId xmlns:a16="http://schemas.microsoft.com/office/drawing/2014/main" id="{0E271E7D-3630-42AB-9A12-8D2AE6AD5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29565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63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B19 Безопасность</a:t>
            </a:r>
          </a:p>
        </p:txBody>
      </p:sp>
      <p:sp>
        <p:nvSpPr>
          <p:cNvPr id="35" name="shape-160">
            <a:extLst xmlns:a="http://schemas.openxmlformats.org/drawingml/2006/main">
              <a:ext uri="{FF2B5EF4-FFF2-40B4-BE49-F238E27FC236}">
                <a16:creationId xmlns:a16="http://schemas.microsoft.com/office/drawing/2014/main" id="{0DA8F764-08CF-4765-AE2D-F1B18AB50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486400"/>
            <a:ext cx="9067800" cy="43815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shape-161">
            <a:extLst xmlns:a="http://schemas.openxmlformats.org/drawingml/2006/main">
              <a:ext uri="{FF2B5EF4-FFF2-40B4-BE49-F238E27FC236}">
                <a16:creationId xmlns:a16="http://schemas.microsoft.com/office/drawing/2014/main" id="{44F32CC2-EB66-44F6-818C-F88B87155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486400"/>
            <a:ext cx="9067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Это не 19 новых ведомств — это 19 сквозных контуров действующих институтов</a:t>
            </a:r>
          </a:p>
        </p:txBody>
      </p:sp>
    </p:spTree>
    <p:extLst>
      <p:ext uri="{BB962C8B-B14F-4D97-AF65-F5344CB8AC3E}">
        <p14:creationId xmlns:p14="http://schemas.microsoft.com/office/powerpoint/2010/main" val="118644220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shape-162">
            <a:extLst xmlns:a="http://schemas.openxmlformats.org/drawingml/2006/main">
              <a:ext uri="{FF2B5EF4-FFF2-40B4-BE49-F238E27FC236}">
                <a16:creationId xmlns:a16="http://schemas.microsoft.com/office/drawing/2014/main" id="{058AA70F-7EB2-43B7-A2E9-63EAFC3E1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163">
            <a:extLst xmlns:a="http://schemas.openxmlformats.org/drawingml/2006/main">
              <a:ext uri="{FF2B5EF4-FFF2-40B4-BE49-F238E27FC236}">
                <a16:creationId xmlns:a16="http://schemas.microsoft.com/office/drawing/2014/main" id="{4FA05878-A103-402A-9595-F9F701EB4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АДРЕС УПРАВЛЕНИЯ</a:t>
            </a:r>
          </a:p>
        </p:txBody>
      </p:sp>
      <p:sp>
        <p:nvSpPr>
          <p:cNvPr id="3" name="shape-164">
            <a:extLst xmlns:a="http://schemas.openxmlformats.org/drawingml/2006/main">
              <a:ext uri="{FF2B5EF4-FFF2-40B4-BE49-F238E27FC236}">
                <a16:creationId xmlns:a16="http://schemas.microsoft.com/office/drawing/2014/main" id="{94FF2F6D-326F-4BE5-A834-C0E92EB47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shape-165">
            <a:extLst xmlns:a="http://schemas.openxmlformats.org/drawingml/2006/main">
              <a:ext uri="{FF2B5EF4-FFF2-40B4-BE49-F238E27FC236}">
                <a16:creationId xmlns:a16="http://schemas.microsoft.com/office/drawing/2014/main" id="{8DDBBADD-940B-41D1-972C-65B989B59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19 × 13 × 3 = 741 модуль</a:t>
            </a:r>
          </a:p>
        </p:txBody>
      </p:sp>
      <p:sp>
        <p:nvSpPr>
          <p:cNvPr id="5" name="shape-166">
            <a:extLst xmlns:a="http://schemas.openxmlformats.org/drawingml/2006/main">
              <a:ext uri="{FF2B5EF4-FFF2-40B4-BE49-F238E27FC236}">
                <a16:creationId xmlns:a16="http://schemas.microsoft.com/office/drawing/2014/main" id="{D2785ACC-4A89-43B4-A23C-88E9137EE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167">
            <a:extLst xmlns:a="http://schemas.openxmlformats.org/drawingml/2006/main">
              <a:ext uri="{FF2B5EF4-FFF2-40B4-BE49-F238E27FC236}">
                <a16:creationId xmlns:a16="http://schemas.microsoft.com/office/drawing/2014/main" id="{25D6D757-3942-4132-8C66-2D90B35B8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619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Балансы — система управления  •  СУР  •  28.08.2026</a:t>
            </a:r>
          </a:p>
        </p:txBody>
      </p:sp>
      <p:sp>
        <p:nvSpPr>
          <p:cNvPr id="7" name="shape-168">
            <a:extLst xmlns:a="http://schemas.openxmlformats.org/drawingml/2006/main">
              <a:ext uri="{FF2B5EF4-FFF2-40B4-BE49-F238E27FC236}">
                <a16:creationId xmlns:a16="http://schemas.microsoft.com/office/drawing/2014/main" id="{2FD52B30-A74A-4571-86B1-1ACCEC615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169">
            <a:extLst xmlns:a="http://schemas.openxmlformats.org/drawingml/2006/main">
              <a:ext uri="{FF2B5EF4-FFF2-40B4-BE49-F238E27FC236}">
                <a16:creationId xmlns:a16="http://schemas.microsoft.com/office/drawing/2014/main" id="{66969980-B6CB-48F4-8728-F8BBD992A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1809750"/>
            <a:ext cx="2095500" cy="2095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3FA"/>
          </a:solidFill>
          <a:ln xmlns:a="http://schemas.openxmlformats.org/drawingml/2006/main" w="38100">
            <a:solidFill>
              <a:srgbClr val="2E74B5"/>
            </a:solidFill>
            <a:prstDash val="solid"/>
          </a:ln>
        </p:spPr>
      </p:sp>
      <p:sp>
        <p:nvSpPr>
          <p:cNvPr id="9" name="shape-170">
            <a:extLst xmlns:a="http://schemas.openxmlformats.org/drawingml/2006/main">
              <a:ext uri="{FF2B5EF4-FFF2-40B4-BE49-F238E27FC236}">
                <a16:creationId xmlns:a16="http://schemas.microsoft.com/office/drawing/2014/main" id="{9C8C9DBD-63D3-431F-B92E-3382DB555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57325" y="2095500"/>
            <a:ext cx="11811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5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45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10" name="shape-171">
            <a:extLst xmlns:a="http://schemas.openxmlformats.org/drawingml/2006/main">
              <a:ext uri="{FF2B5EF4-FFF2-40B4-BE49-F238E27FC236}">
                <a16:creationId xmlns:a16="http://schemas.microsoft.com/office/drawing/2014/main" id="{0B5727DC-AA75-4E66-8326-D0AF444CB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2876550"/>
            <a:ext cx="1447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БАЛАНСОВ</a:t>
            </a:r>
          </a:p>
        </p:txBody>
      </p:sp>
      <p:sp>
        <p:nvSpPr>
          <p:cNvPr id="11" name="shape-172">
            <a:extLst xmlns:a="http://schemas.openxmlformats.org/drawingml/2006/main">
              <a:ext uri="{FF2B5EF4-FFF2-40B4-BE49-F238E27FC236}">
                <a16:creationId xmlns:a16="http://schemas.microsoft.com/office/drawing/2014/main" id="{A86D6F3C-D015-4D45-AD66-D6C9AF076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6825" y="3238500"/>
            <a:ext cx="1562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что управляется</a:t>
            </a:r>
          </a:p>
        </p:txBody>
      </p:sp>
      <p:sp>
        <p:nvSpPr>
          <p:cNvPr id="12" name="shape-173">
            <a:extLst xmlns:a="http://schemas.openxmlformats.org/drawingml/2006/main">
              <a:ext uri="{FF2B5EF4-FFF2-40B4-BE49-F238E27FC236}">
                <a16:creationId xmlns:a16="http://schemas.microsoft.com/office/drawing/2014/main" id="{8DBFDFC8-3930-4113-9C23-A9EDDE56B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2571750"/>
            <a:ext cx="55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30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13" name="shape-174">
            <a:extLst xmlns:a="http://schemas.openxmlformats.org/drawingml/2006/main">
              <a:ext uri="{FF2B5EF4-FFF2-40B4-BE49-F238E27FC236}">
                <a16:creationId xmlns:a16="http://schemas.microsoft.com/office/drawing/2014/main" id="{648899BC-A67C-4B41-96DC-A5C8A14D1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4875" y="1809750"/>
            <a:ext cx="2095500" cy="2095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F0DF"/>
          </a:solidFill>
          <a:ln xmlns:a="http://schemas.openxmlformats.org/drawingml/2006/main" w="38100">
            <a:solidFill>
              <a:srgbClr val="C5A253"/>
            </a:solidFill>
            <a:prstDash val="solid"/>
          </a:ln>
        </p:spPr>
      </p:sp>
      <p:sp>
        <p:nvSpPr>
          <p:cNvPr id="14" name="shape-175">
            <a:extLst xmlns:a="http://schemas.openxmlformats.org/drawingml/2006/main">
              <a:ext uri="{FF2B5EF4-FFF2-40B4-BE49-F238E27FC236}">
                <a16:creationId xmlns:a16="http://schemas.microsoft.com/office/drawing/2014/main" id="{45CEAE2A-EE1F-451C-9D9F-744C8A87D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72075" y="2095500"/>
            <a:ext cx="11811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50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450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15" name="shape-176">
            <a:extLst xmlns:a="http://schemas.openxmlformats.org/drawingml/2006/main">
              <a:ext uri="{FF2B5EF4-FFF2-40B4-BE49-F238E27FC236}">
                <a16:creationId xmlns:a16="http://schemas.microsoft.com/office/drawing/2014/main" id="{498D8F31-F335-4F53-880D-2E040368C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8725" y="2876550"/>
            <a:ext cx="1447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ФАЗ</a:t>
            </a:r>
          </a:p>
        </p:txBody>
      </p:sp>
      <p:sp>
        <p:nvSpPr>
          <p:cNvPr id="16" name="shape-177">
            <a:extLst xmlns:a="http://schemas.openxmlformats.org/drawingml/2006/main">
              <a:ext uri="{FF2B5EF4-FFF2-40B4-BE49-F238E27FC236}">
                <a16:creationId xmlns:a16="http://schemas.microsoft.com/office/drawing/2014/main" id="{A25E4CAB-7B0B-472D-93F5-1CF6F6C68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3238500"/>
            <a:ext cx="1562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где находится решение</a:t>
            </a:r>
          </a:p>
        </p:txBody>
      </p:sp>
      <p:sp>
        <p:nvSpPr>
          <p:cNvPr id="17" name="shape-178">
            <a:extLst xmlns:a="http://schemas.openxmlformats.org/drawingml/2006/main">
              <a:ext uri="{FF2B5EF4-FFF2-40B4-BE49-F238E27FC236}">
                <a16:creationId xmlns:a16="http://schemas.microsoft.com/office/drawing/2014/main" id="{65F7F376-90B6-438E-9F90-B450FB6F0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2571750"/>
            <a:ext cx="55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30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18" name="shape-179">
            <a:extLst xmlns:a="http://schemas.openxmlformats.org/drawingml/2006/main">
              <a:ext uri="{FF2B5EF4-FFF2-40B4-BE49-F238E27FC236}">
                <a16:creationId xmlns:a16="http://schemas.microsoft.com/office/drawing/2014/main" id="{976E38A7-12CB-4312-8307-70CFC3D9E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1809750"/>
            <a:ext cx="2095500" cy="2095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3FA"/>
          </a:solidFill>
          <a:ln xmlns:a="http://schemas.openxmlformats.org/drawingml/2006/main" w="38100">
            <a:solidFill>
              <a:srgbClr val="2D6A4F"/>
            </a:solidFill>
            <a:prstDash val="solid"/>
          </a:ln>
        </p:spPr>
      </p:sp>
      <p:sp>
        <p:nvSpPr>
          <p:cNvPr id="19" name="shape-180">
            <a:extLst xmlns:a="http://schemas.openxmlformats.org/drawingml/2006/main">
              <a:ext uri="{FF2B5EF4-FFF2-40B4-BE49-F238E27FC236}">
                <a16:creationId xmlns:a16="http://schemas.microsoft.com/office/drawing/2014/main" id="{2649D3CC-D045-4E97-BD43-116A2D90B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86825" y="2095500"/>
            <a:ext cx="11811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500" b="1" i="0">
                <a:solidFill>
                  <a:srgbClr val="2D6A4F"/>
                </a:solidFill>
                <a:latin typeface="Arial"/>
                <a:ea typeface="Arial"/>
                <a:cs typeface="Arial"/>
              </a:defRPr>
            </a:pPr>
            <a:r>
              <a:rPr sz="4500" b="1" i="0">
                <a:solidFill>
                  <a:srgbClr val="2D6A4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0" name="shape-181">
            <a:extLst xmlns:a="http://schemas.openxmlformats.org/drawingml/2006/main">
              <a:ext uri="{FF2B5EF4-FFF2-40B4-BE49-F238E27FC236}">
                <a16:creationId xmlns:a16="http://schemas.microsoft.com/office/drawing/2014/main" id="{90864A31-4E4F-45DE-9DCD-93C14731D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53475" y="2876550"/>
            <a:ext cx="1447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МАСШТАБА</a:t>
            </a:r>
          </a:p>
        </p:txBody>
      </p:sp>
      <p:sp>
        <p:nvSpPr>
          <p:cNvPr id="21" name="shape-182">
            <a:extLst xmlns:a="http://schemas.openxmlformats.org/drawingml/2006/main">
              <a:ext uri="{FF2B5EF4-FFF2-40B4-BE49-F238E27FC236}">
                <a16:creationId xmlns:a16="http://schemas.microsoft.com/office/drawing/2014/main" id="{D580F4A2-3B96-4BF0-A9D6-4EC0F4941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96325" y="3238500"/>
            <a:ext cx="1562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где действует результат</a:t>
            </a:r>
          </a:p>
        </p:txBody>
      </p:sp>
      <p:sp>
        <p:nvSpPr>
          <p:cNvPr id="22" name="shape-183">
            <a:extLst xmlns:a="http://schemas.openxmlformats.org/drawingml/2006/main">
              <a:ext uri="{FF2B5EF4-FFF2-40B4-BE49-F238E27FC236}">
                <a16:creationId xmlns:a16="http://schemas.microsoft.com/office/drawing/2014/main" id="{C51EE685-0ECB-4811-A058-7E7318D2E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495800"/>
            <a:ext cx="7620000" cy="8382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shape-184">
            <a:extLst xmlns:a="http://schemas.openxmlformats.org/drawingml/2006/main">
              <a:ext uri="{FF2B5EF4-FFF2-40B4-BE49-F238E27FC236}">
                <a16:creationId xmlns:a16="http://schemas.microsoft.com/office/drawing/2014/main" id="{498D46FF-A1F8-4D1A-8941-7703C4E98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464820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444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25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SUR-B16-L10-S1</a:t>
            </a:r>
          </a:p>
        </p:txBody>
      </p:sp>
      <p:sp>
        <p:nvSpPr>
          <p:cNvPr id="24" name="shape-185">
            <a:extLst xmlns:a="http://schemas.openxmlformats.org/drawingml/2006/main">
              <a:ext uri="{FF2B5EF4-FFF2-40B4-BE49-F238E27FC236}">
                <a16:creationId xmlns:a16="http://schemas.microsoft.com/office/drawing/2014/main" id="{9298E73D-9CF5-4B89-BE3E-0661DD77D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048250"/>
            <a:ext cx="704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финансовый баланс • ресурсная модель • федеральный масштаб</a:t>
            </a:r>
          </a:p>
        </p:txBody>
      </p:sp>
    </p:spTree>
    <p:extLst>
      <p:ext uri="{BB962C8B-B14F-4D97-AF65-F5344CB8AC3E}">
        <p14:creationId xmlns:p14="http://schemas.microsoft.com/office/powerpoint/2010/main" val="177921055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0" name="shape-186">
            <a:extLst xmlns:a="http://schemas.openxmlformats.org/drawingml/2006/main">
              <a:ext uri="{FF2B5EF4-FFF2-40B4-BE49-F238E27FC236}">
                <a16:creationId xmlns:a16="http://schemas.microsoft.com/office/drawing/2014/main" id="{7284775C-BB65-457E-A445-45B724F7D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187">
            <a:extLst xmlns:a="http://schemas.openxmlformats.org/drawingml/2006/main">
              <a:ext uri="{FF2B5EF4-FFF2-40B4-BE49-F238E27FC236}">
                <a16:creationId xmlns:a16="http://schemas.microsoft.com/office/drawing/2014/main" id="{341F9414-A17C-4458-B7E8-1789B57D4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ЖИЗНЕННЫЙ ЦИКЛ</a:t>
            </a:r>
          </a:p>
        </p:txBody>
      </p:sp>
      <p:sp>
        <p:nvSpPr>
          <p:cNvPr id="3" name="shape-188">
            <a:extLst xmlns:a="http://schemas.openxmlformats.org/drawingml/2006/main">
              <a:ext uri="{FF2B5EF4-FFF2-40B4-BE49-F238E27FC236}">
                <a16:creationId xmlns:a16="http://schemas.microsoft.com/office/drawing/2014/main" id="{DB11F5C9-AA66-4F4E-9979-A243701E0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shape-189">
            <a:extLst xmlns:a="http://schemas.openxmlformats.org/drawingml/2006/main">
              <a:ext uri="{FF2B5EF4-FFF2-40B4-BE49-F238E27FC236}">
                <a16:creationId xmlns:a16="http://schemas.microsoft.com/office/drawing/2014/main" id="{C9403C98-98EF-40A7-98F2-51EAB19E4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Тринадцать фаз решения</a:t>
            </a:r>
          </a:p>
        </p:txBody>
      </p:sp>
      <p:sp>
        <p:nvSpPr>
          <p:cNvPr id="5" name="shape-190">
            <a:extLst xmlns:a="http://schemas.openxmlformats.org/drawingml/2006/main">
              <a:ext uri="{FF2B5EF4-FFF2-40B4-BE49-F238E27FC236}">
                <a16:creationId xmlns:a16="http://schemas.microsoft.com/office/drawing/2014/main" id="{3B83A1C5-B2BF-422B-AC5C-1F3CB8224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191">
            <a:extLst xmlns:a="http://schemas.openxmlformats.org/drawingml/2006/main">
              <a:ext uri="{FF2B5EF4-FFF2-40B4-BE49-F238E27FC236}">
                <a16:creationId xmlns:a16="http://schemas.microsoft.com/office/drawing/2014/main" id="{CCC30CE5-7CC0-4572-ACA9-7CBDF3945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619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Балансы — система управления  •  СУР  •  28.08.2026</a:t>
            </a:r>
          </a:p>
        </p:txBody>
      </p:sp>
      <p:sp>
        <p:nvSpPr>
          <p:cNvPr id="7" name="shape-192">
            <a:extLst xmlns:a="http://schemas.openxmlformats.org/drawingml/2006/main">
              <a:ext uri="{FF2B5EF4-FFF2-40B4-BE49-F238E27FC236}">
                <a16:creationId xmlns:a16="http://schemas.microsoft.com/office/drawing/2014/main" id="{FC15C17C-7DA2-4E7A-A7A1-2A68181AD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193">
            <a:extLst xmlns:a="http://schemas.openxmlformats.org/drawingml/2006/main">
              <a:ext uri="{FF2B5EF4-FFF2-40B4-BE49-F238E27FC236}">
                <a16:creationId xmlns:a16="http://schemas.microsoft.com/office/drawing/2014/main" id="{677FF982-AEEF-4C8C-A2D3-CE67AF939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90700"/>
            <a:ext cx="1428750" cy="895350"/>
          </a:xfrm>
          <a:prstGeom xmlns:a="http://schemas.openxmlformats.org/drawingml/2006/main" prst="roundRect">
            <a:avLst>
              <a:gd name="adj" fmla="val 85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194">
            <a:extLst xmlns:a="http://schemas.openxmlformats.org/drawingml/2006/main">
              <a:ext uri="{FF2B5EF4-FFF2-40B4-BE49-F238E27FC236}">
                <a16:creationId xmlns:a16="http://schemas.microsoft.com/office/drawing/2014/main" id="{99FBEB14-38AC-4546-8355-8276924D8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88595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L01</a:t>
            </a:r>
          </a:p>
        </p:txBody>
      </p:sp>
      <p:sp>
        <p:nvSpPr>
          <p:cNvPr id="10" name="shape-195">
            <a:extLst xmlns:a="http://schemas.openxmlformats.org/drawingml/2006/main">
              <a:ext uri="{FF2B5EF4-FFF2-40B4-BE49-F238E27FC236}">
                <a16:creationId xmlns:a16="http://schemas.microsoft.com/office/drawing/2014/main" id="{BC4F256D-32B8-4969-BAF0-537444355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171700"/>
            <a:ext cx="123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Сигнал</a:t>
            </a:r>
          </a:p>
        </p:txBody>
      </p:sp>
      <p:sp>
        <p:nvSpPr>
          <p:cNvPr id="11" name="shape-196">
            <a:extLst xmlns:a="http://schemas.openxmlformats.org/drawingml/2006/main">
              <a:ext uri="{FF2B5EF4-FFF2-40B4-BE49-F238E27FC236}">
                <a16:creationId xmlns:a16="http://schemas.microsoft.com/office/drawing/2014/main" id="{80A71F2D-FCC2-4ADC-9536-94206511A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71675" y="2133600"/>
            <a:ext cx="1905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CD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hape-197">
            <a:extLst xmlns:a="http://schemas.openxmlformats.org/drawingml/2006/main">
              <a:ext uri="{FF2B5EF4-FFF2-40B4-BE49-F238E27FC236}">
                <a16:creationId xmlns:a16="http://schemas.microsoft.com/office/drawing/2014/main" id="{3FC13C57-C06D-4C1C-9499-4605286D0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1790700"/>
            <a:ext cx="1428750" cy="895350"/>
          </a:xfrm>
          <a:prstGeom xmlns:a="http://schemas.openxmlformats.org/drawingml/2006/main" prst="roundRect">
            <a:avLst>
              <a:gd name="adj" fmla="val 85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shape-198">
            <a:extLst xmlns:a="http://schemas.openxmlformats.org/drawingml/2006/main">
              <a:ext uri="{FF2B5EF4-FFF2-40B4-BE49-F238E27FC236}">
                <a16:creationId xmlns:a16="http://schemas.microsoft.com/office/drawing/2014/main" id="{1C22EED6-4C5D-49B2-A42E-239152D12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188595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L02</a:t>
            </a:r>
          </a:p>
        </p:txBody>
      </p:sp>
      <p:sp>
        <p:nvSpPr>
          <p:cNvPr id="14" name="shape-199">
            <a:extLst xmlns:a="http://schemas.openxmlformats.org/drawingml/2006/main">
              <a:ext uri="{FF2B5EF4-FFF2-40B4-BE49-F238E27FC236}">
                <a16:creationId xmlns:a16="http://schemas.microsoft.com/office/drawing/2014/main" id="{E655EEDE-BB9E-4626-AB4F-EC334D795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2171700"/>
            <a:ext cx="123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Источники</a:t>
            </a:r>
          </a:p>
        </p:txBody>
      </p:sp>
      <p:sp>
        <p:nvSpPr>
          <p:cNvPr id="15" name="shape-200">
            <a:extLst xmlns:a="http://schemas.openxmlformats.org/drawingml/2006/main">
              <a:ext uri="{FF2B5EF4-FFF2-40B4-BE49-F238E27FC236}">
                <a16:creationId xmlns:a16="http://schemas.microsoft.com/office/drawing/2014/main" id="{18CBD300-EBB9-45AD-8C5D-BB6A79A9A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9975" y="2133600"/>
            <a:ext cx="1905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CD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shape-201">
            <a:extLst xmlns:a="http://schemas.openxmlformats.org/drawingml/2006/main">
              <a:ext uri="{FF2B5EF4-FFF2-40B4-BE49-F238E27FC236}">
                <a16:creationId xmlns:a16="http://schemas.microsoft.com/office/drawing/2014/main" id="{743E7122-6140-4EF4-ADDF-A6935D9B7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790700"/>
            <a:ext cx="1428750" cy="895350"/>
          </a:xfrm>
          <a:prstGeom xmlns:a="http://schemas.openxmlformats.org/drawingml/2006/main" prst="roundRect">
            <a:avLst>
              <a:gd name="adj" fmla="val 85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7" name="shape-202">
            <a:extLst xmlns:a="http://schemas.openxmlformats.org/drawingml/2006/main">
              <a:ext uri="{FF2B5EF4-FFF2-40B4-BE49-F238E27FC236}">
                <a16:creationId xmlns:a16="http://schemas.microsoft.com/office/drawing/2014/main" id="{84AEA160-069D-4BF6-BBC1-CFD511B04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188595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L03</a:t>
            </a:r>
          </a:p>
        </p:txBody>
      </p:sp>
      <p:sp>
        <p:nvSpPr>
          <p:cNvPr id="18" name="shape-203">
            <a:extLst xmlns:a="http://schemas.openxmlformats.org/drawingml/2006/main">
              <a:ext uri="{FF2B5EF4-FFF2-40B4-BE49-F238E27FC236}">
                <a16:creationId xmlns:a16="http://schemas.microsoft.com/office/drawing/2014/main" id="{9877D314-525B-48DE-B563-D6E0C5A00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171700"/>
            <a:ext cx="123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Проверка</a:t>
            </a:r>
          </a:p>
        </p:txBody>
      </p:sp>
      <p:sp>
        <p:nvSpPr>
          <p:cNvPr id="19" name="shape-204">
            <a:extLst xmlns:a="http://schemas.openxmlformats.org/drawingml/2006/main">
              <a:ext uri="{FF2B5EF4-FFF2-40B4-BE49-F238E27FC236}">
                <a16:creationId xmlns:a16="http://schemas.microsoft.com/office/drawing/2014/main" id="{EBD18A98-EE3E-452B-9DDB-B3915FBDF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8275" y="2133600"/>
            <a:ext cx="1905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CD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shape-205">
            <a:extLst xmlns:a="http://schemas.openxmlformats.org/drawingml/2006/main">
              <a:ext uri="{FF2B5EF4-FFF2-40B4-BE49-F238E27FC236}">
                <a16:creationId xmlns:a16="http://schemas.microsoft.com/office/drawing/2014/main" id="{7A85CBB2-E795-4086-8903-1A2D48D22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1790700"/>
            <a:ext cx="1428750" cy="895350"/>
          </a:xfrm>
          <a:prstGeom xmlns:a="http://schemas.openxmlformats.org/drawingml/2006/main" prst="roundRect">
            <a:avLst>
              <a:gd name="adj" fmla="val 85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shape-206">
            <a:extLst xmlns:a="http://schemas.openxmlformats.org/drawingml/2006/main">
              <a:ext uri="{FF2B5EF4-FFF2-40B4-BE49-F238E27FC236}">
                <a16:creationId xmlns:a16="http://schemas.microsoft.com/office/drawing/2014/main" id="{C8B06F81-076B-444E-9C02-E8F0A9144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188595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L04</a:t>
            </a:r>
          </a:p>
        </p:txBody>
      </p:sp>
      <p:sp>
        <p:nvSpPr>
          <p:cNvPr id="22" name="shape-207">
            <a:extLst xmlns:a="http://schemas.openxmlformats.org/drawingml/2006/main">
              <a:ext uri="{FF2B5EF4-FFF2-40B4-BE49-F238E27FC236}">
                <a16:creationId xmlns:a16="http://schemas.microsoft.com/office/drawing/2014/main" id="{8B073C6F-7C96-48F9-8D16-3C4523CA9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2171700"/>
            <a:ext cx="123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Baseline</a:t>
            </a:r>
          </a:p>
        </p:txBody>
      </p:sp>
      <p:sp>
        <p:nvSpPr>
          <p:cNvPr id="23" name="shape-208">
            <a:extLst xmlns:a="http://schemas.openxmlformats.org/drawingml/2006/main">
              <a:ext uri="{FF2B5EF4-FFF2-40B4-BE49-F238E27FC236}">
                <a16:creationId xmlns:a16="http://schemas.microsoft.com/office/drawing/2014/main" id="{B428326D-2F41-43C1-B8F3-9F4FDAF06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86575" y="2133600"/>
            <a:ext cx="1905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CD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shape-209">
            <a:extLst xmlns:a="http://schemas.openxmlformats.org/drawingml/2006/main">
              <a:ext uri="{FF2B5EF4-FFF2-40B4-BE49-F238E27FC236}">
                <a16:creationId xmlns:a16="http://schemas.microsoft.com/office/drawing/2014/main" id="{A3641A83-233E-4101-A981-76CBCEFBC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1790700"/>
            <a:ext cx="1428750" cy="895350"/>
          </a:xfrm>
          <a:prstGeom xmlns:a="http://schemas.openxmlformats.org/drawingml/2006/main" prst="roundRect">
            <a:avLst>
              <a:gd name="adj" fmla="val 85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5" name="shape-210">
            <a:extLst xmlns:a="http://schemas.openxmlformats.org/drawingml/2006/main">
              <a:ext uri="{FF2B5EF4-FFF2-40B4-BE49-F238E27FC236}">
                <a16:creationId xmlns:a16="http://schemas.microsoft.com/office/drawing/2014/main" id="{27A8307D-6DBD-4FBE-AAF0-788F11CA4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188595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L05</a:t>
            </a:r>
          </a:p>
        </p:txBody>
      </p:sp>
      <p:sp>
        <p:nvSpPr>
          <p:cNvPr id="26" name="shape-211">
            <a:extLst xmlns:a="http://schemas.openxmlformats.org/drawingml/2006/main">
              <a:ext uri="{FF2B5EF4-FFF2-40B4-BE49-F238E27FC236}">
                <a16:creationId xmlns:a16="http://schemas.microsoft.com/office/drawing/2014/main" id="{0A6B84BA-34AA-4E57-B565-72481F65D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171700"/>
            <a:ext cx="123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Диагностика</a:t>
            </a:r>
          </a:p>
        </p:txBody>
      </p:sp>
      <p:sp>
        <p:nvSpPr>
          <p:cNvPr id="27" name="shape-212">
            <a:extLst xmlns:a="http://schemas.openxmlformats.org/drawingml/2006/main">
              <a:ext uri="{FF2B5EF4-FFF2-40B4-BE49-F238E27FC236}">
                <a16:creationId xmlns:a16="http://schemas.microsoft.com/office/drawing/2014/main" id="{683E36DB-A18E-4682-9769-B93B309FE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2133600"/>
            <a:ext cx="1905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CD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shape-213">
            <a:extLst xmlns:a="http://schemas.openxmlformats.org/drawingml/2006/main">
              <a:ext uri="{FF2B5EF4-FFF2-40B4-BE49-F238E27FC236}">
                <a16:creationId xmlns:a16="http://schemas.microsoft.com/office/drawing/2014/main" id="{19887D84-1B38-48C3-9830-3026784BB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1790700"/>
            <a:ext cx="1428750" cy="895350"/>
          </a:xfrm>
          <a:prstGeom xmlns:a="http://schemas.openxmlformats.org/drawingml/2006/main" prst="roundRect">
            <a:avLst>
              <a:gd name="adj" fmla="val 85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9" name="shape-214">
            <a:extLst xmlns:a="http://schemas.openxmlformats.org/drawingml/2006/main">
              <a:ext uri="{FF2B5EF4-FFF2-40B4-BE49-F238E27FC236}">
                <a16:creationId xmlns:a16="http://schemas.microsoft.com/office/drawing/2014/main" id="{BCA915B4-F8B7-4912-9EDA-F3BF101C3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188595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L06</a:t>
            </a:r>
          </a:p>
        </p:txBody>
      </p:sp>
      <p:sp>
        <p:nvSpPr>
          <p:cNvPr id="30" name="shape-215">
            <a:extLst xmlns:a="http://schemas.openxmlformats.org/drawingml/2006/main">
              <a:ext uri="{FF2B5EF4-FFF2-40B4-BE49-F238E27FC236}">
                <a16:creationId xmlns:a16="http://schemas.microsoft.com/office/drawing/2014/main" id="{8D453ADA-C96B-4211-9232-0F2D0B5B1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171700"/>
            <a:ext cx="123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Сценарии</a:t>
            </a:r>
          </a:p>
        </p:txBody>
      </p:sp>
      <p:sp>
        <p:nvSpPr>
          <p:cNvPr id="31" name="shape-216">
            <a:extLst xmlns:a="http://schemas.openxmlformats.org/drawingml/2006/main">
              <a:ext uri="{FF2B5EF4-FFF2-40B4-BE49-F238E27FC236}">
                <a16:creationId xmlns:a16="http://schemas.microsoft.com/office/drawing/2014/main" id="{1B472D7B-3EA5-4787-81AF-38BF9D3BC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3175" y="2133600"/>
            <a:ext cx="1905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CD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shape-217">
            <a:extLst xmlns:a="http://schemas.openxmlformats.org/drawingml/2006/main">
              <a:ext uri="{FF2B5EF4-FFF2-40B4-BE49-F238E27FC236}">
                <a16:creationId xmlns:a16="http://schemas.microsoft.com/office/drawing/2014/main" id="{F5B155F9-79AA-4E63-A98E-40B984B05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1790700"/>
            <a:ext cx="1428750" cy="895350"/>
          </a:xfrm>
          <a:prstGeom xmlns:a="http://schemas.openxmlformats.org/drawingml/2006/main" prst="roundRect">
            <a:avLst>
              <a:gd name="adj" fmla="val 85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3" name="shape-218">
            <a:extLst xmlns:a="http://schemas.openxmlformats.org/drawingml/2006/main">
              <a:ext uri="{FF2B5EF4-FFF2-40B4-BE49-F238E27FC236}">
                <a16:creationId xmlns:a16="http://schemas.microsoft.com/office/drawing/2014/main" id="{74C940A4-DFBD-4567-B00B-9985FFA00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188595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L07</a:t>
            </a:r>
          </a:p>
        </p:txBody>
      </p:sp>
      <p:sp>
        <p:nvSpPr>
          <p:cNvPr id="34" name="shape-219">
            <a:extLst xmlns:a="http://schemas.openxmlformats.org/drawingml/2006/main">
              <a:ext uri="{FF2B5EF4-FFF2-40B4-BE49-F238E27FC236}">
                <a16:creationId xmlns:a16="http://schemas.microsoft.com/office/drawing/2014/main" id="{D003C928-2926-463B-A2CB-1CD46E1F5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58450" y="2171700"/>
            <a:ext cx="123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Коридор</a:t>
            </a:r>
          </a:p>
        </p:txBody>
      </p:sp>
      <p:sp>
        <p:nvSpPr>
          <p:cNvPr id="35" name="shape-220">
            <a:extLst xmlns:a="http://schemas.openxmlformats.org/drawingml/2006/main">
              <a:ext uri="{FF2B5EF4-FFF2-40B4-BE49-F238E27FC236}">
                <a16:creationId xmlns:a16="http://schemas.microsoft.com/office/drawing/2014/main" id="{10B37966-8FB2-4976-9664-0BD88F8F0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19450"/>
            <a:ext cx="1428750" cy="895350"/>
          </a:xfrm>
          <a:prstGeom xmlns:a="http://schemas.openxmlformats.org/drawingml/2006/main" prst="roundRect">
            <a:avLst>
              <a:gd name="adj" fmla="val 8511"/>
            </a:avLst>
          </a:prstGeom>
          <a:solidFill xmlns:a="http://schemas.openxmlformats.org/drawingml/2006/main">
            <a:srgbClr val="F4F8FC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6" name="shape-221">
            <a:extLst xmlns:a="http://schemas.openxmlformats.org/drawingml/2006/main">
              <a:ext uri="{FF2B5EF4-FFF2-40B4-BE49-F238E27FC236}">
                <a16:creationId xmlns:a16="http://schemas.microsoft.com/office/drawing/2014/main" id="{77B024BB-6FCF-45F1-8481-CA5E972C2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1470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L08</a:t>
            </a:r>
          </a:p>
        </p:txBody>
      </p:sp>
      <p:sp>
        <p:nvSpPr>
          <p:cNvPr id="37" name="shape-222">
            <a:extLst xmlns:a="http://schemas.openxmlformats.org/drawingml/2006/main">
              <a:ext uri="{FF2B5EF4-FFF2-40B4-BE49-F238E27FC236}">
                <a16:creationId xmlns:a16="http://schemas.microsoft.com/office/drawing/2014/main" id="{D218369E-46F5-4F9A-8E39-9148D5AA3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600450"/>
            <a:ext cx="123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Варианты</a:t>
            </a:r>
          </a:p>
        </p:txBody>
      </p:sp>
      <p:sp>
        <p:nvSpPr>
          <p:cNvPr id="38" name="shape-223">
            <a:extLst xmlns:a="http://schemas.openxmlformats.org/drawingml/2006/main">
              <a:ext uri="{FF2B5EF4-FFF2-40B4-BE49-F238E27FC236}">
                <a16:creationId xmlns:a16="http://schemas.microsoft.com/office/drawing/2014/main" id="{0FD6F2D4-7F70-4BBE-B3BA-CE9910031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71675" y="3562350"/>
            <a:ext cx="1905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CD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shape-224">
            <a:extLst xmlns:a="http://schemas.openxmlformats.org/drawingml/2006/main">
              <a:ext uri="{FF2B5EF4-FFF2-40B4-BE49-F238E27FC236}">
                <a16:creationId xmlns:a16="http://schemas.microsoft.com/office/drawing/2014/main" id="{A81AF9DA-2A27-40DF-B047-D0E049797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3219450"/>
            <a:ext cx="1428750" cy="895350"/>
          </a:xfrm>
          <a:prstGeom xmlns:a="http://schemas.openxmlformats.org/drawingml/2006/main" prst="roundRect">
            <a:avLst>
              <a:gd name="adj" fmla="val 8511"/>
            </a:avLst>
          </a:prstGeom>
          <a:solidFill xmlns:a="http://schemas.openxmlformats.org/drawingml/2006/main">
            <a:srgbClr val="F4F8FC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40" name="shape-225">
            <a:extLst xmlns:a="http://schemas.openxmlformats.org/drawingml/2006/main">
              <a:ext uri="{FF2B5EF4-FFF2-40B4-BE49-F238E27FC236}">
                <a16:creationId xmlns:a16="http://schemas.microsoft.com/office/drawing/2014/main" id="{50A8F577-4600-440B-917B-788EB7908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331470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L09</a:t>
            </a:r>
          </a:p>
        </p:txBody>
      </p:sp>
      <p:sp>
        <p:nvSpPr>
          <p:cNvPr id="41" name="shape-226">
            <a:extLst xmlns:a="http://schemas.openxmlformats.org/drawingml/2006/main">
              <a:ext uri="{FF2B5EF4-FFF2-40B4-BE49-F238E27FC236}">
                <a16:creationId xmlns:a16="http://schemas.microsoft.com/office/drawing/2014/main" id="{28AE399C-EBA3-4D1D-BB21-B08E3D18D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3600450"/>
            <a:ext cx="123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Право</a:t>
            </a:r>
          </a:p>
        </p:txBody>
      </p:sp>
      <p:sp>
        <p:nvSpPr>
          <p:cNvPr id="42" name="shape-227">
            <a:extLst xmlns:a="http://schemas.openxmlformats.org/drawingml/2006/main">
              <a:ext uri="{FF2B5EF4-FFF2-40B4-BE49-F238E27FC236}">
                <a16:creationId xmlns:a16="http://schemas.microsoft.com/office/drawing/2014/main" id="{242B1C6B-7208-458E-9162-0A9698773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9975" y="3562350"/>
            <a:ext cx="1905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CD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shape-228">
            <a:extLst xmlns:a="http://schemas.openxmlformats.org/drawingml/2006/main">
              <a:ext uri="{FF2B5EF4-FFF2-40B4-BE49-F238E27FC236}">
                <a16:creationId xmlns:a16="http://schemas.microsoft.com/office/drawing/2014/main" id="{97E7FD28-FB6A-418B-AAEC-2A55F0EA4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219450"/>
            <a:ext cx="1428750" cy="895350"/>
          </a:xfrm>
          <a:prstGeom xmlns:a="http://schemas.openxmlformats.org/drawingml/2006/main" prst="roundRect">
            <a:avLst>
              <a:gd name="adj" fmla="val 8511"/>
            </a:avLst>
          </a:prstGeom>
          <a:solidFill xmlns:a="http://schemas.openxmlformats.org/drawingml/2006/main">
            <a:srgbClr val="F4F8FC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44" name="shape-229">
            <a:extLst xmlns:a="http://schemas.openxmlformats.org/drawingml/2006/main">
              <a:ext uri="{FF2B5EF4-FFF2-40B4-BE49-F238E27FC236}">
                <a16:creationId xmlns:a16="http://schemas.microsoft.com/office/drawing/2014/main" id="{EC29B150-8370-4C59-9EFA-507A448F0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331470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L10</a:t>
            </a:r>
          </a:p>
        </p:txBody>
      </p:sp>
      <p:sp>
        <p:nvSpPr>
          <p:cNvPr id="45" name="shape-230">
            <a:extLst xmlns:a="http://schemas.openxmlformats.org/drawingml/2006/main">
              <a:ext uri="{FF2B5EF4-FFF2-40B4-BE49-F238E27FC236}">
                <a16:creationId xmlns:a16="http://schemas.microsoft.com/office/drawing/2014/main" id="{16D71A87-ABCA-4A67-A085-6AC17BA20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600450"/>
            <a:ext cx="123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Ресурс</a:t>
            </a:r>
          </a:p>
        </p:txBody>
      </p:sp>
      <p:sp>
        <p:nvSpPr>
          <p:cNvPr id="46" name="shape-231">
            <a:extLst xmlns:a="http://schemas.openxmlformats.org/drawingml/2006/main">
              <a:ext uri="{FF2B5EF4-FFF2-40B4-BE49-F238E27FC236}">
                <a16:creationId xmlns:a16="http://schemas.microsoft.com/office/drawing/2014/main" id="{4EF6F558-0D0B-4EA0-9099-EE32A8558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8275" y="3562350"/>
            <a:ext cx="1905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CD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shape-232">
            <a:extLst xmlns:a="http://schemas.openxmlformats.org/drawingml/2006/main">
              <a:ext uri="{FF2B5EF4-FFF2-40B4-BE49-F238E27FC236}">
                <a16:creationId xmlns:a16="http://schemas.microsoft.com/office/drawing/2014/main" id="{8E1AF509-47B7-446E-A3BC-59E595F95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3219450"/>
            <a:ext cx="1428750" cy="895350"/>
          </a:xfrm>
          <a:prstGeom xmlns:a="http://schemas.openxmlformats.org/drawingml/2006/main" prst="roundRect">
            <a:avLst>
              <a:gd name="adj" fmla="val 8511"/>
            </a:avLst>
          </a:prstGeom>
          <a:solidFill xmlns:a="http://schemas.openxmlformats.org/drawingml/2006/main">
            <a:srgbClr val="F4F8FC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48" name="shape-233">
            <a:extLst xmlns:a="http://schemas.openxmlformats.org/drawingml/2006/main">
              <a:ext uri="{FF2B5EF4-FFF2-40B4-BE49-F238E27FC236}">
                <a16:creationId xmlns:a16="http://schemas.microsoft.com/office/drawing/2014/main" id="{FED0617C-5570-4560-952C-B6BFAA505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331470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L11</a:t>
            </a:r>
          </a:p>
        </p:txBody>
      </p:sp>
      <p:sp>
        <p:nvSpPr>
          <p:cNvPr id="49" name="shape-234">
            <a:extLst xmlns:a="http://schemas.openxmlformats.org/drawingml/2006/main">
              <a:ext uri="{FF2B5EF4-FFF2-40B4-BE49-F238E27FC236}">
                <a16:creationId xmlns:a16="http://schemas.microsoft.com/office/drawing/2014/main" id="{B9E0DE08-828B-4BCA-B3A1-98670360C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3600450"/>
            <a:ext cx="123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Исполнение</a:t>
            </a:r>
          </a:p>
        </p:txBody>
      </p:sp>
      <p:sp>
        <p:nvSpPr>
          <p:cNvPr id="50" name="shape-235">
            <a:extLst xmlns:a="http://schemas.openxmlformats.org/drawingml/2006/main">
              <a:ext uri="{FF2B5EF4-FFF2-40B4-BE49-F238E27FC236}">
                <a16:creationId xmlns:a16="http://schemas.microsoft.com/office/drawing/2014/main" id="{24D266BE-248A-479D-B4CD-D588BF26E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86575" y="3562350"/>
            <a:ext cx="1905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CD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shape-236">
            <a:extLst xmlns:a="http://schemas.openxmlformats.org/drawingml/2006/main">
              <a:ext uri="{FF2B5EF4-FFF2-40B4-BE49-F238E27FC236}">
                <a16:creationId xmlns:a16="http://schemas.microsoft.com/office/drawing/2014/main" id="{FB25F6A1-1C7F-4792-B23F-65C214CDF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219450"/>
            <a:ext cx="1428750" cy="895350"/>
          </a:xfrm>
          <a:prstGeom xmlns:a="http://schemas.openxmlformats.org/drawingml/2006/main" prst="roundRect">
            <a:avLst>
              <a:gd name="adj" fmla="val 8511"/>
            </a:avLst>
          </a:prstGeom>
          <a:solidFill xmlns:a="http://schemas.openxmlformats.org/drawingml/2006/main">
            <a:srgbClr val="F4F8FC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52" name="shape-237">
            <a:extLst xmlns:a="http://schemas.openxmlformats.org/drawingml/2006/main">
              <a:ext uri="{FF2B5EF4-FFF2-40B4-BE49-F238E27FC236}">
                <a16:creationId xmlns:a16="http://schemas.microsoft.com/office/drawing/2014/main" id="{D053F074-DCE2-4899-8E06-7C3C8698D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331470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L12</a:t>
            </a:r>
          </a:p>
        </p:txBody>
      </p:sp>
      <p:sp>
        <p:nvSpPr>
          <p:cNvPr id="53" name="shape-238">
            <a:extLst xmlns:a="http://schemas.openxmlformats.org/drawingml/2006/main">
              <a:ext uri="{FF2B5EF4-FFF2-40B4-BE49-F238E27FC236}">
                <a16:creationId xmlns:a16="http://schemas.microsoft.com/office/drawing/2014/main" id="{EEC5EDB5-9557-47B6-BB06-6B7C842F8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600450"/>
            <a:ext cx="123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Валидация</a:t>
            </a:r>
          </a:p>
        </p:txBody>
      </p:sp>
      <p:sp>
        <p:nvSpPr>
          <p:cNvPr id="54" name="shape-239">
            <a:extLst xmlns:a="http://schemas.openxmlformats.org/drawingml/2006/main">
              <a:ext uri="{FF2B5EF4-FFF2-40B4-BE49-F238E27FC236}">
                <a16:creationId xmlns:a16="http://schemas.microsoft.com/office/drawing/2014/main" id="{68D9BEBF-654C-4561-A2AB-8B9B2E1F3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3562350"/>
            <a:ext cx="1905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CD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shape-240">
            <a:extLst xmlns:a="http://schemas.openxmlformats.org/drawingml/2006/main">
              <a:ext uri="{FF2B5EF4-FFF2-40B4-BE49-F238E27FC236}">
                <a16:creationId xmlns:a16="http://schemas.microsoft.com/office/drawing/2014/main" id="{D9A91AD9-7AF2-4C22-863A-943617953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3219450"/>
            <a:ext cx="1428750" cy="895350"/>
          </a:xfrm>
          <a:prstGeom xmlns:a="http://schemas.openxmlformats.org/drawingml/2006/main" prst="roundRect">
            <a:avLst>
              <a:gd name="adj" fmla="val 8511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56" name="shape-241">
            <a:extLst xmlns:a="http://schemas.openxmlformats.org/drawingml/2006/main">
              <a:ext uri="{FF2B5EF4-FFF2-40B4-BE49-F238E27FC236}">
                <a16:creationId xmlns:a16="http://schemas.microsoft.com/office/drawing/2014/main" id="{A58E5893-AA40-449D-826E-E51CF1C5A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331470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L13</a:t>
            </a:r>
          </a:p>
        </p:txBody>
      </p:sp>
      <p:sp>
        <p:nvSpPr>
          <p:cNvPr id="57" name="shape-242">
            <a:extLst xmlns:a="http://schemas.openxmlformats.org/drawingml/2006/main">
              <a:ext uri="{FF2B5EF4-FFF2-40B4-BE49-F238E27FC236}">
                <a16:creationId xmlns:a16="http://schemas.microsoft.com/office/drawing/2014/main" id="{FB6EEFE8-B814-4285-A1F3-DFCEABC8A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600450"/>
            <a:ext cx="123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Корректировка</a:t>
            </a:r>
          </a:p>
        </p:txBody>
      </p:sp>
      <p:sp>
        <p:nvSpPr>
          <p:cNvPr id="58" name="shape-243">
            <a:extLst xmlns:a="http://schemas.openxmlformats.org/drawingml/2006/main">
              <a:ext uri="{FF2B5EF4-FFF2-40B4-BE49-F238E27FC236}">
                <a16:creationId xmlns:a16="http://schemas.microsoft.com/office/drawing/2014/main" id="{9B4A7D3B-F952-4D10-9140-C323D423E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876800"/>
            <a:ext cx="8572500" cy="72390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shape-244">
            <a:extLst xmlns:a="http://schemas.openxmlformats.org/drawingml/2006/main">
              <a:ext uri="{FF2B5EF4-FFF2-40B4-BE49-F238E27FC236}">
                <a16:creationId xmlns:a16="http://schemas.microsoft.com/office/drawing/2014/main" id="{FB6811EB-B1DB-45D9-9438-8C9F446FD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029200"/>
            <a:ext cx="8001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Результат L12 и знания L13 становятся входом для нового сигнала L01</a:t>
            </a:r>
          </a:p>
        </p:txBody>
      </p:sp>
    </p:spTree>
    <p:extLst>
      <p:ext uri="{BB962C8B-B14F-4D97-AF65-F5344CB8AC3E}">
        <p14:creationId xmlns:p14="http://schemas.microsoft.com/office/powerpoint/2010/main" val="177896590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shape-245">
            <a:extLst xmlns:a="http://schemas.openxmlformats.org/drawingml/2006/main">
              <a:ext uri="{FF2B5EF4-FFF2-40B4-BE49-F238E27FC236}">
                <a16:creationId xmlns:a16="http://schemas.microsoft.com/office/drawing/2014/main" id="{A6416F10-229C-464A-9559-D5C9F13B5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246">
            <a:extLst xmlns:a="http://schemas.openxmlformats.org/drawingml/2006/main">
              <a:ext uri="{FF2B5EF4-FFF2-40B4-BE49-F238E27FC236}">
                <a16:creationId xmlns:a16="http://schemas.microsoft.com/office/drawing/2014/main" id="{A3D60EB5-387E-4D18-BB96-354619B85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МАСШТАБ</a:t>
            </a:r>
          </a:p>
        </p:txBody>
      </p:sp>
      <p:sp>
        <p:nvSpPr>
          <p:cNvPr id="3" name="shape-247">
            <a:extLst xmlns:a="http://schemas.openxmlformats.org/drawingml/2006/main">
              <a:ext uri="{FF2B5EF4-FFF2-40B4-BE49-F238E27FC236}">
                <a16:creationId xmlns:a16="http://schemas.microsoft.com/office/drawing/2014/main" id="{EE95ED8D-1D67-46A1-A36E-B32F6402E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shape-248">
            <a:extLst xmlns:a="http://schemas.openxmlformats.org/drawingml/2006/main">
              <a:ext uri="{FF2B5EF4-FFF2-40B4-BE49-F238E27FC236}">
                <a16:creationId xmlns:a16="http://schemas.microsoft.com/office/drawing/2014/main" id="{32C47FDD-C4A6-4776-A7E8-27EAA16C1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Один баланс — три уровня решения</a:t>
            </a:r>
          </a:p>
        </p:txBody>
      </p:sp>
      <p:sp>
        <p:nvSpPr>
          <p:cNvPr id="5" name="shape-249">
            <a:extLst xmlns:a="http://schemas.openxmlformats.org/drawingml/2006/main">
              <a:ext uri="{FF2B5EF4-FFF2-40B4-BE49-F238E27FC236}">
                <a16:creationId xmlns:a16="http://schemas.microsoft.com/office/drawing/2014/main" id="{4A1F9AFA-EF87-40AF-B41A-1C592CD20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250">
            <a:extLst xmlns:a="http://schemas.openxmlformats.org/drawingml/2006/main">
              <a:ext uri="{FF2B5EF4-FFF2-40B4-BE49-F238E27FC236}">
                <a16:creationId xmlns:a16="http://schemas.microsoft.com/office/drawing/2014/main" id="{57DFF456-81E6-4616-8B5B-11F6C19B1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619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Балансы — система управления  •  СУР  •  28.08.2026</a:t>
            </a:r>
          </a:p>
        </p:txBody>
      </p:sp>
      <p:sp>
        <p:nvSpPr>
          <p:cNvPr id="7" name="shape-251">
            <a:extLst xmlns:a="http://schemas.openxmlformats.org/drawingml/2006/main">
              <a:ext uri="{FF2B5EF4-FFF2-40B4-BE49-F238E27FC236}">
                <a16:creationId xmlns:a16="http://schemas.microsoft.com/office/drawing/2014/main" id="{C2CB99ED-334B-4195-B82A-CEE5EA72E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252">
            <a:extLst xmlns:a="http://schemas.openxmlformats.org/drawingml/2006/main">
              <a:ext uri="{FF2B5EF4-FFF2-40B4-BE49-F238E27FC236}">
                <a16:creationId xmlns:a16="http://schemas.microsoft.com/office/drawing/2014/main" id="{6916A01F-994F-46A0-9E2C-35E817742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24050"/>
            <a:ext cx="9144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hape-253">
            <a:extLst xmlns:a="http://schemas.openxmlformats.org/drawingml/2006/main">
              <a:ext uri="{FF2B5EF4-FFF2-40B4-BE49-F238E27FC236}">
                <a16:creationId xmlns:a16="http://schemas.microsoft.com/office/drawing/2014/main" id="{71437B71-74A2-41B2-8E65-CBF94AABB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24050"/>
            <a:ext cx="914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S1</a:t>
            </a:r>
          </a:p>
        </p:txBody>
      </p:sp>
      <p:sp>
        <p:nvSpPr>
          <p:cNvPr id="10" name="shape-254">
            <a:extLst xmlns:a="http://schemas.openxmlformats.org/drawingml/2006/main">
              <a:ext uri="{FF2B5EF4-FFF2-40B4-BE49-F238E27FC236}">
                <a16:creationId xmlns:a16="http://schemas.microsoft.com/office/drawing/2014/main" id="{23BC5090-77AF-4CBE-AAE3-26D2E49F7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1905000"/>
            <a:ext cx="295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НАЦИОНАЛЬНЫЙ</a:t>
            </a:r>
          </a:p>
        </p:txBody>
      </p:sp>
      <p:sp>
        <p:nvSpPr>
          <p:cNvPr id="11" name="shape-255">
            <a:extLst xmlns:a="http://schemas.openxmlformats.org/drawingml/2006/main">
              <a:ext uri="{FF2B5EF4-FFF2-40B4-BE49-F238E27FC236}">
                <a16:creationId xmlns:a16="http://schemas.microsoft.com/office/drawing/2014/main" id="{7BBB63E8-FDCA-4889-BBCB-26C002CED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1895475"/>
            <a:ext cx="647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национальная цель • межотраслевой баланс • федеральный ресурс</a:t>
            </a:r>
          </a:p>
        </p:txBody>
      </p:sp>
      <p:sp>
        <p:nvSpPr>
          <p:cNvPr id="12" name="shape-256">
            <a:extLst xmlns:a="http://schemas.openxmlformats.org/drawingml/2006/main">
              <a:ext uri="{FF2B5EF4-FFF2-40B4-BE49-F238E27FC236}">
                <a16:creationId xmlns:a16="http://schemas.microsoft.com/office/drawing/2014/main" id="{85BDF639-463F-4946-A33E-BE01756D2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05150"/>
            <a:ext cx="9144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shape-257">
            <a:extLst xmlns:a="http://schemas.openxmlformats.org/drawingml/2006/main">
              <a:ext uri="{FF2B5EF4-FFF2-40B4-BE49-F238E27FC236}">
                <a16:creationId xmlns:a16="http://schemas.microsoft.com/office/drawing/2014/main" id="{236BE725-D5DF-4108-9E04-5B5F147A2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05150"/>
            <a:ext cx="914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S2</a:t>
            </a:r>
          </a:p>
        </p:txBody>
      </p:sp>
      <p:sp>
        <p:nvSpPr>
          <p:cNvPr id="14" name="shape-258">
            <a:extLst xmlns:a="http://schemas.openxmlformats.org/drawingml/2006/main">
              <a:ext uri="{FF2B5EF4-FFF2-40B4-BE49-F238E27FC236}">
                <a16:creationId xmlns:a16="http://schemas.microsoft.com/office/drawing/2014/main" id="{91EEA08C-26C4-437F-A345-236BF1FE4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3086100"/>
            <a:ext cx="295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РЕГИОНАЛЬНЫЙ</a:t>
            </a:r>
          </a:p>
        </p:txBody>
      </p:sp>
      <p:sp>
        <p:nvSpPr>
          <p:cNvPr id="15" name="shape-259">
            <a:extLst xmlns:a="http://schemas.openxmlformats.org/drawingml/2006/main">
              <a:ext uri="{FF2B5EF4-FFF2-40B4-BE49-F238E27FC236}">
                <a16:creationId xmlns:a16="http://schemas.microsoft.com/office/drawing/2014/main" id="{3136FE19-58E0-4FE8-AAAE-E1269B4CA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3076575"/>
            <a:ext cx="647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территориальный сценарий • межведомственный портфель</a:t>
            </a:r>
          </a:p>
        </p:txBody>
      </p:sp>
      <p:sp>
        <p:nvSpPr>
          <p:cNvPr id="16" name="shape-260">
            <a:extLst xmlns:a="http://schemas.openxmlformats.org/drawingml/2006/main">
              <a:ext uri="{FF2B5EF4-FFF2-40B4-BE49-F238E27FC236}">
                <a16:creationId xmlns:a16="http://schemas.microsoft.com/office/drawing/2014/main" id="{ED38FAC7-E749-414B-8E2F-874FE2946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9144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2D6A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shape-261">
            <a:extLst xmlns:a="http://schemas.openxmlformats.org/drawingml/2006/main">
              <a:ext uri="{FF2B5EF4-FFF2-40B4-BE49-F238E27FC236}">
                <a16:creationId xmlns:a16="http://schemas.microsoft.com/office/drawing/2014/main" id="{F63D3A07-8E01-4442-AFCE-4F5EEF4F2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914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S3</a:t>
            </a:r>
          </a:p>
        </p:txBody>
      </p:sp>
      <p:sp>
        <p:nvSpPr>
          <p:cNvPr id="18" name="shape-262">
            <a:extLst xmlns:a="http://schemas.openxmlformats.org/drawingml/2006/main">
              <a:ext uri="{FF2B5EF4-FFF2-40B4-BE49-F238E27FC236}">
                <a16:creationId xmlns:a16="http://schemas.microsoft.com/office/drawing/2014/main" id="{0827C752-39DA-4E72-85FA-DC7D77BB1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267200"/>
            <a:ext cx="295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ПРОЕКТНЫЙ</a:t>
            </a:r>
          </a:p>
        </p:txBody>
      </p:sp>
      <p:sp>
        <p:nvSpPr>
          <p:cNvPr id="19" name="shape-263">
            <a:extLst xmlns:a="http://schemas.openxmlformats.org/drawingml/2006/main">
              <a:ext uri="{FF2B5EF4-FFF2-40B4-BE49-F238E27FC236}">
                <a16:creationId xmlns:a16="http://schemas.microsoft.com/office/drawing/2014/main" id="{1A87802C-621E-4CC0-8AC1-D2BB283D9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4257675"/>
            <a:ext cx="647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конкретное исполнение • приёмка • подтверждённый эффект</a:t>
            </a:r>
          </a:p>
        </p:txBody>
      </p:sp>
      <p:sp>
        <p:nvSpPr>
          <p:cNvPr id="20" name="shape-264">
            <a:extLst xmlns:a="http://schemas.openxmlformats.org/drawingml/2006/main">
              <a:ext uri="{FF2B5EF4-FFF2-40B4-BE49-F238E27FC236}">
                <a16:creationId xmlns:a16="http://schemas.microsoft.com/office/drawing/2014/main" id="{456DF956-9B2E-477F-B30E-3E76CBB26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5467350"/>
            <a:ext cx="8915400" cy="43815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shape-265">
            <a:extLst xmlns:a="http://schemas.openxmlformats.org/drawingml/2006/main">
              <a:ext uri="{FF2B5EF4-FFF2-40B4-BE49-F238E27FC236}">
                <a16:creationId xmlns:a16="http://schemas.microsoft.com/office/drawing/2014/main" id="{9405645C-8D93-4EE4-B2B0-8D85C6920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5467350"/>
            <a:ext cx="8915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Общий код сохраняется — полномочия, детализация и частота наблюдения различаются</a:t>
            </a:r>
          </a:p>
        </p:txBody>
      </p:sp>
    </p:spTree>
    <p:extLst>
      <p:ext uri="{BB962C8B-B14F-4D97-AF65-F5344CB8AC3E}">
        <p14:creationId xmlns:p14="http://schemas.microsoft.com/office/powerpoint/2010/main" val="193163696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2026-08-28T00:18:21.4310000Z</dcterms:created>
  <dcterms:modified xsi:type="dcterms:W3CDTF">2026-08-28T00:18:21.4310000Z</dcterms:modified>
</coreProperties>
</file>