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777240"/>
            <a:ext cx="10927080" cy="49834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141732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11827"/>
                </a:solidFill>
              </a:defRPr>
            </a:pPr>
            <a:r>
              <a:t>АТЛАС</a:t>
            </a:r>
            <a:br/>
            <a:r>
              <a:t>СОЦИАЛЬНЫХ ДАННЫХ</a:t>
            </a:r>
          </a:p>
          <a:p>
            <a:pPr>
              <a:spcBef>
                <a:spcPts val="1200"/>
              </a:spcBef>
              <a:defRPr sz="1800">
                <a:solidFill>
                  <a:srgbClr val="2563EB"/>
                </a:solidFill>
              </a:defRPr>
            </a:pPr>
            <a:r>
              <a:t>Архитектура наблюдения, понимания и развития общества</a:t>
            </a:r>
          </a:p>
          <a:p>
            <a:pPr>
              <a:defRPr sz="1800" b="1">
                <a:solidFill>
                  <a:srgbClr val="0E7490"/>
                </a:solidFill>
              </a:defRPr>
            </a:pPr>
            <a:r>
              <a:t>ЭКВИЛИБРИУМ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4480560"/>
            <a:ext cx="96926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ДАННЫЕ → СВЯЗИ → ПОНИМАНИЕ → РЕШЕНИЕ → ДЕЙСТВИЕ → ИЗМЕРИМЫЙ ЭФФЕКТ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9. Архитектура платформы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10 технологических слоёв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17320" y="1325880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00200" y="1367028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1. Источники и коннекторы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17320" y="1792224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600200" y="1833372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2. Единая модель данных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17320" y="2258568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00200" y="2299715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3. Хранилище фактов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17320" y="2724912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00200" y="2766060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4. Граф и онтология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417320" y="3191256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600200" y="3232404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5. Качество и происхождение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417320" y="3657600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600200" y="3698748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6. Аналитика и модели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417320" y="4123944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600200" y="4165091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7. Карты и дашборды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17320" y="4590288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600200" y="4631436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8. Проектный контур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417320" y="5056632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600200" y="5097780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9. API внешних сервисов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417320" y="5522976"/>
            <a:ext cx="93268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600200" y="5564124"/>
            <a:ext cx="89611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10. Безопасность и аудит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10. Контур доверия и ответственной работы с данными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Атлас должен быть полезным без превращения в систему тотального наблюдения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Privacy by design и минимизация собираемых данных.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Разделение идентификационного, аналитического и публичного контуров.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Обезличивание и агрегирование для публичных карт.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Ролевой доступ и журналирование действий.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Прозрачное происхождение данных и методик расчёта.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Никаких высокозначимых решений только по непрозрачному рейтингу.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11. MVP: первый работающий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Один регион / группа муниципалитетов + 5 взаимосвязанных реестров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828800"/>
            <a:ext cx="1874519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066543"/>
            <a:ext cx="1655064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НКО и социальные организации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17520" y="1828800"/>
            <a:ext cx="1874519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27248" y="2066543"/>
            <a:ext cx="1655064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Социальные проекты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57800" y="1828800"/>
            <a:ext cx="1874519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67528" y="2066543"/>
            <a:ext cx="1655064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Потребности и проблемы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98080" y="1828800"/>
            <a:ext cx="1874519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07808" y="2066543"/>
            <a:ext cx="1655064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Ресурсы и инфраструктура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38360" y="1828800"/>
            <a:ext cx="1874519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848088" y="2066543"/>
            <a:ext cx="1655064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Показатели и результаты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3657600"/>
            <a:ext cx="98755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Карта территории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Поиск НКО/проекта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Сопоставление потребности и ресурса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Карточка проекта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Базовый дашборд эффекта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12. 20 ключевых экранов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Интерфейс Атласа должен вести пользователя от карты к решению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2588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1. Главная карта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2152" y="132588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2. Паспорт региона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8504" y="132588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3. Паспорт муниципалитета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856" y="132588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4. Карта НКО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28600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5. Карточка НКО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2152" y="228600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6. Карта проектов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18504" y="228600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7. Карточка проекта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34856" y="228600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8. Карта потребностей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324612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9. Карточка потребности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2152" y="324612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10. Карта ресурсов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18504" y="324612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11. Инфраструктура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34856" y="324612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12. Социальные риски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420624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13. Качество жизни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02152" y="420624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14. Гранты и финансирование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18504" y="420624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15. Граф партнёрств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34856" y="420624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16. Конструктор консорциума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516636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17. Сценарный прогноз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2152" y="516636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18. Мониторинг эффекта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18504" y="516636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19. Центр отчётов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34856" y="5166360"/>
            <a:ext cx="25603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30">
                <a:solidFill>
                  <a:srgbClr val="111827"/>
                </a:solidFill>
              </a:defRPr>
            </a:pPr>
            <a:r>
              <a:t>20. Поиск решений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13. Дорожная карта развёртывания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От пилота НКО к национальной социальной инфраструктуре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874519"/>
            <a:ext cx="192024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57400"/>
            <a:ext cx="1645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563EB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60604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</a:defRPr>
            </a:pPr>
            <a:r>
              <a:t>Пилот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108960"/>
            <a:ext cx="1645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75569"/>
                </a:solidFill>
              </a:defRPr>
            </a:pPr>
            <a:r>
              <a:t>1 регион / 5 реестров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26080" y="1874519"/>
            <a:ext cx="192024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63240" y="2057400"/>
            <a:ext cx="1645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563EB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260604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</a:defRPr>
            </a:pPr>
            <a:r>
              <a:t>Связность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3240" y="3108960"/>
            <a:ext cx="1645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75569"/>
                </a:solidFill>
              </a:defRPr>
            </a:pPr>
            <a:r>
              <a:t>API + внешние платформы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12080" y="1874519"/>
            <a:ext cx="192024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49240" y="2057400"/>
            <a:ext cx="1645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563EB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9240" y="260604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</a:defRPr>
            </a:pPr>
            <a:r>
              <a:t>Аналитика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49240" y="3108960"/>
            <a:ext cx="1645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75569"/>
                </a:solidFill>
              </a:defRPr>
            </a:pPr>
            <a:r>
              <a:t>риски, дефициты, эффективность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98079" y="1874519"/>
            <a:ext cx="192024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635240" y="2057400"/>
            <a:ext cx="1645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563EB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5240" y="260604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</a:defRPr>
            </a:pPr>
            <a:r>
              <a:t>Масштабирование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35240" y="3108960"/>
            <a:ext cx="1645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75569"/>
                </a:solidFill>
              </a:defRPr>
            </a:pPr>
            <a:r>
              <a:t>регионы и отраслевые контуры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784080" y="1874519"/>
            <a:ext cx="192024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921240" y="2057400"/>
            <a:ext cx="1645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563EB"/>
                </a:solidFill>
              </a:defRPr>
            </a:pPr>
            <a: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21240" y="260604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</a:defRPr>
            </a:pPr>
            <a:r>
              <a:t>ЭКВИЛИБРИУМ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921240" y="3108960"/>
            <a:ext cx="1645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475569"/>
                </a:solidFill>
              </a:defRPr>
            </a:pPr>
            <a:r>
              <a:t>единое аналитическое ядро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" y="4709160"/>
            <a:ext cx="101498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11827"/>
                </a:solidFill>
              </a:defRPr>
            </a:pPr>
            <a:r>
              <a:t>Атлас социальных данных = инфраструктура общественного знания и система навигации к измеримому социальному результату.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1. Зачем нужен Атлас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От разрозненной статистики — к целостной социальной картине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111827"/>
                </a:solidFill>
              </a:defRPr>
            </a:pPr>
            <a:r>
              <a:t>• Единый язык социальных данных для государства, НКО, бизнеса и граждан.</a:t>
            </a:r>
          </a:p>
          <a:p>
            <a:pPr>
              <a:spcAft>
                <a:spcPts val="1000"/>
              </a:spcAft>
              <a:defRPr sz="1900">
                <a:solidFill>
                  <a:srgbClr val="111827"/>
                </a:solidFill>
              </a:defRPr>
            </a:pPr>
            <a:r>
              <a:t>• Одновременное отображение проблем, ресурсов, исполнителей и результатов.</a:t>
            </a:r>
          </a:p>
          <a:p>
            <a:pPr>
              <a:spcAft>
                <a:spcPts val="1000"/>
              </a:spcAft>
              <a:defRPr sz="1900">
                <a:solidFill>
                  <a:srgbClr val="111827"/>
                </a:solidFill>
              </a:defRPr>
            </a:pPr>
            <a:r>
              <a:t>• Раннее выявление социальных рисков до перехода в кризис.</a:t>
            </a:r>
          </a:p>
          <a:p>
            <a:pPr>
              <a:spcAft>
                <a:spcPts val="1000"/>
              </a:spcAft>
              <a:defRPr sz="1900">
                <a:solidFill>
                  <a:srgbClr val="111827"/>
                </a:solidFill>
              </a:defRPr>
            </a:pPr>
            <a:r>
              <a:t>• Доказательная оценка социальных проектов и государственных мер.</a:t>
            </a:r>
          </a:p>
          <a:p>
            <a:pPr>
              <a:spcAft>
                <a:spcPts val="1000"/>
              </a:spcAft>
              <a:defRPr sz="1900">
                <a:solidFill>
                  <a:srgbClr val="111827"/>
                </a:solidFill>
              </a:defRPr>
            </a:pPr>
            <a:r>
              <a:t>• Поддержка адресных решений и проектирования новых сервисов.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2. Атлас отвечает на шесть вопросов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Главный переход: от описания прошлого к системе действий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81051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Что происходит?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55448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63440" y="181051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Где?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155448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0" y="181051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С кем?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47472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73075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Почему?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80559" y="347472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63440" y="373075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Какие ресурсы доступны?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0" y="3474720"/>
            <a:ext cx="32461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3730752"/>
            <a:ext cx="28346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Какое действие даст результат?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3. 19 слоёв социальной реальности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Атлас строится не вокруг одной базы, а вокруг взаимосвязанных слоёв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17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7512" y="1600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1. Население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98648" y="1417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71800" y="1600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2. Семьи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02936" y="1417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276088" y="1600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3. Здоровье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07224" y="1417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80376" y="1600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4. Образование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811512" y="1417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884664" y="1600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5. Доходы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2560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7512" y="2743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6. Занятость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8648" y="2560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971800" y="2743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7. Жильё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202936" y="2560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76088" y="2743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8. Культура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07224" y="2560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80376" y="2743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9. Спорт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11512" y="2560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884664" y="2743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10. Молодёжь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94360" y="3703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7512" y="3886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11. Старшее поколение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898648" y="3703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971800" y="3886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12. Инклюзия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202936" y="3703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276088" y="3886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13. Безопасность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507224" y="3703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580376" y="3886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14. Экология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811512" y="3703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884664" y="3886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15. Мобильность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94360" y="4846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67512" y="5029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16. НКО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898648" y="4846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71800" y="5029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17. Соцпроекты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202936" y="4846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276088" y="5029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18. Ресурсы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507224" y="4846320"/>
            <a:ext cx="196596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580376" y="5029200"/>
            <a:ext cx="1819656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11827"/>
                </a:solidFill>
              </a:defRPr>
            </a:pPr>
            <a:r>
              <a:t>19. Социальный эффект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4. Единый реестр НКО и инициатив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Не каталог организаций, а карта способности территории решать задачи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Паспорт НКО: статус, команда, география, компетенции, опыт.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Портфель проектов: цели, группы, бюджеты, партнёры, результаты.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Финансирование и история поддержки.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Материальные и нематериальные ресурсы.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Потребности самой НКО: кадры, помещения, IT, партнёры, финансирование.</a:t>
            </a:r>
          </a:p>
          <a:p>
            <a:pPr>
              <a:spcAft>
                <a:spcPts val="1000"/>
              </a:spcAft>
              <a:defRPr sz="1750">
                <a:solidFill>
                  <a:srgbClr val="111827"/>
                </a:solidFill>
              </a:defRPr>
            </a:pPr>
            <a:r>
              <a:t>• Доказательный профиль: прозрачность, отчётность, подтверждённый эффект.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5. Карта потребностей + карта ресурсов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Социальная аналитика превращается в операционную систему кооперации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08760"/>
            <a:ext cx="521208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263640" y="1508760"/>
            <a:ext cx="521208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1783080"/>
            <a:ext cx="4572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2563EB"/>
                </a:solidFill>
              </a:defRPr>
            </a:pPr>
            <a:r>
              <a:t>ПОТРЕБНОСТИ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331720"/>
            <a:ext cx="43891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тип проблемы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целевая группа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география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срочность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масштаб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подтверждение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1783080"/>
            <a:ext cx="4572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2563EB"/>
                </a:solidFill>
              </a:defRPr>
            </a:pPr>
            <a:r>
              <a:t>РЕСУРСЫ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331720"/>
            <a:ext cx="43891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финансы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инфраструктура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специалисты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НКО и учреждения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технологии и данные</a:t>
            </a:r>
          </a:p>
          <a:p>
            <a:pPr>
              <a:spcAft>
                <a:spcPts val="1000"/>
              </a:spcAft>
              <a:defRPr sz="1600">
                <a:solidFill>
                  <a:srgbClr val="111827"/>
                </a:solidFill>
              </a:defRPr>
            </a:pPr>
            <a:r>
              <a:t>• доступность во времени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40680" y="3218688"/>
            <a:ext cx="1325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0E7490"/>
                </a:solidFill>
              </a:defRPr>
            </a:pPr>
            <a:r>
              <a:t>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6. Гиперграф социальных связей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Базовая форма представления Атласа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7</a:t>
            </a:r>
          </a:p>
        </p:txBody>
      </p:sp>
      <p:sp>
        <p:nvSpPr>
          <p:cNvPr id="6" name="Oval 5"/>
          <p:cNvSpPr/>
          <p:nvPr/>
        </p:nvSpPr>
        <p:spPr>
          <a:xfrm>
            <a:off x="914400" y="274320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94436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ЛЮДИ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164592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43200" y="184708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НКО</a:t>
            </a:r>
          </a:p>
        </p:txBody>
      </p:sp>
      <p:sp>
        <p:nvSpPr>
          <p:cNvPr id="10" name="Oval 9"/>
          <p:cNvSpPr/>
          <p:nvPr/>
        </p:nvSpPr>
        <p:spPr>
          <a:xfrm>
            <a:off x="4937760" y="274320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37760" y="294436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ПРОЕКТЫ</a:t>
            </a:r>
          </a:p>
        </p:txBody>
      </p:sp>
      <p:sp>
        <p:nvSpPr>
          <p:cNvPr id="12" name="Oval 11"/>
          <p:cNvSpPr/>
          <p:nvPr/>
        </p:nvSpPr>
        <p:spPr>
          <a:xfrm>
            <a:off x="7132320" y="164592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32320" y="184708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РЕСУРСЫ</a:t>
            </a:r>
          </a:p>
        </p:txBody>
      </p:sp>
      <p:sp>
        <p:nvSpPr>
          <p:cNvPr id="14" name="Oval 13"/>
          <p:cNvSpPr/>
          <p:nvPr/>
        </p:nvSpPr>
        <p:spPr>
          <a:xfrm>
            <a:off x="9235440" y="274320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35440" y="294436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ТЕРРИТОРИИ</a:t>
            </a:r>
          </a:p>
        </p:txBody>
      </p:sp>
      <p:sp>
        <p:nvSpPr>
          <p:cNvPr id="16" name="Oval 15"/>
          <p:cNvSpPr/>
          <p:nvPr/>
        </p:nvSpPr>
        <p:spPr>
          <a:xfrm>
            <a:off x="2926080" y="438912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926080" y="459028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ПОТРЕБНОСТИ</a:t>
            </a:r>
          </a:p>
        </p:txBody>
      </p:sp>
      <p:sp>
        <p:nvSpPr>
          <p:cNvPr id="18" name="Oval 17"/>
          <p:cNvSpPr/>
          <p:nvPr/>
        </p:nvSpPr>
        <p:spPr>
          <a:xfrm>
            <a:off x="7040880" y="4389120"/>
            <a:ext cx="1417320" cy="777240"/>
          </a:xfrm>
          <a:prstGeom prst="ellipse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0" y="4590288"/>
            <a:ext cx="1417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11827"/>
                </a:solidFill>
              </a:defRPr>
            </a:pPr>
            <a:r>
              <a:t>ПОКАЗАТЕЛИ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627632" y="3127248"/>
            <a:ext cx="4023360" cy="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456432" y="2029968"/>
            <a:ext cx="2194560" cy="109728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 flipV="1">
            <a:off x="5650992" y="2029968"/>
            <a:ext cx="2194560" cy="109728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650992" y="3127248"/>
            <a:ext cx="4297680" cy="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H="1">
            <a:off x="3639312" y="3127248"/>
            <a:ext cx="2011680" cy="164592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650992" y="3127248"/>
            <a:ext cx="2103120" cy="164592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V="1">
            <a:off x="3639312" y="3127248"/>
            <a:ext cx="6309360" cy="164592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7845552" y="2029968"/>
            <a:ext cx="2103120" cy="109728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3456432" y="2029968"/>
            <a:ext cx="182880" cy="2743200"/>
          </a:xfrm>
          <a:prstGeom prst="line">
            <a:avLst/>
          </a:prstGeom>
          <a:ln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7. Социальный паспорт территории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Один экран для управленца, НКО, инвестора и аналитика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938528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Состояние населения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47872" y="155448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12463" y="1938528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Ключевые риски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64224" y="155448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28816" y="1938528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Потребности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80576" y="1554480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45168" y="1938528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Инфраструктура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520439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3904487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НКО и исполнители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47872" y="3520439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712463" y="3904487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Финансирование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64224" y="3520439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28816" y="3904487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Динамика показателей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80576" y="3520439"/>
            <a:ext cx="242316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45168" y="3904487"/>
            <a:ext cx="2103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11827"/>
                </a:solidFill>
              </a:defRPr>
            </a:pPr>
            <a:r>
              <a:t>Проекты и эффект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11827"/>
                </a:solidFill>
              </a:defRPr>
            </a:pPr>
            <a:r>
              <a:t>8. Аналитические режимы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75569"/>
                </a:solidFill>
              </a:defRPr>
            </a:pPr>
            <a:r>
              <a:t>Атлас должен показывать не только «что есть», но и «что делать»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438912"/>
            <a:ext cx="320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91056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дефицита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417320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591056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охвата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578608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2752344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кооперации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2578608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2752344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эффективности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3739896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913632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риска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3739896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3913632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Карта потенциала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4901184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074920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Сценарный режим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4901184"/>
            <a:ext cx="49377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92240" y="5074920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11827"/>
                </a:solidFill>
              </a:defRPr>
            </a:pPr>
            <a:r>
              <a:t>Одно окно решений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75569"/>
                </a:solidFill>
              </a:defRPr>
            </a:pPr>
            <a:r>
              <a:t>ЭКВИЛИБРИУМ  •  Атлас социальных данных  • 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