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bb392f59b4f4082" /><Relationship Type="http://schemas.openxmlformats.org/officeDocument/2006/relationships/extended-properties" Target="/docProps/app.xml" Id="Rcc95587baa564c37" /><Relationship Type="http://schemas.openxmlformats.org/officeDocument/2006/relationships/officeDocument" Target="/ppt/presentation.xml" Id="R7e680c534faa41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219bc6aadd4ab1"/>
  </p:sldMasterIdLst>
  <p:notesMasterIdLst>
    <p:notesMasterId xmlns:r="http://schemas.openxmlformats.org/officeDocument/2006/relationships" r:id="R7703dcce38e14683"/>
  </p:notesMasterIdLst>
  <p:sldIdLst>
    <p:sldId xmlns:r="http://schemas.openxmlformats.org/officeDocument/2006/relationships" id="256" r:id="R2d107c5a706a4318"/>
    <p:sldId xmlns:r="http://schemas.openxmlformats.org/officeDocument/2006/relationships" id="257" r:id="R274f0400f23e4a0b"/>
    <p:sldId xmlns:r="http://schemas.openxmlformats.org/officeDocument/2006/relationships" id="258" r:id="R3588c9ecb90a4171"/>
    <p:sldId xmlns:r="http://schemas.openxmlformats.org/officeDocument/2006/relationships" id="259" r:id="R0602975eaa1f49d8"/>
    <p:sldId xmlns:r="http://schemas.openxmlformats.org/officeDocument/2006/relationships" id="260" r:id="R5b52048d5fad4773"/>
    <p:sldId xmlns:r="http://schemas.openxmlformats.org/officeDocument/2006/relationships" id="261" r:id="R810a59d701714cd0"/>
    <p:sldId xmlns:r="http://schemas.openxmlformats.org/officeDocument/2006/relationships" id="262" r:id="Rba6d025322ee4ba8"/>
    <p:sldId xmlns:r="http://schemas.openxmlformats.org/officeDocument/2006/relationships" id="263" r:id="Rb5cb85b1277f41dc"/>
    <p:sldId xmlns:r="http://schemas.openxmlformats.org/officeDocument/2006/relationships" id="264" r:id="R450672edb88748d6"/>
    <p:sldId xmlns:r="http://schemas.openxmlformats.org/officeDocument/2006/relationships" id="265" r:id="R85668c9efe3646c0"/>
    <p:sldId xmlns:r="http://schemas.openxmlformats.org/officeDocument/2006/relationships" id="266" r:id="Rd5046633fa324d65"/>
    <p:sldId xmlns:r="http://schemas.openxmlformats.org/officeDocument/2006/relationships" id="267" r:id="Rab8ef89cc8ea4b2a"/>
    <p:sldId xmlns:r="http://schemas.openxmlformats.org/officeDocument/2006/relationships" id="268" r:id="Rf475e7eee33743ea"/>
    <p:sldId xmlns:r="http://schemas.openxmlformats.org/officeDocument/2006/relationships" id="269" r:id="R065b0b04455a4373"/>
    <p:sldId xmlns:r="http://schemas.openxmlformats.org/officeDocument/2006/relationships" id="270" r:id="Rbd8b1ce946e04226"/>
    <p:sldId xmlns:r="http://schemas.openxmlformats.org/officeDocument/2006/relationships" id="271" r:id="Rd98fa41108df445c"/>
    <p:sldId xmlns:r="http://schemas.openxmlformats.org/officeDocument/2006/relationships" id="272" r:id="R2b85d4731a0d40a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b3b082074804f1a" /><Relationship Type="http://schemas.openxmlformats.org/officeDocument/2006/relationships/slideMaster" Target="/ppt/slideMasters/slideMaster1.xml" Id="Rc3219bc6aadd4ab1" /><Relationship Type="http://schemas.openxmlformats.org/officeDocument/2006/relationships/notesMaster" Target="/ppt/notesMasters/notesMaster1.xml" Id="R7703dcce38e14683" /><Relationship Type="http://schemas.openxmlformats.org/officeDocument/2006/relationships/presProps" Target="/ppt/presProps.xml" Id="R3aec95d24a3d49d4" /><Relationship Type="http://schemas.openxmlformats.org/officeDocument/2006/relationships/tableStyles" Target="/ppt/tableStyles.xml" Id="R76466c6063444f2c" /><Relationship Type="http://schemas.openxmlformats.org/officeDocument/2006/relationships/slide" Target="/ppt/slides/slide1.xml" Id="R2d107c5a706a4318" /><Relationship Type="http://schemas.openxmlformats.org/officeDocument/2006/relationships/slide" Target="/ppt/slides/slide2.xml" Id="R274f0400f23e4a0b" /><Relationship Type="http://schemas.openxmlformats.org/officeDocument/2006/relationships/slide" Target="/ppt/slides/slide3.xml" Id="R3588c9ecb90a4171" /><Relationship Type="http://schemas.openxmlformats.org/officeDocument/2006/relationships/slide" Target="/ppt/slides/slide4.xml" Id="R0602975eaa1f49d8" /><Relationship Type="http://schemas.openxmlformats.org/officeDocument/2006/relationships/slide" Target="/ppt/slides/slide5.xml" Id="R5b52048d5fad4773" /><Relationship Type="http://schemas.openxmlformats.org/officeDocument/2006/relationships/slide" Target="/ppt/slides/slide6.xml" Id="R810a59d701714cd0" /><Relationship Type="http://schemas.openxmlformats.org/officeDocument/2006/relationships/slide" Target="/ppt/slides/slide7.xml" Id="Rba6d025322ee4ba8" /><Relationship Type="http://schemas.openxmlformats.org/officeDocument/2006/relationships/slide" Target="/ppt/slides/slide8.xml" Id="Rb5cb85b1277f41dc" /><Relationship Type="http://schemas.openxmlformats.org/officeDocument/2006/relationships/slide" Target="/ppt/slides/slide9.xml" Id="R450672edb88748d6" /><Relationship Type="http://schemas.openxmlformats.org/officeDocument/2006/relationships/slide" Target="/ppt/slides/slide10.xml" Id="R85668c9efe3646c0" /><Relationship Type="http://schemas.openxmlformats.org/officeDocument/2006/relationships/slide" Target="/ppt/slides/slide11.xml" Id="Rd5046633fa324d65" /><Relationship Type="http://schemas.openxmlformats.org/officeDocument/2006/relationships/slide" Target="/ppt/slides/slide12.xml" Id="Rab8ef89cc8ea4b2a" /><Relationship Type="http://schemas.openxmlformats.org/officeDocument/2006/relationships/slide" Target="/ppt/slides/slide13.xml" Id="Rf475e7eee33743ea" /><Relationship Type="http://schemas.openxmlformats.org/officeDocument/2006/relationships/slide" Target="/ppt/slides/slide14.xml" Id="R065b0b04455a4373" /><Relationship Type="http://schemas.openxmlformats.org/officeDocument/2006/relationships/slide" Target="/ppt/slides/slide15.xml" Id="Rbd8b1ce946e04226" /><Relationship Type="http://schemas.openxmlformats.org/officeDocument/2006/relationships/slide" Target="/ppt/slides/slide16.xml" Id="Rd98fa41108df445c" /><Relationship Type="http://schemas.openxmlformats.org/officeDocument/2006/relationships/slide" Target="/ppt/slides/slide17.xml" Id="R2b85d4731a0d40a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2796e7eded6412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44ef6c674b74f6a" /><Relationship Type="http://schemas.openxmlformats.org/officeDocument/2006/relationships/notesMaster" Target="/ppt/notesMasters/notesMaster1.xml" Id="R6c885ec5fc384c3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b811f874f014441" /><Relationship Type="http://schemas.openxmlformats.org/officeDocument/2006/relationships/notesMaster" Target="/ppt/notesMasters/notesMaster1.xml" Id="Ra44870db210a466b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e5df19a143844a2f" /><Relationship Type="http://schemas.openxmlformats.org/officeDocument/2006/relationships/notesMaster" Target="/ppt/notesMasters/notesMaster1.xml" Id="R407f51d1f6f44ad9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e070073b273f49e5" /><Relationship Type="http://schemas.openxmlformats.org/officeDocument/2006/relationships/notesMaster" Target="/ppt/notesMasters/notesMaster1.xml" Id="R8a0caf13f52044d2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48781abb096346c7" /><Relationship Type="http://schemas.openxmlformats.org/officeDocument/2006/relationships/notesMaster" Target="/ppt/notesMasters/notesMaster1.xml" Id="Re8a184c05ba84c99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dc2062a5cf384988" /><Relationship Type="http://schemas.openxmlformats.org/officeDocument/2006/relationships/notesMaster" Target="/ppt/notesMasters/notesMaster1.xml" Id="R46eeab91cf224265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3bc5b35abbd243cb" /><Relationship Type="http://schemas.openxmlformats.org/officeDocument/2006/relationships/notesMaster" Target="/ppt/notesMasters/notesMaster1.xml" Id="Ra83b1046d55b4576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8c2a794ad28b4eb4" /><Relationship Type="http://schemas.openxmlformats.org/officeDocument/2006/relationships/notesMaster" Target="/ppt/notesMasters/notesMaster1.xml" Id="Rf04e9d17da2846d9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eb577782901b4a44" /><Relationship Type="http://schemas.openxmlformats.org/officeDocument/2006/relationships/notesMaster" Target="/ppt/notesMasters/notesMaster1.xml" Id="Rcbac14c554f944d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361815095d94fad" /><Relationship Type="http://schemas.openxmlformats.org/officeDocument/2006/relationships/notesMaster" Target="/ppt/notesMasters/notesMaster1.xml" Id="R12403c1b74b1480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6470e35b08441bd" /><Relationship Type="http://schemas.openxmlformats.org/officeDocument/2006/relationships/notesMaster" Target="/ppt/notesMasters/notesMaster1.xml" Id="R49277c0531834be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4efba90353ef4114" /><Relationship Type="http://schemas.openxmlformats.org/officeDocument/2006/relationships/notesMaster" Target="/ppt/notesMasters/notesMaster1.xml" Id="Rfedf25e7d8f945a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095a3057f9e4f8a" /><Relationship Type="http://schemas.openxmlformats.org/officeDocument/2006/relationships/notesMaster" Target="/ppt/notesMasters/notesMaster1.xml" Id="R349f5b421bcc4f3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651fa540f404039" /><Relationship Type="http://schemas.openxmlformats.org/officeDocument/2006/relationships/notesMaster" Target="/ppt/notesMasters/notesMaster1.xml" Id="Rfe07cd02d24c4a47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53f8656757d4fbc" /><Relationship Type="http://schemas.openxmlformats.org/officeDocument/2006/relationships/notesMaster" Target="/ppt/notesMasters/notesMaster1.xml" Id="R3c66506f2e2041d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9af83661d0e24793" /><Relationship Type="http://schemas.openxmlformats.org/officeDocument/2006/relationships/notesMaster" Target="/ppt/notesMasters/notesMaster1.xml" Id="Rbdcd123833f0448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dd22643163449d5" /><Relationship Type="http://schemas.openxmlformats.org/officeDocument/2006/relationships/notesMaster" Target="/ppt/notesMasters/notesMaster1.xml" Id="Rc0cc81f2235649c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Internal: project concept “Архив сохранения наследия — интеграция с академической средой”, 2026.</a:t>
            </a:r>
          </a:p>
          <a:p xmlns:a="http://schemas.openxmlformats.org/drawingml/2006/main">
            <a:r>
              <a:t>- Generated visual: OpenAI image generation, created for this project,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A. M. Obukhov Institute of Atmospheric Physics: https://ifaran.ru/ru/about</a:t>
            </a:r>
          </a:p>
          <a:p xmlns:a="http://schemas.openxmlformats.org/drawingml/2006/main">
            <a:r>
              <a:t>- Russian Academy of Sciences directory: https://www.ras.ru/docs/rasreference.html</a:t>
            </a:r>
          </a:p>
          <a:p xmlns:a="http://schemas.openxmlformats.org/drawingml/2006/main">
            <a:r>
              <a:t>- Internal: proposed roles; participation is not presumed,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Frumkin Institute of Physical Chemistry and Electrochemistry: https://phyche.ac.ru/contact/general-information</a:t>
            </a:r>
          </a:p>
          <a:p xmlns:a="http://schemas.openxmlformats.org/drawingml/2006/main">
            <a:r>
              <a:t>- Russian Academy of Sciences directory: https://www.ras.ru/docs/rasreference.html</a:t>
            </a:r>
          </a:p>
          <a:p xmlns:a="http://schemas.openxmlformats.org/drawingml/2006/main">
            <a:r>
              <a:t>- Internal: proposed roles; participation is not presumed,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Russian Academy of Sciences directory: https://www.ras.ru/docs/rasreference.html</a:t>
            </a:r>
          </a:p>
          <a:p xmlns:a="http://schemas.openxmlformats.org/drawingml/2006/main">
            <a:r>
              <a:t>- Internal: proposed roles; participation is not presumed,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ISO 14721:2025 OAIS: https://www.iso.org/standard/87471.html</a:t>
            </a:r>
          </a:p>
          <a:p xmlns:a="http://schemas.openxmlformats.org/drawingml/2006/main">
            <a:r>
              <a:t>- PREMIS: https://www.loc.gov/standards/premis/index.html</a:t>
            </a:r>
          </a:p>
          <a:p xmlns:a="http://schemas.openxmlformats.org/drawingml/2006/main">
            <a:r>
              <a:t>- METS: https://www.loc.gov/standards/mets/</a:t>
            </a:r>
          </a:p>
          <a:p xmlns:a="http://schemas.openxmlformats.org/drawingml/2006/main">
            <a:r>
              <a:t>- DCMI: https://www.dublincore.org/specifications/dublin-core/dcmi-terms/</a:t>
            </a:r>
          </a:p>
          <a:p xmlns:a="http://schemas.openxmlformats.org/drawingml/2006/main">
            <a:r>
              <a:t>- IIIF APIs: https://iiif.io/api/</a:t>
            </a:r>
          </a:p>
          <a:p xmlns:a="http://schemas.openxmlformats.org/drawingml/2006/main">
            <a:r>
              <a:t>- ORCID: https://support.orcid.org/hc/en-us/articles/360006973993-What-is-ORCID</a:t>
            </a:r>
          </a:p>
          <a:p xmlns:a="http://schemas.openxmlformats.org/drawingml/2006/main">
            <a:r>
              <a:t>- ROR: https://ror.org/about/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ISO 14721:2025 OAIS: https://www.iso.org/standard/87471.html</a:t>
            </a:r>
          </a:p>
          <a:p xmlns:a="http://schemas.openxmlformats.org/drawingml/2006/main">
            <a:r>
              <a:t>- Internal: proposed governance and security model,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Internal: proposed 18-month pilot plan and target indicators; planning assumptions, not guarantees,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PREMIS: https://www.loc.gov/standards/premis/index.html</a:t>
            </a:r>
          </a:p>
          <a:p xmlns:a="http://schemas.openxmlformats.org/drawingml/2006/main">
            <a:r>
              <a:t>- DCMI: https://www.dublincore.org/specifications/dublin-core/dcmi-terms/</a:t>
            </a:r>
          </a:p>
          <a:p xmlns:a="http://schemas.openxmlformats.org/drawingml/2006/main">
            <a:r>
              <a:t>- Internal: proposed intelligent archive layer and human-validation controls,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Internal: proposed launch decisions and role boundaries,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UNESCO Memory of the World: https://www.unesco.org/en/memory-world</a:t>
            </a:r>
          </a:p>
          <a:p xmlns:a="http://schemas.openxmlformats.org/drawingml/2006/main">
            <a:r>
              <a:t>- ISO 14721:2025 OAIS: https://www.iso.org/standard/87471.html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UNESCO Memory of the World: https://www.unesco.org/en/memory-world</a:t>
            </a:r>
          </a:p>
          <a:p xmlns:a="http://schemas.openxmlformats.org/drawingml/2006/main">
            <a:r>
              <a:t>- Internal: proposed scope and classification of heritage objects,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ISO 14721:2025 OAIS: https://www.iso.org/standard/87471.html</a:t>
            </a:r>
          </a:p>
          <a:p xmlns:a="http://schemas.openxmlformats.org/drawingml/2006/main">
            <a:r>
              <a:t>- Internal: proposed archive architecture,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ISO 14721:2025 OAIS: https://www.iso.org/standard/87471.html</a:t>
            </a:r>
          </a:p>
          <a:p xmlns:a="http://schemas.openxmlformats.org/drawingml/2006/main">
            <a:r>
              <a:t>- PREMIS Data Dictionary: https://www.loc.gov/standards/premis/index.html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PREMIS Data Dictionary: https://www.loc.gov/standards/premis/index.html</a:t>
            </a:r>
          </a:p>
          <a:p xmlns:a="http://schemas.openxmlformats.org/drawingml/2006/main">
            <a:r>
              <a:t>- DCMI Metadata Terms: https://www.dublincore.org/specifications/dublin-core/dcmi-terms/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METS: https://www.loc.gov/standards/mets/</a:t>
            </a:r>
          </a:p>
          <a:p xmlns:a="http://schemas.openxmlformats.org/drawingml/2006/main">
            <a:r>
              <a:t>- PREMIS: https://www.loc.gov/standards/premis/index.html</a:t>
            </a:r>
          </a:p>
          <a:p xmlns:a="http://schemas.openxmlformats.org/drawingml/2006/main">
            <a:r>
              <a:t>- Internal: proposed registry system,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ORCID: https://support.orcid.org/hc/en-us/articles/360006973993-What-is-ORCID</a:t>
            </a:r>
          </a:p>
          <a:p xmlns:a="http://schemas.openxmlformats.org/drawingml/2006/main">
            <a:r>
              <a:t>- Research Organization Registry: https://ror.org/about/</a:t>
            </a:r>
          </a:p>
          <a:p xmlns:a="http://schemas.openxmlformats.org/drawingml/2006/main">
            <a:r>
              <a:t>- Internal: proposed academic integration model,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Russian Academy of Sciences directory: https://www.ras.ru/docs/rasreference.html</a:t>
            </a:r>
          </a:p>
          <a:p xmlns:a="http://schemas.openxmlformats.org/drawingml/2006/main">
            <a:r>
              <a:t>- Archive of the Russian Academy of Sciences information system: https://db.isaran.ru/</a:t>
            </a:r>
          </a:p>
          <a:p xmlns:a="http://schemas.openxmlformats.org/drawingml/2006/main">
            <a:r>
              <a:t>- S. I. Vavilov Institute for the History of Science and Technology: https://ihst.ru/about/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31c3501c654ed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52dc5bde7ca4d52" /><Relationship Type="http://schemas.openxmlformats.org/officeDocument/2006/relationships/slideLayout" Target="/ppt/slideLayouts/slideLayout1.xml" Id="R190e1688e2a6487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0e1688e2a6487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a516e74e74f3c" /><Relationship Type="http://schemas.openxmlformats.org/officeDocument/2006/relationships/image" Target="/ppt/media/image.png" Id="Ra268adc363b44f1b" /><Relationship Type="http://schemas.openxmlformats.org/officeDocument/2006/relationships/notesSlide" Target="/ppt/notesSlides/notesSlide1.xml" Id="Rf5960d61f4aa4ff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6514dd7a44fcb" /><Relationship Type="http://schemas.openxmlformats.org/officeDocument/2006/relationships/notesSlide" Target="/ppt/notesSlides/notesSlide10.xml" Id="R409c7caadceb4dbe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44b470fec4e66" /><Relationship Type="http://schemas.openxmlformats.org/officeDocument/2006/relationships/notesSlide" Target="/ppt/notesSlides/notesSlide11.xml" Id="Ra4618e9023994ae2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89ea4223c4a43" /><Relationship Type="http://schemas.openxmlformats.org/officeDocument/2006/relationships/notesSlide" Target="/ppt/notesSlides/notesSlide12.xml" Id="R3b35a74967104c62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529c019fd4dee" /><Relationship Type="http://schemas.openxmlformats.org/officeDocument/2006/relationships/notesSlide" Target="/ppt/notesSlides/notesSlide13.xml" Id="Re43cee254327402e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1ce9b65b94ad4" /><Relationship Type="http://schemas.openxmlformats.org/officeDocument/2006/relationships/notesSlide" Target="/ppt/notesSlides/notesSlide14.xml" Id="Rc4725c5c40d64f0a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d6dd05e694bfe" /><Relationship Type="http://schemas.openxmlformats.org/officeDocument/2006/relationships/notesSlide" Target="/ppt/notesSlides/notesSlide15.xml" Id="R620721915cb14893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16d06cf1f4150" /><Relationship Type="http://schemas.openxmlformats.org/officeDocument/2006/relationships/notesSlide" Target="/ppt/notesSlides/notesSlide16.xml" Id="Re966e3e65d0946fb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b477689c84825" /><Relationship Type="http://schemas.openxmlformats.org/officeDocument/2006/relationships/notesSlide" Target="/ppt/notesSlides/notesSlide17.xml" Id="R16d3d335cfeb44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9461a77124935" /><Relationship Type="http://schemas.openxmlformats.org/officeDocument/2006/relationships/notesSlide" Target="/ppt/notesSlides/notesSlide2.xml" Id="R2370b82c7c3c48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1303eaff44ded" /><Relationship Type="http://schemas.openxmlformats.org/officeDocument/2006/relationships/notesSlide" Target="/ppt/notesSlides/notesSlide3.xml" Id="R8fa04924397b4d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6047121694124" /><Relationship Type="http://schemas.openxmlformats.org/officeDocument/2006/relationships/notesSlide" Target="/ppt/notesSlides/notesSlide4.xml" Id="R283b606230634d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82b3bb9b24849" /><Relationship Type="http://schemas.openxmlformats.org/officeDocument/2006/relationships/notesSlide" Target="/ppt/notesSlides/notesSlide5.xml" Id="Rfaea703bb4614f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b1b5d1e594674" /><Relationship Type="http://schemas.openxmlformats.org/officeDocument/2006/relationships/notesSlide" Target="/ppt/notesSlides/notesSlide6.xml" Id="Re3aeeaa5503142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1910c770140b9" /><Relationship Type="http://schemas.openxmlformats.org/officeDocument/2006/relationships/notesSlide" Target="/ppt/notesSlides/notesSlide7.xml" Id="R1f49472c8a1847f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04e2d910e4147" /><Relationship Type="http://schemas.openxmlformats.org/officeDocument/2006/relationships/notesSlide" Target="/ppt/notesSlides/notesSlide8.xml" Id="R7ebde5b6e1274cb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cc43cdcd641e9" /><Relationship Type="http://schemas.openxmlformats.org/officeDocument/2006/relationships/notesSlide" Target="/ppt/notesSlides/notesSlide9.xml" Id="Rfe8994e27e814e27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1k">
            <a:extLst xmlns:a="http://schemas.openxmlformats.org/drawingml/2006/main">
              <a:ext uri="{FF2B5EF4-FFF2-40B4-BE49-F238E27FC236}">
                <a16:creationId xmlns:a16="http://schemas.microsoft.com/office/drawing/2014/main" id="{B29D8AEE-5B5A-4020-A61D-3DD51FE87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40005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СТРАТЕГИЧЕСКАЯ КОНЦЕПЦИЯ • 2026</a:t>
            </a:r>
          </a:p>
        </p:txBody>
      </p:sp>
      <p:sp>
        <p:nvSpPr>
          <p:cNvPr id="2" name="s1t">
            <a:extLst xmlns:a="http://schemas.openxmlformats.org/drawingml/2006/main">
              <a:ext uri="{FF2B5EF4-FFF2-40B4-BE49-F238E27FC236}">
                <a16:creationId xmlns:a16="http://schemas.microsoft.com/office/drawing/2014/main" id="{DC7EC814-DC08-4C1F-A030-346CF1B1F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990600"/>
            <a:ext cx="5286375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/>
          <a:lstStyle xmlns:a="http://schemas.openxmlformats.org/drawingml/2006/main"/>
          <a:p xmlns:a="http://schemas.openxmlformats.org/drawingml/2006/main">
            <a:pPr algn="l">
              <a:defRPr sz="39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39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АРХИВ</a:t>
            </a:r>
          </a:p>
          <a:p xmlns:a="http://schemas.openxmlformats.org/drawingml/2006/main">
            <a:pPr algn="l">
              <a:defRPr sz="39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39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СОХРАНЕНИЯ</a:t>
            </a:r>
          </a:p>
          <a:p xmlns:a="http://schemas.openxmlformats.org/drawingml/2006/main">
            <a:pPr algn="l">
              <a:defRPr sz="39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39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НАСЛЕДИЯ</a:t>
            </a:r>
          </a:p>
        </p:txBody>
      </p:sp>
      <p:sp>
        <p:nvSpPr>
          <p:cNvPr id="3" name="s1sub">
            <a:extLst xmlns:a="http://schemas.openxmlformats.org/drawingml/2006/main">
              <a:ext uri="{FF2B5EF4-FFF2-40B4-BE49-F238E27FC236}">
                <a16:creationId xmlns:a16="http://schemas.microsoft.com/office/drawing/2014/main" id="{451BB38B-58DE-4863-A63E-6AD86B40A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590925"/>
            <a:ext cx="5238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Интеграция с академической средой</a:t>
            </a:r>
          </a:p>
        </p:txBody>
      </p:sp>
      <p:sp>
        <p:nvSpPr>
          <p:cNvPr id="4" name="s1rule">
            <a:extLst xmlns:a="http://schemas.openxmlformats.org/drawingml/2006/main">
              <a:ext uri="{FF2B5EF4-FFF2-40B4-BE49-F238E27FC236}">
                <a16:creationId xmlns:a16="http://schemas.microsoft.com/office/drawing/2014/main" id="{0204D508-134C-47EF-A084-1A5C2B9E0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4391025"/>
            <a:ext cx="1524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5" name="s1f">
            <a:extLst xmlns:a="http://schemas.openxmlformats.org/drawingml/2006/main">
              <a:ext uri="{FF2B5EF4-FFF2-40B4-BE49-F238E27FC236}">
                <a16:creationId xmlns:a16="http://schemas.microsoft.com/office/drawing/2014/main" id="{A0DF4E3B-6DF9-4A03-BA3E-B4B852550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4667250"/>
            <a:ext cx="52863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Объект → происхождение → научная атрибуция → сохранение → исследовательское повторное использование</a:t>
            </a:r>
          </a:p>
        </p:txBody>
      </p:sp>
      <p:sp>
        <p:nvSpPr>
          <p:cNvPr id="6" name="s1note">
            <a:extLst xmlns:a="http://schemas.openxmlformats.org/drawingml/2006/main">
              <a:ext uri="{FF2B5EF4-FFF2-40B4-BE49-F238E27FC236}">
                <a16:creationId xmlns:a16="http://schemas.microsoft.com/office/drawing/2014/main" id="{E5529144-81E6-434D-A75F-6CAE764F7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5895975"/>
            <a:ext cx="528637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Проектная карта компетенций. Участие институтов требует отдельных соглашений.</a:t>
            </a:r>
          </a:p>
        </p:txBody>
      </p:sp>
      <p:sp>
        <p:nvSpPr>
          <p:cNvPr id="7" name="s1ib">
            <a:extLst xmlns:a="http://schemas.openxmlformats.org/drawingml/2006/main">
              <a:ext uri="{FF2B5EF4-FFF2-40B4-BE49-F238E27FC236}">
                <a16:creationId xmlns:a16="http://schemas.microsoft.com/office/drawing/2014/main" id="{F617B4A3-6860-468C-9AF3-6F7C9B582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400050"/>
            <a:ext cx="5534025" cy="5600700"/>
          </a:xfrm>
          <a:prstGeom xmlns:a="http://schemas.openxmlformats.org/drawingml/2006/main" prst="roundRect">
            <a:avLst>
              <a:gd name="adj" fmla="val 1377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BBC3CC"/>
            </a:solidFill>
            <a:prstDash val="solid"/>
          </a:ln>
        </p:spPr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268adc363b44f1b"/>
          <a:srcRect xmlns:a="http://schemas.openxmlformats.org/drawingml/2006/main" l="17063" t="0" r="1706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267450" y="400050"/>
            <a:ext cx="5534025" cy="5600700"/>
          </a:xfrm>
          <a:prstGeom xmlns:a="http://schemas.openxmlformats.org/drawingml/2006/main" prst="roundRect">
            <a:avLst/>
          </a:prstGeom>
        </p:spPr>
      </p:pic>
      <p:sp>
        <p:nvSpPr>
          <p:cNvPr id="9" name="s1n">
            <a:extLst xmlns:a="http://schemas.openxmlformats.org/drawingml/2006/main">
              <a:ext uri="{FF2B5EF4-FFF2-40B4-BE49-F238E27FC236}">
                <a16:creationId xmlns:a16="http://schemas.microsoft.com/office/drawing/2014/main" id="{5EF13BE8-E873-4E7B-9FE2-8A708489B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995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995A3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2922369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ta10">
            <a:extLst xmlns:a="http://schemas.openxmlformats.org/drawingml/2006/main">
              <a:ext uri="{FF2B5EF4-FFF2-40B4-BE49-F238E27FC236}">
                <a16:creationId xmlns:a16="http://schemas.microsoft.com/office/drawing/2014/main" id="{5179D47D-8BCE-401F-A97C-ACA351E34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33375"/>
            <a:ext cx="133350" cy="561975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</p:sp>
      <p:sp>
        <p:nvSpPr>
          <p:cNvPr id="2" name="t10">
            <a:extLst xmlns:a="http://schemas.openxmlformats.org/drawingml/2006/main">
              <a:ext uri="{FF2B5EF4-FFF2-40B4-BE49-F238E27FC236}">
                <a16:creationId xmlns:a16="http://schemas.microsoft.com/office/drawing/2014/main" id="{6BFC9D1F-A9B9-40DA-89E2-D41A9C9CD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8575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Атмосфера, Земля и океан</a:t>
            </a:r>
          </a:p>
        </p:txBody>
      </p:sp>
      <p:sp>
        <p:nvSpPr>
          <p:cNvPr id="3" name="sr10">
            <a:extLst xmlns:a="http://schemas.openxmlformats.org/drawingml/2006/main">
              <a:ext uri="{FF2B5EF4-FFF2-40B4-BE49-F238E27FC236}">
                <a16:creationId xmlns:a16="http://schemas.microsoft.com/office/drawing/2014/main" id="{D6B64AB3-E23A-4D28-BF5E-68AC96C42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1152525"/>
            <a:ext cx="228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4" name="st10">
            <a:extLst xmlns:a="http://schemas.openxmlformats.org/drawingml/2006/main">
              <a:ext uri="{FF2B5EF4-FFF2-40B4-BE49-F238E27FC236}">
                <a16:creationId xmlns:a16="http://schemas.microsoft.com/office/drawing/2014/main" id="{BEBD1930-570C-45EC-95EB-70F008FE9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01175" y="1057275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96675"/>
                </a:solidFill>
                <a:latin typeface="Arial"/>
                <a:ea typeface="Arial"/>
                <a:cs typeface="Arial"/>
              </a:rPr>
              <a:t>ПОДРОБНАЯ КАРТА ИНСТИТУТОВ</a:t>
            </a:r>
          </a:p>
        </p:txBody>
      </p:sp>
      <p:sp>
        <p:nvSpPr>
          <p:cNvPr id="5" name="n10">
            <a:extLst xmlns:a="http://schemas.openxmlformats.org/drawingml/2006/main">
              <a:ext uri="{FF2B5EF4-FFF2-40B4-BE49-F238E27FC236}">
                <a16:creationId xmlns:a16="http://schemas.microsoft.com/office/drawing/2014/main" id="{D4171EF9-063A-4D26-918B-5F9E18590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995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995A3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6" name="s10r0">
            <a:extLst xmlns:a="http://schemas.openxmlformats.org/drawingml/2006/main">
              <a:ext uri="{FF2B5EF4-FFF2-40B4-BE49-F238E27FC236}">
                <a16:creationId xmlns:a16="http://schemas.microsoft.com/office/drawing/2014/main" id="{6D4114EC-6840-44C2-B148-814618CA1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333500"/>
            <a:ext cx="3619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7" name="s10l0">
            <a:extLst xmlns:a="http://schemas.openxmlformats.org/drawingml/2006/main">
              <a:ext uri="{FF2B5EF4-FFF2-40B4-BE49-F238E27FC236}">
                <a16:creationId xmlns:a16="http://schemas.microsoft.com/office/drawing/2014/main" id="{0DA52E34-309A-469E-9F00-C586188E4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447800"/>
            <a:ext cx="2571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ИФА им. А. М. Обухова РАН</a:t>
            </a:r>
          </a:p>
        </p:txBody>
      </p:sp>
      <p:sp>
        <p:nvSpPr>
          <p:cNvPr id="8" name="s10b0">
            <a:extLst xmlns:a="http://schemas.openxmlformats.org/drawingml/2006/main">
              <a:ext uri="{FF2B5EF4-FFF2-40B4-BE49-F238E27FC236}">
                <a16:creationId xmlns:a16="http://schemas.microsoft.com/office/drawing/2014/main" id="{02891F7E-F16E-43BC-A1C7-8A201F90E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1438275"/>
            <a:ext cx="2714625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ряды атмосферы, станции, приборы; научная верификация</a:t>
            </a:r>
          </a:p>
        </p:txBody>
      </p:sp>
      <p:sp>
        <p:nvSpPr>
          <p:cNvPr id="9" name="s10r1">
            <a:extLst xmlns:a="http://schemas.openxmlformats.org/drawingml/2006/main">
              <a:ext uri="{FF2B5EF4-FFF2-40B4-BE49-F238E27FC236}">
                <a16:creationId xmlns:a16="http://schemas.microsoft.com/office/drawing/2014/main" id="{680E4912-5296-4ACE-A4F5-85355990B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1333500"/>
            <a:ext cx="3619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10" name="s10l1">
            <a:extLst xmlns:a="http://schemas.openxmlformats.org/drawingml/2006/main">
              <a:ext uri="{FF2B5EF4-FFF2-40B4-BE49-F238E27FC236}">
                <a16:creationId xmlns:a16="http://schemas.microsoft.com/office/drawing/2014/main" id="{B11DAAF0-49A0-4DA5-87F1-F4C647660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1447800"/>
            <a:ext cx="2571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ИОА СО РАН</a:t>
            </a:r>
          </a:p>
        </p:txBody>
      </p:sp>
      <p:sp>
        <p:nvSpPr>
          <p:cNvPr id="11" name="s10b1">
            <a:extLst xmlns:a="http://schemas.openxmlformats.org/drawingml/2006/main">
              <a:ext uri="{FF2B5EF4-FFF2-40B4-BE49-F238E27FC236}">
                <a16:creationId xmlns:a16="http://schemas.microsoft.com/office/drawing/2014/main" id="{5F8F3681-6548-4A83-A1C7-9C67239A3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91575" y="1438275"/>
            <a:ext cx="2714625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оптические методы, лидарные наблюдения, калибровки</a:t>
            </a:r>
          </a:p>
        </p:txBody>
      </p:sp>
      <p:sp>
        <p:nvSpPr>
          <p:cNvPr id="12" name="s10r2">
            <a:extLst xmlns:a="http://schemas.openxmlformats.org/drawingml/2006/main">
              <a:ext uri="{FF2B5EF4-FFF2-40B4-BE49-F238E27FC236}">
                <a16:creationId xmlns:a16="http://schemas.microsoft.com/office/drawing/2014/main" id="{E8CFB034-1889-4B4E-9993-9ED5D048E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152650"/>
            <a:ext cx="3619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13" name="s10l2">
            <a:extLst xmlns:a="http://schemas.openxmlformats.org/drawingml/2006/main">
              <a:ext uri="{FF2B5EF4-FFF2-40B4-BE49-F238E27FC236}">
                <a16:creationId xmlns:a16="http://schemas.microsoft.com/office/drawing/2014/main" id="{F132DBA2-A584-45AC-9AD2-4FA1EE10C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266950"/>
            <a:ext cx="2571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ИСЗФ СО РАН</a:t>
            </a:r>
          </a:p>
        </p:txBody>
      </p:sp>
      <p:sp>
        <p:nvSpPr>
          <p:cNvPr id="14" name="s10b2">
            <a:extLst xmlns:a="http://schemas.openxmlformats.org/drawingml/2006/main">
              <a:ext uri="{FF2B5EF4-FFF2-40B4-BE49-F238E27FC236}">
                <a16:creationId xmlns:a16="http://schemas.microsoft.com/office/drawing/2014/main" id="{9509176C-B364-4766-BC62-140133A94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2257425"/>
            <a:ext cx="2714625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солнечно-земные данные, обсерватории, временные ряды</a:t>
            </a:r>
          </a:p>
        </p:txBody>
      </p:sp>
      <p:sp>
        <p:nvSpPr>
          <p:cNvPr id="15" name="s10r3">
            <a:extLst xmlns:a="http://schemas.openxmlformats.org/drawingml/2006/main">
              <a:ext uri="{FF2B5EF4-FFF2-40B4-BE49-F238E27FC236}">
                <a16:creationId xmlns:a16="http://schemas.microsoft.com/office/drawing/2014/main" id="{A263625A-3A30-4CBE-80A1-1D9624524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2152650"/>
            <a:ext cx="3619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16" name="s10l3">
            <a:extLst xmlns:a="http://schemas.openxmlformats.org/drawingml/2006/main">
              <a:ext uri="{FF2B5EF4-FFF2-40B4-BE49-F238E27FC236}">
                <a16:creationId xmlns:a16="http://schemas.microsoft.com/office/drawing/2014/main" id="{F3194921-F57A-44F6-9501-BAAC1D9CE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2266950"/>
            <a:ext cx="2571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ИКИ РАН</a:t>
            </a:r>
          </a:p>
        </p:txBody>
      </p:sp>
      <p:sp>
        <p:nvSpPr>
          <p:cNvPr id="17" name="s10b3">
            <a:extLst xmlns:a="http://schemas.openxmlformats.org/drawingml/2006/main">
              <a:ext uri="{FF2B5EF4-FFF2-40B4-BE49-F238E27FC236}">
                <a16:creationId xmlns:a16="http://schemas.microsoft.com/office/drawing/2014/main" id="{A48045DF-3038-4C40-8D71-392D43633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91575" y="2257425"/>
            <a:ext cx="2714625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космические наблюдения, телеметрия, цифровые массивы</a:t>
            </a:r>
          </a:p>
        </p:txBody>
      </p:sp>
      <p:sp>
        <p:nvSpPr>
          <p:cNvPr id="18" name="s10r4">
            <a:extLst xmlns:a="http://schemas.openxmlformats.org/drawingml/2006/main">
              <a:ext uri="{FF2B5EF4-FFF2-40B4-BE49-F238E27FC236}">
                <a16:creationId xmlns:a16="http://schemas.microsoft.com/office/drawing/2014/main" id="{09528BFA-7B03-4944-A117-CAECC3CA1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971800"/>
            <a:ext cx="3619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19" name="s10l4">
            <a:extLst xmlns:a="http://schemas.openxmlformats.org/drawingml/2006/main">
              <a:ext uri="{FF2B5EF4-FFF2-40B4-BE49-F238E27FC236}">
                <a16:creationId xmlns:a16="http://schemas.microsoft.com/office/drawing/2014/main" id="{287B5B2A-B202-4A60-A0D7-8E8AEBD0D1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086100"/>
            <a:ext cx="2571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ИФЗ им. О. Ю. Шмидта РАН</a:t>
            </a:r>
          </a:p>
        </p:txBody>
      </p:sp>
      <p:sp>
        <p:nvSpPr>
          <p:cNvPr id="20" name="s10b4">
            <a:extLst xmlns:a="http://schemas.openxmlformats.org/drawingml/2006/main">
              <a:ext uri="{FF2B5EF4-FFF2-40B4-BE49-F238E27FC236}">
                <a16:creationId xmlns:a16="http://schemas.microsoft.com/office/drawing/2014/main" id="{EE594DED-0144-4F81-A537-B7F652332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3076575"/>
            <a:ext cx="2714625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геофизика, сейсмология, геодинамические данные</a:t>
            </a:r>
          </a:p>
        </p:txBody>
      </p:sp>
      <p:sp>
        <p:nvSpPr>
          <p:cNvPr id="21" name="s10r5">
            <a:extLst xmlns:a="http://schemas.openxmlformats.org/drawingml/2006/main">
              <a:ext uri="{FF2B5EF4-FFF2-40B4-BE49-F238E27FC236}">
                <a16:creationId xmlns:a16="http://schemas.microsoft.com/office/drawing/2014/main" id="{8A766844-B753-4E45-B01C-21557D02B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2971800"/>
            <a:ext cx="3619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2" name="s10l5">
            <a:extLst xmlns:a="http://schemas.openxmlformats.org/drawingml/2006/main">
              <a:ext uri="{FF2B5EF4-FFF2-40B4-BE49-F238E27FC236}">
                <a16:creationId xmlns:a16="http://schemas.microsoft.com/office/drawing/2014/main" id="{BBA88327-56DB-4088-90ED-63E5D3C69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3086100"/>
            <a:ext cx="2571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ИДГ РАН</a:t>
            </a:r>
          </a:p>
        </p:txBody>
      </p:sp>
      <p:sp>
        <p:nvSpPr>
          <p:cNvPr id="23" name="s10b5">
            <a:extLst xmlns:a="http://schemas.openxmlformats.org/drawingml/2006/main">
              <a:ext uri="{FF2B5EF4-FFF2-40B4-BE49-F238E27FC236}">
                <a16:creationId xmlns:a16="http://schemas.microsoft.com/office/drawing/2014/main" id="{7E0AB158-C4A6-4E65-9F96-5F428E8421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91575" y="3076575"/>
            <a:ext cx="2714625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динамика геосфер, опасные процессы, моделирование</a:t>
            </a:r>
          </a:p>
        </p:txBody>
      </p:sp>
      <p:sp>
        <p:nvSpPr>
          <p:cNvPr id="24" name="s10r6">
            <a:extLst xmlns:a="http://schemas.openxmlformats.org/drawingml/2006/main">
              <a:ext uri="{FF2B5EF4-FFF2-40B4-BE49-F238E27FC236}">
                <a16:creationId xmlns:a16="http://schemas.microsoft.com/office/drawing/2014/main" id="{678D7D96-3CAA-4EAA-A7D9-4E49197A3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790950"/>
            <a:ext cx="3619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25" name="s10l6">
            <a:extLst xmlns:a="http://schemas.openxmlformats.org/drawingml/2006/main">
              <a:ext uri="{FF2B5EF4-FFF2-40B4-BE49-F238E27FC236}">
                <a16:creationId xmlns:a16="http://schemas.microsoft.com/office/drawing/2014/main" id="{8A05BA9E-558B-4DDD-9B67-D2BA0ED08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905250"/>
            <a:ext cx="2571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ГЕОХИ РАН</a:t>
            </a:r>
          </a:p>
        </p:txBody>
      </p:sp>
      <p:sp>
        <p:nvSpPr>
          <p:cNvPr id="26" name="s10b6">
            <a:extLst xmlns:a="http://schemas.openxmlformats.org/drawingml/2006/main">
              <a:ext uri="{FF2B5EF4-FFF2-40B4-BE49-F238E27FC236}">
                <a16:creationId xmlns:a16="http://schemas.microsoft.com/office/drawing/2014/main" id="{2CC38E43-29CE-4B13-844E-F88FDAE4F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3895725"/>
            <a:ext cx="2714625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геохимические коллекции, анализы, происхождение образцов</a:t>
            </a:r>
          </a:p>
        </p:txBody>
      </p:sp>
      <p:sp>
        <p:nvSpPr>
          <p:cNvPr id="27" name="s10r7">
            <a:extLst xmlns:a="http://schemas.openxmlformats.org/drawingml/2006/main">
              <a:ext uri="{FF2B5EF4-FFF2-40B4-BE49-F238E27FC236}">
                <a16:creationId xmlns:a16="http://schemas.microsoft.com/office/drawing/2014/main" id="{B080B951-4FDE-43B1-8D0A-E030D4893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3790950"/>
            <a:ext cx="3619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8" name="s10l7">
            <a:extLst xmlns:a="http://schemas.openxmlformats.org/drawingml/2006/main">
              <a:ext uri="{FF2B5EF4-FFF2-40B4-BE49-F238E27FC236}">
                <a16:creationId xmlns:a16="http://schemas.microsoft.com/office/drawing/2014/main" id="{689EED6C-79A6-4714-8CA5-B36E6B819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3905250"/>
            <a:ext cx="2571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ИГЕМ РАН</a:t>
            </a:r>
          </a:p>
        </p:txBody>
      </p:sp>
      <p:sp>
        <p:nvSpPr>
          <p:cNvPr id="29" name="s10b7">
            <a:extLst xmlns:a="http://schemas.openxmlformats.org/drawingml/2006/main">
              <a:ext uri="{FF2B5EF4-FFF2-40B4-BE49-F238E27FC236}">
                <a16:creationId xmlns:a16="http://schemas.microsoft.com/office/drawing/2014/main" id="{60BF244E-7F1B-4D15-92B8-FBA3796B69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91575" y="3895725"/>
            <a:ext cx="2714625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минералогия, петрография, коллекции и шлифы</a:t>
            </a:r>
          </a:p>
        </p:txBody>
      </p:sp>
      <p:sp>
        <p:nvSpPr>
          <p:cNvPr id="30" name="s10r8">
            <a:extLst xmlns:a="http://schemas.openxmlformats.org/drawingml/2006/main">
              <a:ext uri="{FF2B5EF4-FFF2-40B4-BE49-F238E27FC236}">
                <a16:creationId xmlns:a16="http://schemas.microsoft.com/office/drawing/2014/main" id="{5EA2F11C-85E8-437A-AA50-68734DB7A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610100"/>
            <a:ext cx="3619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31" name="s10l8">
            <a:extLst xmlns:a="http://schemas.openxmlformats.org/drawingml/2006/main">
              <a:ext uri="{FF2B5EF4-FFF2-40B4-BE49-F238E27FC236}">
                <a16:creationId xmlns:a16="http://schemas.microsoft.com/office/drawing/2014/main" id="{B9AC3EC2-3DA2-42CA-A759-93DDCCEF2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724400"/>
            <a:ext cx="2571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Институт географии РАН</a:t>
            </a:r>
          </a:p>
        </p:txBody>
      </p:sp>
      <p:sp>
        <p:nvSpPr>
          <p:cNvPr id="32" name="s10b8">
            <a:extLst xmlns:a="http://schemas.openxmlformats.org/drawingml/2006/main">
              <a:ext uri="{FF2B5EF4-FFF2-40B4-BE49-F238E27FC236}">
                <a16:creationId xmlns:a16="http://schemas.microsoft.com/office/drawing/2014/main" id="{082EAD4E-7D19-49ED-AA41-DCD20022B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4714875"/>
            <a:ext cx="2714625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карты, экспедиции, ландшафтные ряды</a:t>
            </a:r>
          </a:p>
        </p:txBody>
      </p:sp>
      <p:sp>
        <p:nvSpPr>
          <p:cNvPr id="33" name="s10r9">
            <a:extLst xmlns:a="http://schemas.openxmlformats.org/drawingml/2006/main">
              <a:ext uri="{FF2B5EF4-FFF2-40B4-BE49-F238E27FC236}">
                <a16:creationId xmlns:a16="http://schemas.microsoft.com/office/drawing/2014/main" id="{14378C27-3696-4EAD-ADB4-87554F50B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4610100"/>
            <a:ext cx="3619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34" name="s10l9">
            <a:extLst xmlns:a="http://schemas.openxmlformats.org/drawingml/2006/main">
              <a:ext uri="{FF2B5EF4-FFF2-40B4-BE49-F238E27FC236}">
                <a16:creationId xmlns:a16="http://schemas.microsoft.com/office/drawing/2014/main" id="{B380BC5F-8684-40B2-928D-23B05DB22D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4724400"/>
            <a:ext cx="2571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ИВП РАН</a:t>
            </a:r>
          </a:p>
        </p:txBody>
      </p:sp>
      <p:sp>
        <p:nvSpPr>
          <p:cNvPr id="35" name="s10b9">
            <a:extLst xmlns:a="http://schemas.openxmlformats.org/drawingml/2006/main">
              <a:ext uri="{FF2B5EF4-FFF2-40B4-BE49-F238E27FC236}">
                <a16:creationId xmlns:a16="http://schemas.microsoft.com/office/drawing/2014/main" id="{272E8E91-9D5C-4D85-9C89-A3A6B4880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91575" y="4714875"/>
            <a:ext cx="2714625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водные системы, гидрологические данные и модели</a:t>
            </a:r>
          </a:p>
        </p:txBody>
      </p:sp>
      <p:sp>
        <p:nvSpPr>
          <p:cNvPr id="36" name="s10r10">
            <a:extLst xmlns:a="http://schemas.openxmlformats.org/drawingml/2006/main">
              <a:ext uri="{FF2B5EF4-FFF2-40B4-BE49-F238E27FC236}">
                <a16:creationId xmlns:a16="http://schemas.microsoft.com/office/drawing/2014/main" id="{0349496D-4648-4E0A-A91E-4D373116E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5429250"/>
            <a:ext cx="3619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37" name="s10l10">
            <a:extLst xmlns:a="http://schemas.openxmlformats.org/drawingml/2006/main">
              <a:ext uri="{FF2B5EF4-FFF2-40B4-BE49-F238E27FC236}">
                <a16:creationId xmlns:a16="http://schemas.microsoft.com/office/drawing/2014/main" id="{259AFB70-CDA0-46FA-A06E-D87E619C9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5543550"/>
            <a:ext cx="2571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Институт океанологии РАН</a:t>
            </a:r>
          </a:p>
        </p:txBody>
      </p:sp>
      <p:sp>
        <p:nvSpPr>
          <p:cNvPr id="38" name="s10b10">
            <a:extLst xmlns:a="http://schemas.openxmlformats.org/drawingml/2006/main">
              <a:ext uri="{FF2B5EF4-FFF2-40B4-BE49-F238E27FC236}">
                <a16:creationId xmlns:a16="http://schemas.microsoft.com/office/drawing/2014/main" id="{B7D628EA-5FDF-4DC4-8FA3-57719DDBF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5534025"/>
            <a:ext cx="2714625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рейсы, станции, пробы, океанографические данные</a:t>
            </a:r>
          </a:p>
        </p:txBody>
      </p:sp>
      <p:sp>
        <p:nvSpPr>
          <p:cNvPr id="39" name="s10f">
            <a:extLst xmlns:a="http://schemas.openxmlformats.org/drawingml/2006/main">
              <a:ext uri="{FF2B5EF4-FFF2-40B4-BE49-F238E27FC236}">
                <a16:creationId xmlns:a16="http://schemas.microsoft.com/office/drawing/2014/main" id="{9C2C3CD1-7F54-45C4-BCC0-7BC0E0245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6181725"/>
            <a:ext cx="10810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Предлагаемая роль: поставщик контекста, профильная экспертиза и повторное использование; участие не предполагается автоматически.</a:t>
            </a:r>
          </a:p>
        </p:txBody>
      </p:sp>
    </p:spTree>
    <p:extLst>
      <p:ext uri="{BB962C8B-B14F-4D97-AF65-F5344CB8AC3E}">
        <p14:creationId xmlns:p14="http://schemas.microsoft.com/office/powerpoint/2010/main" val="86820870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ta11">
            <a:extLst xmlns:a="http://schemas.openxmlformats.org/drawingml/2006/main">
              <a:ext uri="{FF2B5EF4-FFF2-40B4-BE49-F238E27FC236}">
                <a16:creationId xmlns:a16="http://schemas.microsoft.com/office/drawing/2014/main" id="{6CCAC6D8-86DA-4680-89DB-C04A561F0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33375"/>
            <a:ext cx="133350" cy="561975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</p:sp>
      <p:sp>
        <p:nvSpPr>
          <p:cNvPr id="2" name="t11">
            <a:extLst xmlns:a="http://schemas.openxmlformats.org/drawingml/2006/main">
              <a:ext uri="{FF2B5EF4-FFF2-40B4-BE49-F238E27FC236}">
                <a16:creationId xmlns:a16="http://schemas.microsoft.com/office/drawing/2014/main" id="{848025D9-558C-4937-B7DE-58C4A96F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8575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Физическая химия и материалы</a:t>
            </a:r>
          </a:p>
        </p:txBody>
      </p:sp>
      <p:sp>
        <p:nvSpPr>
          <p:cNvPr id="3" name="sr11">
            <a:extLst xmlns:a="http://schemas.openxmlformats.org/drawingml/2006/main">
              <a:ext uri="{FF2B5EF4-FFF2-40B4-BE49-F238E27FC236}">
                <a16:creationId xmlns:a16="http://schemas.microsoft.com/office/drawing/2014/main" id="{A93DF08D-48D9-4BFE-B15D-8A2CFCBDB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1152525"/>
            <a:ext cx="228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4" name="st11">
            <a:extLst xmlns:a="http://schemas.openxmlformats.org/drawingml/2006/main">
              <a:ext uri="{FF2B5EF4-FFF2-40B4-BE49-F238E27FC236}">
                <a16:creationId xmlns:a16="http://schemas.microsoft.com/office/drawing/2014/main" id="{30E6D67A-EC74-4D56-AFEE-8EFD72859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01175" y="1057275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96675"/>
                </a:solidFill>
                <a:latin typeface="Arial"/>
                <a:ea typeface="Arial"/>
                <a:cs typeface="Arial"/>
              </a:rPr>
              <a:t>ПОДРОБНАЯ КАРТА ИНСТИТУТОВ</a:t>
            </a:r>
          </a:p>
        </p:txBody>
      </p:sp>
      <p:sp>
        <p:nvSpPr>
          <p:cNvPr id="5" name="n11">
            <a:extLst xmlns:a="http://schemas.openxmlformats.org/drawingml/2006/main">
              <a:ext uri="{FF2B5EF4-FFF2-40B4-BE49-F238E27FC236}">
                <a16:creationId xmlns:a16="http://schemas.microsoft.com/office/drawing/2014/main" id="{7218FFF8-AE4D-4B2F-8ECE-AE2669B2B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995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995A3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6" name="s110r">
            <a:extLst xmlns:a="http://schemas.openxmlformats.org/drawingml/2006/main">
              <a:ext uri="{FF2B5EF4-FFF2-40B4-BE49-F238E27FC236}">
                <a16:creationId xmlns:a16="http://schemas.microsoft.com/office/drawing/2014/main" id="{A14272AF-DD9C-496F-9677-A668B4B88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419225"/>
            <a:ext cx="4286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7" name="s110l">
            <a:extLst xmlns:a="http://schemas.openxmlformats.org/drawingml/2006/main">
              <a:ext uri="{FF2B5EF4-FFF2-40B4-BE49-F238E27FC236}">
                <a16:creationId xmlns:a16="http://schemas.microsoft.com/office/drawing/2014/main" id="{1DCFEA2E-9E76-474F-89C3-881B8A791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552575"/>
            <a:ext cx="33528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ИФХЭ им. А. Н. Фрумкина РАН</a:t>
            </a:r>
          </a:p>
        </p:txBody>
      </p:sp>
      <p:sp>
        <p:nvSpPr>
          <p:cNvPr id="8" name="s110b">
            <a:extLst xmlns:a="http://schemas.openxmlformats.org/drawingml/2006/main">
              <a:ext uri="{FF2B5EF4-FFF2-40B4-BE49-F238E27FC236}">
                <a16:creationId xmlns:a16="http://schemas.microsoft.com/office/drawing/2014/main" id="{423A2D61-FC5A-425C-A01B-AF1272EC5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000250"/>
            <a:ext cx="3352800" cy="828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электрохимия, коррозия, поверхности; паспорта методов и образцов</a:t>
            </a:r>
          </a:p>
        </p:txBody>
      </p:sp>
      <p:sp>
        <p:nvSpPr>
          <p:cNvPr id="9" name="s111r">
            <a:extLst xmlns:a="http://schemas.openxmlformats.org/drawingml/2006/main">
              <a:ext uri="{FF2B5EF4-FFF2-40B4-BE49-F238E27FC236}">
                <a16:creationId xmlns:a16="http://schemas.microsoft.com/office/drawing/2014/main" id="{15DDE739-923A-4777-A537-32A9B6101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1419225"/>
            <a:ext cx="4286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10" name="s111l">
            <a:extLst xmlns:a="http://schemas.openxmlformats.org/drawingml/2006/main">
              <a:ext uri="{FF2B5EF4-FFF2-40B4-BE49-F238E27FC236}">
                <a16:creationId xmlns:a16="http://schemas.microsoft.com/office/drawing/2014/main" id="{DD8277F7-F7A6-47AE-B0C7-FD8D902B8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1552575"/>
            <a:ext cx="33528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ИХФ им. Н. Н. Семёнова РАН</a:t>
            </a:r>
          </a:p>
        </p:txBody>
      </p:sp>
      <p:sp>
        <p:nvSpPr>
          <p:cNvPr id="11" name="s111b">
            <a:extLst xmlns:a="http://schemas.openxmlformats.org/drawingml/2006/main">
              <a:ext uri="{FF2B5EF4-FFF2-40B4-BE49-F238E27FC236}">
                <a16:creationId xmlns:a16="http://schemas.microsoft.com/office/drawing/2014/main" id="{8CC71E7F-C97E-40AA-B867-E45960E7A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2000250"/>
            <a:ext cx="3352800" cy="828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химическая физика, кинетика, приборные и лабораторные архивы</a:t>
            </a:r>
          </a:p>
        </p:txBody>
      </p:sp>
      <p:sp>
        <p:nvSpPr>
          <p:cNvPr id="12" name="s112r">
            <a:extLst xmlns:a="http://schemas.openxmlformats.org/drawingml/2006/main">
              <a:ext uri="{FF2B5EF4-FFF2-40B4-BE49-F238E27FC236}">
                <a16:creationId xmlns:a16="http://schemas.microsoft.com/office/drawing/2014/main" id="{4476D223-6FBF-42DC-BBD7-1D3B7E97C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9575" y="1419225"/>
            <a:ext cx="4286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13" name="s112l">
            <a:extLst xmlns:a="http://schemas.openxmlformats.org/drawingml/2006/main">
              <a:ext uri="{FF2B5EF4-FFF2-40B4-BE49-F238E27FC236}">
                <a16:creationId xmlns:a16="http://schemas.microsoft.com/office/drawing/2014/main" id="{7435C862-62E1-4191-93A4-2EAE46E20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9575" y="1552575"/>
            <a:ext cx="33528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ИБХФ им. Н. М. Эмануэля РАН</a:t>
            </a:r>
          </a:p>
        </p:txBody>
      </p:sp>
      <p:sp>
        <p:nvSpPr>
          <p:cNvPr id="14" name="s112b">
            <a:extLst xmlns:a="http://schemas.openxmlformats.org/drawingml/2006/main">
              <a:ext uri="{FF2B5EF4-FFF2-40B4-BE49-F238E27FC236}">
                <a16:creationId xmlns:a16="http://schemas.microsoft.com/office/drawing/2014/main" id="{D991090A-ACD8-4FA7-8BB4-9B08797B14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9575" y="2000250"/>
            <a:ext cx="3352800" cy="828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биохимическая физика, длительные эксперименты и протоколы</a:t>
            </a:r>
          </a:p>
        </p:txBody>
      </p:sp>
      <p:sp>
        <p:nvSpPr>
          <p:cNvPr id="15" name="s113r">
            <a:extLst xmlns:a="http://schemas.openxmlformats.org/drawingml/2006/main">
              <a:ext uri="{FF2B5EF4-FFF2-40B4-BE49-F238E27FC236}">
                <a16:creationId xmlns:a16="http://schemas.microsoft.com/office/drawing/2014/main" id="{9F1AE499-2827-457F-A736-D22DBB2EA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981325"/>
            <a:ext cx="4286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16" name="s113l">
            <a:extLst xmlns:a="http://schemas.openxmlformats.org/drawingml/2006/main">
              <a:ext uri="{FF2B5EF4-FFF2-40B4-BE49-F238E27FC236}">
                <a16:creationId xmlns:a16="http://schemas.microsoft.com/office/drawing/2014/main" id="{DE063A81-980D-4B6E-87DD-6BE3391A6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114675"/>
            <a:ext cx="33528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ИОНХ им. Н. С. Курнакова РАН</a:t>
            </a:r>
          </a:p>
        </p:txBody>
      </p:sp>
      <p:sp>
        <p:nvSpPr>
          <p:cNvPr id="17" name="s113b">
            <a:extLst xmlns:a="http://schemas.openxmlformats.org/drawingml/2006/main">
              <a:ext uri="{FF2B5EF4-FFF2-40B4-BE49-F238E27FC236}">
                <a16:creationId xmlns:a16="http://schemas.microsoft.com/office/drawing/2014/main" id="{5DFEAB63-259B-438B-9F79-67F70CEE4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562350"/>
            <a:ext cx="3352800" cy="828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неорганические соединения, синтезы, эталоны и коллекции</a:t>
            </a:r>
          </a:p>
        </p:txBody>
      </p:sp>
      <p:sp>
        <p:nvSpPr>
          <p:cNvPr id="18" name="s114r">
            <a:extLst xmlns:a="http://schemas.openxmlformats.org/drawingml/2006/main">
              <a:ext uri="{FF2B5EF4-FFF2-40B4-BE49-F238E27FC236}">
                <a16:creationId xmlns:a16="http://schemas.microsoft.com/office/drawing/2014/main" id="{06EE77F2-481D-4607-8078-925F71AA6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2981325"/>
            <a:ext cx="4286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19" name="s114l">
            <a:extLst xmlns:a="http://schemas.openxmlformats.org/drawingml/2006/main">
              <a:ext uri="{FF2B5EF4-FFF2-40B4-BE49-F238E27FC236}">
                <a16:creationId xmlns:a16="http://schemas.microsoft.com/office/drawing/2014/main" id="{B7CDD925-E453-4675-B6E8-042191496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3114675"/>
            <a:ext cx="33528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ИНЭОС им. А. Н. Несмеянова РАН</a:t>
            </a:r>
          </a:p>
        </p:txBody>
      </p:sp>
      <p:sp>
        <p:nvSpPr>
          <p:cNvPr id="20" name="s114b">
            <a:extLst xmlns:a="http://schemas.openxmlformats.org/drawingml/2006/main">
              <a:ext uri="{FF2B5EF4-FFF2-40B4-BE49-F238E27FC236}">
                <a16:creationId xmlns:a16="http://schemas.microsoft.com/office/drawing/2014/main" id="{C6942299-9A38-4565-B236-2CAED4A86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3562350"/>
            <a:ext cx="3352800" cy="828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элементоорганическая химия, спектры, авторские школы</a:t>
            </a:r>
          </a:p>
        </p:txBody>
      </p:sp>
      <p:sp>
        <p:nvSpPr>
          <p:cNvPr id="21" name="s115r">
            <a:extLst xmlns:a="http://schemas.openxmlformats.org/drawingml/2006/main">
              <a:ext uri="{FF2B5EF4-FFF2-40B4-BE49-F238E27FC236}">
                <a16:creationId xmlns:a16="http://schemas.microsoft.com/office/drawing/2014/main" id="{9600F646-D0F9-4E05-AD10-0939187BA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9575" y="2981325"/>
            <a:ext cx="4286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2" name="s115l">
            <a:extLst xmlns:a="http://schemas.openxmlformats.org/drawingml/2006/main">
              <a:ext uri="{FF2B5EF4-FFF2-40B4-BE49-F238E27FC236}">
                <a16:creationId xmlns:a16="http://schemas.microsoft.com/office/drawing/2014/main" id="{234B777A-9689-44D0-8C43-8377FB96B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9575" y="3114675"/>
            <a:ext cx="33528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ИОХ им. Н. Д. Зелинского РАН</a:t>
            </a:r>
          </a:p>
        </p:txBody>
      </p:sp>
      <p:sp>
        <p:nvSpPr>
          <p:cNvPr id="23" name="s115b">
            <a:extLst xmlns:a="http://schemas.openxmlformats.org/drawingml/2006/main">
              <a:ext uri="{FF2B5EF4-FFF2-40B4-BE49-F238E27FC236}">
                <a16:creationId xmlns:a16="http://schemas.microsoft.com/office/drawing/2014/main" id="{873770B4-BB7C-498B-BD03-14ADB003C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9575" y="3562350"/>
            <a:ext cx="3352800" cy="828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органическая химия, каталитические системы, лабораторные журналы</a:t>
            </a:r>
          </a:p>
        </p:txBody>
      </p:sp>
      <p:sp>
        <p:nvSpPr>
          <p:cNvPr id="24" name="s116r">
            <a:extLst xmlns:a="http://schemas.openxmlformats.org/drawingml/2006/main">
              <a:ext uri="{FF2B5EF4-FFF2-40B4-BE49-F238E27FC236}">
                <a16:creationId xmlns:a16="http://schemas.microsoft.com/office/drawing/2014/main" id="{6983BB37-7238-465D-A161-89F17C6C1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543425"/>
            <a:ext cx="4286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5" name="s116l">
            <a:extLst xmlns:a="http://schemas.openxmlformats.org/drawingml/2006/main">
              <a:ext uri="{FF2B5EF4-FFF2-40B4-BE49-F238E27FC236}">
                <a16:creationId xmlns:a16="http://schemas.microsoft.com/office/drawing/2014/main" id="{A13D5A74-EC6A-4297-9665-D376592F6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676775"/>
            <a:ext cx="33528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ИМЕТ им. А. А. Байкова РАН</a:t>
            </a:r>
          </a:p>
        </p:txBody>
      </p:sp>
      <p:sp>
        <p:nvSpPr>
          <p:cNvPr id="26" name="s116b">
            <a:extLst xmlns:a="http://schemas.openxmlformats.org/drawingml/2006/main">
              <a:ext uri="{FF2B5EF4-FFF2-40B4-BE49-F238E27FC236}">
                <a16:creationId xmlns:a16="http://schemas.microsoft.com/office/drawing/2014/main" id="{B250A5E1-5FF9-417A-A56C-E53092EC3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5124450"/>
            <a:ext cx="3352800" cy="828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металлы и материалы, технологические режимы и образцы</a:t>
            </a:r>
          </a:p>
        </p:txBody>
      </p:sp>
      <p:sp>
        <p:nvSpPr>
          <p:cNvPr id="27" name="s117r">
            <a:extLst xmlns:a="http://schemas.openxmlformats.org/drawingml/2006/main">
              <a:ext uri="{FF2B5EF4-FFF2-40B4-BE49-F238E27FC236}">
                <a16:creationId xmlns:a16="http://schemas.microsoft.com/office/drawing/2014/main" id="{CFE4D5F0-9203-482E-A4B6-BF7B61282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4543425"/>
            <a:ext cx="4286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8" name="s117l">
            <a:extLst xmlns:a="http://schemas.openxmlformats.org/drawingml/2006/main">
              <a:ext uri="{FF2B5EF4-FFF2-40B4-BE49-F238E27FC236}">
                <a16:creationId xmlns:a16="http://schemas.microsoft.com/office/drawing/2014/main" id="{338A4C9D-7837-451A-81CE-483D68844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4676775"/>
            <a:ext cx="33528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ИНХС им. А. В. Топчиева РАН</a:t>
            </a:r>
          </a:p>
        </p:txBody>
      </p:sp>
      <p:sp>
        <p:nvSpPr>
          <p:cNvPr id="29" name="s117b">
            <a:extLst xmlns:a="http://schemas.openxmlformats.org/drawingml/2006/main">
              <a:ext uri="{FF2B5EF4-FFF2-40B4-BE49-F238E27FC236}">
                <a16:creationId xmlns:a16="http://schemas.microsoft.com/office/drawing/2014/main" id="{857E1BBC-D6AE-44E9-B870-703CB61A5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5124450"/>
            <a:ext cx="3352800" cy="828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нефтехимия, мембраны, процессы и испытательные данные</a:t>
            </a:r>
          </a:p>
        </p:txBody>
      </p:sp>
      <p:sp>
        <p:nvSpPr>
          <p:cNvPr id="30" name="s118r">
            <a:extLst xmlns:a="http://schemas.openxmlformats.org/drawingml/2006/main">
              <a:ext uri="{FF2B5EF4-FFF2-40B4-BE49-F238E27FC236}">
                <a16:creationId xmlns:a16="http://schemas.microsoft.com/office/drawing/2014/main" id="{5E3A1B83-2E59-4274-B15B-182C43BBE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9575" y="4543425"/>
            <a:ext cx="4286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31" name="s118l">
            <a:extLst xmlns:a="http://schemas.openxmlformats.org/drawingml/2006/main">
              <a:ext uri="{FF2B5EF4-FFF2-40B4-BE49-F238E27FC236}">
                <a16:creationId xmlns:a16="http://schemas.microsoft.com/office/drawing/2014/main" id="{75635D95-B0E8-4044-89FF-121A1BBBB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9575" y="4676775"/>
            <a:ext cx="33528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Институт катализа СО РАН</a:t>
            </a:r>
          </a:p>
        </p:txBody>
      </p:sp>
      <p:sp>
        <p:nvSpPr>
          <p:cNvPr id="32" name="s118b">
            <a:extLst xmlns:a="http://schemas.openxmlformats.org/drawingml/2006/main">
              <a:ext uri="{FF2B5EF4-FFF2-40B4-BE49-F238E27FC236}">
                <a16:creationId xmlns:a16="http://schemas.microsoft.com/office/drawing/2014/main" id="{C7B3D2A9-B136-453F-9AA1-53A00F8BE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9575" y="5124450"/>
            <a:ext cx="3352800" cy="828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катализаторы, установки, кинетические данные и модели</a:t>
            </a:r>
          </a:p>
        </p:txBody>
      </p:sp>
      <p:sp>
        <p:nvSpPr>
          <p:cNvPr id="33" name="s11f">
            <a:extLst xmlns:a="http://schemas.openxmlformats.org/drawingml/2006/main">
              <a:ext uri="{FF2B5EF4-FFF2-40B4-BE49-F238E27FC236}">
                <a16:creationId xmlns:a16="http://schemas.microsoft.com/office/drawing/2014/main" id="{2248A143-229C-4EA7-BAFF-752EBB157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6086475"/>
            <a:ext cx="109537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Для химических коллекций особенно важны опасность, состав, условия хранения, цепочка происхождения и права на технологическое знание.</a:t>
            </a:r>
          </a:p>
        </p:txBody>
      </p:sp>
    </p:spTree>
    <p:extLst>
      <p:ext uri="{BB962C8B-B14F-4D97-AF65-F5344CB8AC3E}">
        <p14:creationId xmlns:p14="http://schemas.microsoft.com/office/powerpoint/2010/main" val="467632268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ta12">
            <a:extLst xmlns:a="http://schemas.openxmlformats.org/drawingml/2006/main">
              <a:ext uri="{FF2B5EF4-FFF2-40B4-BE49-F238E27FC236}">
                <a16:creationId xmlns:a16="http://schemas.microsoft.com/office/drawing/2014/main" id="{CCED5663-DC97-4DC2-957F-B5C393042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33375"/>
            <a:ext cx="133350" cy="561975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</p:sp>
      <p:sp>
        <p:nvSpPr>
          <p:cNvPr id="2" name="t12">
            <a:extLst xmlns:a="http://schemas.openxmlformats.org/drawingml/2006/main">
              <a:ext uri="{FF2B5EF4-FFF2-40B4-BE49-F238E27FC236}">
                <a16:creationId xmlns:a16="http://schemas.microsoft.com/office/drawing/2014/main" id="{120B2B91-D49A-4028-8ADF-0F9CA468C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8575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Биология и природное наследие</a:t>
            </a:r>
          </a:p>
        </p:txBody>
      </p:sp>
      <p:sp>
        <p:nvSpPr>
          <p:cNvPr id="3" name="sr12">
            <a:extLst xmlns:a="http://schemas.openxmlformats.org/drawingml/2006/main">
              <a:ext uri="{FF2B5EF4-FFF2-40B4-BE49-F238E27FC236}">
                <a16:creationId xmlns:a16="http://schemas.microsoft.com/office/drawing/2014/main" id="{A69F9172-C3E9-4079-925C-79B020522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1152525"/>
            <a:ext cx="228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4" name="st12">
            <a:extLst xmlns:a="http://schemas.openxmlformats.org/drawingml/2006/main">
              <a:ext uri="{FF2B5EF4-FFF2-40B4-BE49-F238E27FC236}">
                <a16:creationId xmlns:a16="http://schemas.microsoft.com/office/drawing/2014/main" id="{F8AFCA13-4D3D-4AC8-A19F-EBF0809CA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01175" y="1057275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96675"/>
                </a:solidFill>
                <a:latin typeface="Arial"/>
                <a:ea typeface="Arial"/>
                <a:cs typeface="Arial"/>
              </a:rPr>
              <a:t>ПОДРОБНАЯ КАРТА ИНСТИТУТОВ</a:t>
            </a:r>
          </a:p>
        </p:txBody>
      </p:sp>
      <p:sp>
        <p:nvSpPr>
          <p:cNvPr id="5" name="n12">
            <a:extLst xmlns:a="http://schemas.openxmlformats.org/drawingml/2006/main">
              <a:ext uri="{FF2B5EF4-FFF2-40B4-BE49-F238E27FC236}">
                <a16:creationId xmlns:a16="http://schemas.microsoft.com/office/drawing/2014/main" id="{A5BA6234-ED9E-480E-AB69-97CE937F4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995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995A3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6" name="s120bg">
            <a:extLst xmlns:a="http://schemas.openxmlformats.org/drawingml/2006/main">
              <a:ext uri="{FF2B5EF4-FFF2-40B4-BE49-F238E27FC236}">
                <a16:creationId xmlns:a16="http://schemas.microsoft.com/office/drawing/2014/main" id="{B7B72BA8-A422-42FC-8C58-61C0637BB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438275"/>
            <a:ext cx="5314950" cy="962025"/>
          </a:xfrm>
          <a:prstGeom xmlns:a="http://schemas.openxmlformats.org/drawingml/2006/main" prst="roundRect">
            <a:avLst>
              <a:gd name="adj" fmla="val 7921"/>
            </a:avLst>
          </a:prstGeom>
          <a:solidFill xmlns:a="http://schemas.openxmlformats.org/drawingml/2006/main">
            <a:srgbClr val="EAF7F0"/>
          </a:solidFill>
          <a:ln xmlns:a="http://schemas.openxmlformats.org/drawingml/2006/main" w="9525">
            <a:solidFill>
              <a:srgbClr val="BBC3CC"/>
            </a:solidFill>
            <a:prstDash val="solid"/>
          </a:ln>
        </p:spPr>
      </p:sp>
      <p:sp>
        <p:nvSpPr>
          <p:cNvPr id="7" name="s120l">
            <a:extLst xmlns:a="http://schemas.openxmlformats.org/drawingml/2006/main">
              <a:ext uri="{FF2B5EF4-FFF2-40B4-BE49-F238E27FC236}">
                <a16:creationId xmlns:a16="http://schemas.microsoft.com/office/drawing/2014/main" id="{CE492DBB-3442-4904-9C25-D1ED63841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" y="1571625"/>
            <a:ext cx="4972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ИПЭЭ им. А. Н. Северцова РАН</a:t>
            </a:r>
          </a:p>
        </p:txBody>
      </p:sp>
      <p:sp>
        <p:nvSpPr>
          <p:cNvPr id="8" name="s120b">
            <a:extLst xmlns:a="http://schemas.openxmlformats.org/drawingml/2006/main">
              <a:ext uri="{FF2B5EF4-FFF2-40B4-BE49-F238E27FC236}">
                <a16:creationId xmlns:a16="http://schemas.microsoft.com/office/drawing/2014/main" id="{7191B7AE-FD96-4A35-9A2E-03ED3E54E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" y="1885950"/>
            <a:ext cx="49720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зоологические ряды, мониторинг, полевые дневники</a:t>
            </a:r>
          </a:p>
        </p:txBody>
      </p:sp>
      <p:sp>
        <p:nvSpPr>
          <p:cNvPr id="9" name="s121bg">
            <a:extLst xmlns:a="http://schemas.openxmlformats.org/drawingml/2006/main">
              <a:ext uri="{FF2B5EF4-FFF2-40B4-BE49-F238E27FC236}">
                <a16:creationId xmlns:a16="http://schemas.microsoft.com/office/drawing/2014/main" id="{F5C4BD3E-1140-4717-A5B1-8AABB629B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1438275"/>
            <a:ext cx="5314950" cy="962025"/>
          </a:xfrm>
          <a:prstGeom xmlns:a="http://schemas.openxmlformats.org/drawingml/2006/main" prst="roundRect">
            <a:avLst>
              <a:gd name="adj" fmla="val 7921"/>
            </a:avLst>
          </a:prstGeom>
          <a:solidFill xmlns:a="http://schemas.openxmlformats.org/drawingml/2006/main">
            <a:srgbClr val="EAF7F0"/>
          </a:solidFill>
          <a:ln xmlns:a="http://schemas.openxmlformats.org/drawingml/2006/main" w="9525">
            <a:solidFill>
              <a:srgbClr val="BBC3CC"/>
            </a:solidFill>
            <a:prstDash val="solid"/>
          </a:ln>
        </p:spPr>
      </p:sp>
      <p:sp>
        <p:nvSpPr>
          <p:cNvPr id="10" name="s121l">
            <a:extLst xmlns:a="http://schemas.openxmlformats.org/drawingml/2006/main">
              <a:ext uri="{FF2B5EF4-FFF2-40B4-BE49-F238E27FC236}">
                <a16:creationId xmlns:a16="http://schemas.microsoft.com/office/drawing/2014/main" id="{42FE9DFD-EEAC-422D-B333-823E751CA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96025" y="1571625"/>
            <a:ext cx="4972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ФИЦ Биотехнологии РАН</a:t>
            </a:r>
          </a:p>
        </p:txBody>
      </p:sp>
      <p:sp>
        <p:nvSpPr>
          <p:cNvPr id="11" name="s121b">
            <a:extLst xmlns:a="http://schemas.openxmlformats.org/drawingml/2006/main">
              <a:ext uri="{FF2B5EF4-FFF2-40B4-BE49-F238E27FC236}">
                <a16:creationId xmlns:a16="http://schemas.microsoft.com/office/drawing/2014/main" id="{4AE51B5A-8C0A-40E8-AF07-CA9B4D3EF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96025" y="1885950"/>
            <a:ext cx="49720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штаммы, протоколы, микробиологические коллекции</a:t>
            </a:r>
          </a:p>
        </p:txBody>
      </p:sp>
      <p:sp>
        <p:nvSpPr>
          <p:cNvPr id="12" name="s122bg">
            <a:extLst xmlns:a="http://schemas.openxmlformats.org/drawingml/2006/main">
              <a:ext uri="{FF2B5EF4-FFF2-40B4-BE49-F238E27FC236}">
                <a16:creationId xmlns:a16="http://schemas.microsoft.com/office/drawing/2014/main" id="{0D8B80BD-F098-4F19-97B3-16F944174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552700"/>
            <a:ext cx="5314950" cy="962025"/>
          </a:xfrm>
          <a:prstGeom xmlns:a="http://schemas.openxmlformats.org/drawingml/2006/main" prst="roundRect">
            <a:avLst>
              <a:gd name="adj" fmla="val 7921"/>
            </a:avLst>
          </a:prstGeom>
          <a:solidFill xmlns:a="http://schemas.openxmlformats.org/drawingml/2006/main">
            <a:srgbClr val="F7F9FB"/>
          </a:solidFill>
          <a:ln xmlns:a="http://schemas.openxmlformats.org/drawingml/2006/main" w="9525">
            <a:solidFill>
              <a:srgbClr val="BBC3CC"/>
            </a:solidFill>
            <a:prstDash val="solid"/>
          </a:ln>
        </p:spPr>
      </p:sp>
      <p:sp>
        <p:nvSpPr>
          <p:cNvPr id="13" name="s122l">
            <a:extLst xmlns:a="http://schemas.openxmlformats.org/drawingml/2006/main">
              <a:ext uri="{FF2B5EF4-FFF2-40B4-BE49-F238E27FC236}">
                <a16:creationId xmlns:a16="http://schemas.microsoft.com/office/drawing/2014/main" id="{439EB3ED-0243-429F-B4BA-B8A2940AA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" y="2686050"/>
            <a:ext cx="4972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ИФР им. К. А. Тимирязева РАН</a:t>
            </a:r>
          </a:p>
        </p:txBody>
      </p:sp>
      <p:sp>
        <p:nvSpPr>
          <p:cNvPr id="14" name="s122b">
            <a:extLst xmlns:a="http://schemas.openxmlformats.org/drawingml/2006/main">
              <a:ext uri="{FF2B5EF4-FFF2-40B4-BE49-F238E27FC236}">
                <a16:creationId xmlns:a16="http://schemas.microsoft.com/office/drawing/2014/main" id="{C27CCE37-14CF-4C2B-A4FF-6E2BB2D30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" y="3000375"/>
            <a:ext cx="49720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растительные эксперименты, гербарные и физиологические данные</a:t>
            </a:r>
          </a:p>
        </p:txBody>
      </p:sp>
      <p:sp>
        <p:nvSpPr>
          <p:cNvPr id="15" name="s123bg">
            <a:extLst xmlns:a="http://schemas.openxmlformats.org/drawingml/2006/main">
              <a:ext uri="{FF2B5EF4-FFF2-40B4-BE49-F238E27FC236}">
                <a16:creationId xmlns:a16="http://schemas.microsoft.com/office/drawing/2014/main" id="{E3418A41-8008-4449-9B4D-453526C1A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2552700"/>
            <a:ext cx="5314950" cy="962025"/>
          </a:xfrm>
          <a:prstGeom xmlns:a="http://schemas.openxmlformats.org/drawingml/2006/main" prst="roundRect">
            <a:avLst>
              <a:gd name="adj" fmla="val 7921"/>
            </a:avLst>
          </a:prstGeom>
          <a:solidFill xmlns:a="http://schemas.openxmlformats.org/drawingml/2006/main">
            <a:srgbClr val="F7F9FB"/>
          </a:solidFill>
          <a:ln xmlns:a="http://schemas.openxmlformats.org/drawingml/2006/main" w="9525">
            <a:solidFill>
              <a:srgbClr val="BBC3CC"/>
            </a:solidFill>
            <a:prstDash val="solid"/>
          </a:ln>
        </p:spPr>
      </p:sp>
      <p:sp>
        <p:nvSpPr>
          <p:cNvPr id="16" name="s123l">
            <a:extLst xmlns:a="http://schemas.openxmlformats.org/drawingml/2006/main">
              <a:ext uri="{FF2B5EF4-FFF2-40B4-BE49-F238E27FC236}">
                <a16:creationId xmlns:a16="http://schemas.microsoft.com/office/drawing/2014/main" id="{7BB8236A-E3A5-4FE3-9C36-6F5D8AF9A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96025" y="2686050"/>
            <a:ext cx="4972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ГБС им. Н. В. Цицина РАН</a:t>
            </a:r>
          </a:p>
        </p:txBody>
      </p:sp>
      <p:sp>
        <p:nvSpPr>
          <p:cNvPr id="17" name="s123b">
            <a:extLst xmlns:a="http://schemas.openxmlformats.org/drawingml/2006/main">
              <a:ext uri="{FF2B5EF4-FFF2-40B4-BE49-F238E27FC236}">
                <a16:creationId xmlns:a16="http://schemas.microsoft.com/office/drawing/2014/main" id="{477EA62F-4879-4CBA-8027-E42FF10C0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96025" y="3000375"/>
            <a:ext cx="49720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живые коллекции, происхождение образцов, наблюдения</a:t>
            </a:r>
          </a:p>
        </p:txBody>
      </p:sp>
      <p:sp>
        <p:nvSpPr>
          <p:cNvPr id="18" name="s124bg">
            <a:extLst xmlns:a="http://schemas.openxmlformats.org/drawingml/2006/main">
              <a:ext uri="{FF2B5EF4-FFF2-40B4-BE49-F238E27FC236}">
                <a16:creationId xmlns:a16="http://schemas.microsoft.com/office/drawing/2014/main" id="{5E77C8DE-DC1F-4C2B-9037-FE0A3FECD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667125"/>
            <a:ext cx="5314950" cy="962025"/>
          </a:xfrm>
          <a:prstGeom xmlns:a="http://schemas.openxmlformats.org/drawingml/2006/main" prst="roundRect">
            <a:avLst>
              <a:gd name="adj" fmla="val 7921"/>
            </a:avLst>
          </a:prstGeom>
          <a:solidFill xmlns:a="http://schemas.openxmlformats.org/drawingml/2006/main">
            <a:srgbClr val="EAF7F0"/>
          </a:solidFill>
          <a:ln xmlns:a="http://schemas.openxmlformats.org/drawingml/2006/main" w="9525">
            <a:solidFill>
              <a:srgbClr val="BBC3CC"/>
            </a:solidFill>
            <a:prstDash val="solid"/>
          </a:ln>
        </p:spPr>
      </p:sp>
      <p:sp>
        <p:nvSpPr>
          <p:cNvPr id="19" name="s124l">
            <a:extLst xmlns:a="http://schemas.openxmlformats.org/drawingml/2006/main">
              <a:ext uri="{FF2B5EF4-FFF2-40B4-BE49-F238E27FC236}">
                <a16:creationId xmlns:a16="http://schemas.microsoft.com/office/drawing/2014/main" id="{7C9183DB-8D94-42D0-AA8B-AA994D79A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" y="3800475"/>
            <a:ext cx="4972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Институт лесоведения РАН</a:t>
            </a:r>
          </a:p>
        </p:txBody>
      </p:sp>
      <p:sp>
        <p:nvSpPr>
          <p:cNvPr id="20" name="s124b">
            <a:extLst xmlns:a="http://schemas.openxmlformats.org/drawingml/2006/main">
              <a:ext uri="{FF2B5EF4-FFF2-40B4-BE49-F238E27FC236}">
                <a16:creationId xmlns:a16="http://schemas.microsoft.com/office/drawing/2014/main" id="{68E95749-8067-4C04-A075-2AC143E70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" y="4114800"/>
            <a:ext cx="49720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лесные стационары, длительные ряды, карты</a:t>
            </a:r>
          </a:p>
        </p:txBody>
      </p:sp>
      <p:sp>
        <p:nvSpPr>
          <p:cNvPr id="21" name="s125bg">
            <a:extLst xmlns:a="http://schemas.openxmlformats.org/drawingml/2006/main">
              <a:ext uri="{FF2B5EF4-FFF2-40B4-BE49-F238E27FC236}">
                <a16:creationId xmlns:a16="http://schemas.microsoft.com/office/drawing/2014/main" id="{DCE1ECC9-F580-4250-B180-A58A11A5D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3667125"/>
            <a:ext cx="5314950" cy="962025"/>
          </a:xfrm>
          <a:prstGeom xmlns:a="http://schemas.openxmlformats.org/drawingml/2006/main" prst="roundRect">
            <a:avLst>
              <a:gd name="adj" fmla="val 7921"/>
            </a:avLst>
          </a:prstGeom>
          <a:solidFill xmlns:a="http://schemas.openxmlformats.org/drawingml/2006/main">
            <a:srgbClr val="EAF7F0"/>
          </a:solidFill>
          <a:ln xmlns:a="http://schemas.openxmlformats.org/drawingml/2006/main" w="9525">
            <a:solidFill>
              <a:srgbClr val="BBC3CC"/>
            </a:solidFill>
            <a:prstDash val="solid"/>
          </a:ln>
        </p:spPr>
      </p:sp>
      <p:sp>
        <p:nvSpPr>
          <p:cNvPr id="22" name="s125l">
            <a:extLst xmlns:a="http://schemas.openxmlformats.org/drawingml/2006/main">
              <a:ext uri="{FF2B5EF4-FFF2-40B4-BE49-F238E27FC236}">
                <a16:creationId xmlns:a16="http://schemas.microsoft.com/office/drawing/2014/main" id="{0B83262F-DB68-4384-93A5-985FB404E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96025" y="3800475"/>
            <a:ext cx="4972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ИБВВ им. И. Д. Папанина РАН</a:t>
            </a:r>
          </a:p>
        </p:txBody>
      </p:sp>
      <p:sp>
        <p:nvSpPr>
          <p:cNvPr id="23" name="s125b">
            <a:extLst xmlns:a="http://schemas.openxmlformats.org/drawingml/2006/main">
              <a:ext uri="{FF2B5EF4-FFF2-40B4-BE49-F238E27FC236}">
                <a16:creationId xmlns:a16="http://schemas.microsoft.com/office/drawing/2014/main" id="{4AF3F407-904F-40E2-ADD1-128C10FE8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96025" y="4114800"/>
            <a:ext cx="49720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водные экосистемы, гидробиологические коллекции</a:t>
            </a:r>
          </a:p>
        </p:txBody>
      </p:sp>
      <p:sp>
        <p:nvSpPr>
          <p:cNvPr id="24" name="s126bg">
            <a:extLst xmlns:a="http://schemas.openxmlformats.org/drawingml/2006/main">
              <a:ext uri="{FF2B5EF4-FFF2-40B4-BE49-F238E27FC236}">
                <a16:creationId xmlns:a16="http://schemas.microsoft.com/office/drawing/2014/main" id="{2C94B44A-4F6F-431C-B27D-F865879F1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781550"/>
            <a:ext cx="5314950" cy="962025"/>
          </a:xfrm>
          <a:prstGeom xmlns:a="http://schemas.openxmlformats.org/drawingml/2006/main" prst="roundRect">
            <a:avLst>
              <a:gd name="adj" fmla="val 7921"/>
            </a:avLst>
          </a:prstGeom>
          <a:solidFill xmlns:a="http://schemas.openxmlformats.org/drawingml/2006/main">
            <a:srgbClr val="F7F9FB"/>
          </a:solidFill>
          <a:ln xmlns:a="http://schemas.openxmlformats.org/drawingml/2006/main" w="9525">
            <a:solidFill>
              <a:srgbClr val="BBC3CC"/>
            </a:solidFill>
            <a:prstDash val="solid"/>
          </a:ln>
        </p:spPr>
      </p:sp>
      <p:sp>
        <p:nvSpPr>
          <p:cNvPr id="25" name="s126l">
            <a:extLst xmlns:a="http://schemas.openxmlformats.org/drawingml/2006/main">
              <a:ext uri="{FF2B5EF4-FFF2-40B4-BE49-F238E27FC236}">
                <a16:creationId xmlns:a16="http://schemas.microsoft.com/office/drawing/2014/main" id="{FDB6A1B9-9271-45A3-ACC6-83D10D19C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" y="4914900"/>
            <a:ext cx="4972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Институт экологии Волжского бассейна РАН</a:t>
            </a:r>
          </a:p>
        </p:txBody>
      </p:sp>
      <p:sp>
        <p:nvSpPr>
          <p:cNvPr id="26" name="s126b">
            <a:extLst xmlns:a="http://schemas.openxmlformats.org/drawingml/2006/main">
              <a:ext uri="{FF2B5EF4-FFF2-40B4-BE49-F238E27FC236}">
                <a16:creationId xmlns:a16="http://schemas.microsoft.com/office/drawing/2014/main" id="{8DD220D3-EC2F-4996-A804-EDC03CC87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" y="5229225"/>
            <a:ext cx="49720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региональный мониторинг и биоразнообразие</a:t>
            </a:r>
          </a:p>
        </p:txBody>
      </p:sp>
      <p:sp>
        <p:nvSpPr>
          <p:cNvPr id="27" name="s127bg">
            <a:extLst xmlns:a="http://schemas.openxmlformats.org/drawingml/2006/main">
              <a:ext uri="{FF2B5EF4-FFF2-40B4-BE49-F238E27FC236}">
                <a16:creationId xmlns:a16="http://schemas.microsoft.com/office/drawing/2014/main" id="{C9B80335-BE2F-4535-AA24-619EAA4AE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4781550"/>
            <a:ext cx="5314950" cy="962025"/>
          </a:xfrm>
          <a:prstGeom xmlns:a="http://schemas.openxmlformats.org/drawingml/2006/main" prst="roundRect">
            <a:avLst>
              <a:gd name="adj" fmla="val 7921"/>
            </a:avLst>
          </a:prstGeom>
          <a:solidFill xmlns:a="http://schemas.openxmlformats.org/drawingml/2006/main">
            <a:srgbClr val="F7F9FB"/>
          </a:solidFill>
          <a:ln xmlns:a="http://schemas.openxmlformats.org/drawingml/2006/main" w="9525">
            <a:solidFill>
              <a:srgbClr val="BBC3CC"/>
            </a:solidFill>
            <a:prstDash val="solid"/>
          </a:ln>
        </p:spPr>
      </p:sp>
      <p:sp>
        <p:nvSpPr>
          <p:cNvPr id="28" name="s127l">
            <a:extLst xmlns:a="http://schemas.openxmlformats.org/drawingml/2006/main">
              <a:ext uri="{FF2B5EF4-FFF2-40B4-BE49-F238E27FC236}">
                <a16:creationId xmlns:a16="http://schemas.microsoft.com/office/drawing/2014/main" id="{DA4B157B-418C-4E17-A594-5740AEA75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96025" y="4914900"/>
            <a:ext cx="4972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Почвенный институт им. В. В. Докучаева</a:t>
            </a:r>
          </a:p>
        </p:txBody>
      </p:sp>
      <p:sp>
        <p:nvSpPr>
          <p:cNvPr id="29" name="s127b">
            <a:extLst xmlns:a="http://schemas.openxmlformats.org/drawingml/2006/main">
              <a:ext uri="{FF2B5EF4-FFF2-40B4-BE49-F238E27FC236}">
                <a16:creationId xmlns:a16="http://schemas.microsoft.com/office/drawing/2014/main" id="{FEDAE143-00EC-4A54-8256-1E9D9ACDE7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96025" y="5229225"/>
            <a:ext cx="49720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почвенные профили, карты, образцы и классификации</a:t>
            </a:r>
          </a:p>
        </p:txBody>
      </p:sp>
      <p:sp>
        <p:nvSpPr>
          <p:cNvPr id="30" name="s12f">
            <a:extLst xmlns:a="http://schemas.openxmlformats.org/drawingml/2006/main">
              <a:ext uri="{FF2B5EF4-FFF2-40B4-BE49-F238E27FC236}">
                <a16:creationId xmlns:a16="http://schemas.microsoft.com/office/drawing/2014/main" id="{A9A170A7-30AB-4CEA-87B8-E900B1060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5991225"/>
            <a:ext cx="1085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217A5B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217A5B"/>
                </a:solidFill>
                <a:latin typeface="Arial"/>
                <a:ea typeface="Arial"/>
                <a:cs typeface="Arial"/>
              </a:rPr>
              <a:t>Режим доступа учитывает биобезопасность, чувствительные координаты видов и права на генетические ресурсы.</a:t>
            </a:r>
          </a:p>
        </p:txBody>
      </p:sp>
    </p:spTree>
    <p:extLst>
      <p:ext uri="{BB962C8B-B14F-4D97-AF65-F5344CB8AC3E}">
        <p14:creationId xmlns:p14="http://schemas.microsoft.com/office/powerpoint/2010/main" val="1476720608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ta13">
            <a:extLst xmlns:a="http://schemas.openxmlformats.org/drawingml/2006/main">
              <a:ext uri="{FF2B5EF4-FFF2-40B4-BE49-F238E27FC236}">
                <a16:creationId xmlns:a16="http://schemas.microsoft.com/office/drawing/2014/main" id="{CF3F9B0D-2B22-4990-8ECC-590BE0E22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33375"/>
            <a:ext cx="133350" cy="561975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</p:sp>
      <p:sp>
        <p:nvSpPr>
          <p:cNvPr id="2" name="t13">
            <a:extLst xmlns:a="http://schemas.openxmlformats.org/drawingml/2006/main">
              <a:ext uri="{FF2B5EF4-FFF2-40B4-BE49-F238E27FC236}">
                <a16:creationId xmlns:a16="http://schemas.microsoft.com/office/drawing/2014/main" id="{F7AC7870-E83F-4432-BBFF-CA87ECA0C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8575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Стандарты: совместимость без потери контекста</a:t>
            </a:r>
          </a:p>
        </p:txBody>
      </p:sp>
      <p:sp>
        <p:nvSpPr>
          <p:cNvPr id="3" name="sr13">
            <a:extLst xmlns:a="http://schemas.openxmlformats.org/drawingml/2006/main">
              <a:ext uri="{FF2B5EF4-FFF2-40B4-BE49-F238E27FC236}">
                <a16:creationId xmlns:a16="http://schemas.microsoft.com/office/drawing/2014/main" id="{CEFBD57F-C214-4844-9D26-2841B0005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1152525"/>
            <a:ext cx="228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4" name="st13">
            <a:extLst xmlns:a="http://schemas.openxmlformats.org/drawingml/2006/main">
              <a:ext uri="{FF2B5EF4-FFF2-40B4-BE49-F238E27FC236}">
                <a16:creationId xmlns:a16="http://schemas.microsoft.com/office/drawing/2014/main" id="{43119AD1-AC27-47EC-A5AA-F0DE41C4C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01175" y="1057275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96675"/>
                </a:solidFill>
                <a:latin typeface="Arial"/>
                <a:ea typeface="Arial"/>
                <a:cs typeface="Arial"/>
              </a:rPr>
              <a:t>ТЕХНИЧЕСКАЯ ОСНОВА</a:t>
            </a:r>
          </a:p>
        </p:txBody>
      </p:sp>
      <p:sp>
        <p:nvSpPr>
          <p:cNvPr id="5" name="n13">
            <a:extLst xmlns:a="http://schemas.openxmlformats.org/drawingml/2006/main">
              <a:ext uri="{FF2B5EF4-FFF2-40B4-BE49-F238E27FC236}">
                <a16:creationId xmlns:a16="http://schemas.microsoft.com/office/drawing/2014/main" id="{DE260CB6-7130-40A5-B47B-8E02C5D54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995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995A3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6" name="s13c0">
            <a:extLst xmlns:a="http://schemas.openxmlformats.org/drawingml/2006/main">
              <a:ext uri="{FF2B5EF4-FFF2-40B4-BE49-F238E27FC236}">
                <a16:creationId xmlns:a16="http://schemas.microsoft.com/office/drawing/2014/main" id="{7F2D6122-69AE-4710-866D-FACD47A8B4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14097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7" name="s13l0">
            <a:extLst xmlns:a="http://schemas.openxmlformats.org/drawingml/2006/main">
              <a:ext uri="{FF2B5EF4-FFF2-40B4-BE49-F238E27FC236}">
                <a16:creationId xmlns:a16="http://schemas.microsoft.com/office/drawing/2014/main" id="{B04294A4-1568-4169-BD56-9EC15D07B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447800"/>
            <a:ext cx="164782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OAIS</a:t>
            </a:r>
          </a:p>
        </p:txBody>
      </p:sp>
      <p:sp>
        <p:nvSpPr>
          <p:cNvPr id="8" name="s13b0">
            <a:extLst xmlns:a="http://schemas.openxmlformats.org/drawingml/2006/main">
              <a:ext uri="{FF2B5EF4-FFF2-40B4-BE49-F238E27FC236}">
                <a16:creationId xmlns:a16="http://schemas.microsoft.com/office/drawing/2014/main" id="{C193FF97-4943-4870-9822-F3B74D12F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1438275"/>
            <a:ext cx="64770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функциональная модель долговременного сохранения</a:t>
            </a:r>
          </a:p>
        </p:txBody>
      </p:sp>
      <p:sp>
        <p:nvSpPr>
          <p:cNvPr id="9" name="s13c1">
            <a:extLst xmlns:a="http://schemas.openxmlformats.org/drawingml/2006/main">
              <a:ext uri="{FF2B5EF4-FFF2-40B4-BE49-F238E27FC236}">
                <a16:creationId xmlns:a16="http://schemas.microsoft.com/office/drawing/2014/main" id="{BA99C75E-F6C5-4EF0-9750-CF5B05FC7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2047875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10" name="s13l1">
            <a:extLst xmlns:a="http://schemas.openxmlformats.org/drawingml/2006/main">
              <a:ext uri="{FF2B5EF4-FFF2-40B4-BE49-F238E27FC236}">
                <a16:creationId xmlns:a16="http://schemas.microsoft.com/office/drawing/2014/main" id="{677AFB09-A030-4734-98C2-BCD54CD6F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085975"/>
            <a:ext cx="164782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PREMIS</a:t>
            </a:r>
          </a:p>
        </p:txBody>
      </p:sp>
      <p:sp>
        <p:nvSpPr>
          <p:cNvPr id="11" name="s13b1">
            <a:extLst xmlns:a="http://schemas.openxmlformats.org/drawingml/2006/main">
              <a:ext uri="{FF2B5EF4-FFF2-40B4-BE49-F238E27FC236}">
                <a16:creationId xmlns:a16="http://schemas.microsoft.com/office/drawing/2014/main" id="{5332B310-FD95-442B-A4E8-6AC05C65F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2076450"/>
            <a:ext cx="64770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события, агенты, права и доказательства сохранности</a:t>
            </a:r>
          </a:p>
        </p:txBody>
      </p:sp>
      <p:sp>
        <p:nvSpPr>
          <p:cNvPr id="12" name="s13c2">
            <a:extLst xmlns:a="http://schemas.openxmlformats.org/drawingml/2006/main">
              <a:ext uri="{FF2B5EF4-FFF2-40B4-BE49-F238E27FC236}">
                <a16:creationId xmlns:a16="http://schemas.microsoft.com/office/drawing/2014/main" id="{F81048F3-3249-4B8D-B5DE-635A7FA24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26860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13" name="s13l2">
            <a:extLst xmlns:a="http://schemas.openxmlformats.org/drawingml/2006/main">
              <a:ext uri="{FF2B5EF4-FFF2-40B4-BE49-F238E27FC236}">
                <a16:creationId xmlns:a16="http://schemas.microsoft.com/office/drawing/2014/main" id="{FDA0B3D3-BC91-45B5-8538-73CE406A8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724150"/>
            <a:ext cx="164782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METS</a:t>
            </a:r>
          </a:p>
        </p:txBody>
      </p:sp>
      <p:sp>
        <p:nvSpPr>
          <p:cNvPr id="14" name="s13b2">
            <a:extLst xmlns:a="http://schemas.openxmlformats.org/drawingml/2006/main">
              <a:ext uri="{FF2B5EF4-FFF2-40B4-BE49-F238E27FC236}">
                <a16:creationId xmlns:a16="http://schemas.microsoft.com/office/drawing/2014/main" id="{1CE29CFD-905C-4832-B18F-3F88A12B4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2714625"/>
            <a:ext cx="64770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структурная упаковка сложного цифрового объекта</a:t>
            </a:r>
          </a:p>
        </p:txBody>
      </p:sp>
      <p:sp>
        <p:nvSpPr>
          <p:cNvPr id="15" name="s13c3">
            <a:extLst xmlns:a="http://schemas.openxmlformats.org/drawingml/2006/main">
              <a:ext uri="{FF2B5EF4-FFF2-40B4-BE49-F238E27FC236}">
                <a16:creationId xmlns:a16="http://schemas.microsoft.com/office/drawing/2014/main" id="{1095872F-AA4D-4DF8-895A-71C245488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3324225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16" name="s13l3">
            <a:extLst xmlns:a="http://schemas.openxmlformats.org/drawingml/2006/main">
              <a:ext uri="{FF2B5EF4-FFF2-40B4-BE49-F238E27FC236}">
                <a16:creationId xmlns:a16="http://schemas.microsoft.com/office/drawing/2014/main" id="{866D2A59-9209-4389-A8B2-88BED121E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362325"/>
            <a:ext cx="164782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DCMI</a:t>
            </a:r>
          </a:p>
        </p:txBody>
      </p:sp>
      <p:sp>
        <p:nvSpPr>
          <p:cNvPr id="17" name="s13b3">
            <a:extLst xmlns:a="http://schemas.openxmlformats.org/drawingml/2006/main">
              <a:ext uri="{FF2B5EF4-FFF2-40B4-BE49-F238E27FC236}">
                <a16:creationId xmlns:a16="http://schemas.microsoft.com/office/drawing/2014/main" id="{3E947AF5-11E2-40EE-8912-19220AEE0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3352800"/>
            <a:ext cx="64770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базовое межсистемное описание</a:t>
            </a:r>
          </a:p>
        </p:txBody>
      </p:sp>
      <p:sp>
        <p:nvSpPr>
          <p:cNvPr id="18" name="s13c4">
            <a:extLst xmlns:a="http://schemas.openxmlformats.org/drawingml/2006/main">
              <a:ext uri="{FF2B5EF4-FFF2-40B4-BE49-F238E27FC236}">
                <a16:creationId xmlns:a16="http://schemas.microsoft.com/office/drawing/2014/main" id="{F9F03D0D-409F-4D85-AB00-9EAFBB261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39624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19" name="s13l4">
            <a:extLst xmlns:a="http://schemas.openxmlformats.org/drawingml/2006/main">
              <a:ext uri="{FF2B5EF4-FFF2-40B4-BE49-F238E27FC236}">
                <a16:creationId xmlns:a16="http://schemas.microsoft.com/office/drawing/2014/main" id="{09668801-ED58-4A57-8D97-696522913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000500"/>
            <a:ext cx="164782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IIIF</a:t>
            </a:r>
          </a:p>
        </p:txBody>
      </p:sp>
      <p:sp>
        <p:nvSpPr>
          <p:cNvPr id="20" name="s13b4">
            <a:extLst xmlns:a="http://schemas.openxmlformats.org/drawingml/2006/main">
              <a:ext uri="{FF2B5EF4-FFF2-40B4-BE49-F238E27FC236}">
                <a16:creationId xmlns:a16="http://schemas.microsoft.com/office/drawing/2014/main" id="{D4B85217-0EF1-4900-8F95-82827C45C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3990975"/>
            <a:ext cx="64770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доставка изображений и аннотаций</a:t>
            </a:r>
          </a:p>
        </p:txBody>
      </p:sp>
      <p:sp>
        <p:nvSpPr>
          <p:cNvPr id="21" name="s13c5">
            <a:extLst xmlns:a="http://schemas.openxmlformats.org/drawingml/2006/main">
              <a:ext uri="{FF2B5EF4-FFF2-40B4-BE49-F238E27FC236}">
                <a16:creationId xmlns:a16="http://schemas.microsoft.com/office/drawing/2014/main" id="{C30A32B7-900E-4BC3-B867-3318F716F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4600575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2" name="s13l5">
            <a:extLst xmlns:a="http://schemas.openxmlformats.org/drawingml/2006/main">
              <a:ext uri="{FF2B5EF4-FFF2-40B4-BE49-F238E27FC236}">
                <a16:creationId xmlns:a16="http://schemas.microsoft.com/office/drawing/2014/main" id="{1E8005F1-F5C9-4701-B74E-8B06850DC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638675"/>
            <a:ext cx="164782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ORCID / ROR</a:t>
            </a:r>
          </a:p>
        </p:txBody>
      </p:sp>
      <p:sp>
        <p:nvSpPr>
          <p:cNvPr id="23" name="s13b5">
            <a:extLst xmlns:a="http://schemas.openxmlformats.org/drawingml/2006/main">
              <a:ext uri="{FF2B5EF4-FFF2-40B4-BE49-F238E27FC236}">
                <a16:creationId xmlns:a16="http://schemas.microsoft.com/office/drawing/2014/main" id="{9DF27EAD-5F6B-4F5D-9C30-6513BA8FD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4629150"/>
            <a:ext cx="64770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устойчивые связи авторов и организаций</a:t>
            </a:r>
          </a:p>
        </p:txBody>
      </p:sp>
      <p:sp>
        <p:nvSpPr>
          <p:cNvPr id="24" name="s13c6">
            <a:extLst xmlns:a="http://schemas.openxmlformats.org/drawingml/2006/main">
              <a:ext uri="{FF2B5EF4-FFF2-40B4-BE49-F238E27FC236}">
                <a16:creationId xmlns:a16="http://schemas.microsoft.com/office/drawing/2014/main" id="{210409E8-F469-4AD0-A430-DE8A6B789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52387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5" name="s13l6">
            <a:extLst xmlns:a="http://schemas.openxmlformats.org/drawingml/2006/main">
              <a:ext uri="{FF2B5EF4-FFF2-40B4-BE49-F238E27FC236}">
                <a16:creationId xmlns:a16="http://schemas.microsoft.com/office/drawing/2014/main" id="{D409CA98-4515-4931-88CD-E1AC97EB0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276850"/>
            <a:ext cx="164782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DOI / PID</a:t>
            </a:r>
          </a:p>
        </p:txBody>
      </p:sp>
      <p:sp>
        <p:nvSpPr>
          <p:cNvPr id="26" name="s13b6">
            <a:extLst xmlns:a="http://schemas.openxmlformats.org/drawingml/2006/main">
              <a:ext uri="{FF2B5EF4-FFF2-40B4-BE49-F238E27FC236}">
                <a16:creationId xmlns:a16="http://schemas.microsoft.com/office/drawing/2014/main" id="{17C650DE-278F-4541-AFF2-A2660C24C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5267325"/>
            <a:ext cx="64770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постоянное цитирование объектов и наборов</a:t>
            </a:r>
          </a:p>
        </p:txBody>
      </p:sp>
      <p:sp>
        <p:nvSpPr>
          <p:cNvPr id="27" name="s13a">
            <a:extLst xmlns:a="http://schemas.openxmlformats.org/drawingml/2006/main">
              <a:ext uri="{FF2B5EF4-FFF2-40B4-BE49-F238E27FC236}">
                <a16:creationId xmlns:a16="http://schemas.microsoft.com/office/drawing/2014/main" id="{823B7B79-B1C9-4C4A-9B2B-EA8FE7121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1657350"/>
            <a:ext cx="2181225" cy="3333750"/>
          </a:xfrm>
          <a:prstGeom xmlns:a="http://schemas.openxmlformats.org/drawingml/2006/main" prst="roundRect">
            <a:avLst>
              <a:gd name="adj" fmla="val 3493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3D8DFF"/>
            </a:solidFill>
            <a:prstDash val="solid"/>
          </a:ln>
        </p:spPr>
      </p:sp>
      <p:sp>
        <p:nvSpPr>
          <p:cNvPr id="28" name="s13at">
            <a:extLst xmlns:a="http://schemas.openxmlformats.org/drawingml/2006/main">
              <a:ext uri="{FF2B5EF4-FFF2-40B4-BE49-F238E27FC236}">
                <a16:creationId xmlns:a16="http://schemas.microsoft.com/office/drawing/2014/main" id="{E0F30289-49E8-483B-8265-9E17B77B9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1885950"/>
            <a:ext cx="1752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Важно</a:t>
            </a:r>
          </a:p>
        </p:txBody>
      </p:sp>
      <p:sp>
        <p:nvSpPr>
          <p:cNvPr id="29" name="s13ab">
            <a:extLst xmlns:a="http://schemas.openxmlformats.org/drawingml/2006/main">
              <a:ext uri="{FF2B5EF4-FFF2-40B4-BE49-F238E27FC236}">
                <a16:creationId xmlns:a16="http://schemas.microsoft.com/office/drawing/2014/main" id="{ED6204C0-4747-4339-BFF2-46A5E7E69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2333625"/>
            <a:ext cx="1752600" cy="2333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111827"/>
                </a:solidFill>
                <a:latin typeface="Arial"/>
                <a:ea typeface="Arial"/>
                <a:cs typeface="Arial"/>
              </a:rPr>
              <a:t>OAIS — не программа и не формат. Это эталонная модель функций и ответственности архива.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200" b="0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111827"/>
                </a:solidFill>
                <a:latin typeface="Arial"/>
                <a:ea typeface="Arial"/>
                <a:cs typeface="Arial"/>
              </a:rPr>
              <a:t>Открытый архив не означает неограниченный доступ.</a:t>
            </a:r>
          </a:p>
        </p:txBody>
      </p:sp>
    </p:spTree>
    <p:extLst>
      <p:ext uri="{BB962C8B-B14F-4D97-AF65-F5344CB8AC3E}">
        <p14:creationId xmlns:p14="http://schemas.microsoft.com/office/powerpoint/2010/main" val="1134001664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ta14">
            <a:extLst xmlns:a="http://schemas.openxmlformats.org/drawingml/2006/main">
              <a:ext uri="{FF2B5EF4-FFF2-40B4-BE49-F238E27FC236}">
                <a16:creationId xmlns:a16="http://schemas.microsoft.com/office/drawing/2014/main" id="{2EE6D825-2616-4EC9-A768-DCCA91FBE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33375"/>
            <a:ext cx="133350" cy="561975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</p:sp>
      <p:sp>
        <p:nvSpPr>
          <p:cNvPr id="2" name="t14">
            <a:extLst xmlns:a="http://schemas.openxmlformats.org/drawingml/2006/main">
              <a:ext uri="{FF2B5EF4-FFF2-40B4-BE49-F238E27FC236}">
                <a16:creationId xmlns:a16="http://schemas.microsoft.com/office/drawing/2014/main" id="{E1C33546-7C60-48CB-8AEA-67D7FD37D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8575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Управление, права и устойчивость</a:t>
            </a:r>
          </a:p>
        </p:txBody>
      </p:sp>
      <p:sp>
        <p:nvSpPr>
          <p:cNvPr id="3" name="sr14">
            <a:extLst xmlns:a="http://schemas.openxmlformats.org/drawingml/2006/main">
              <a:ext uri="{FF2B5EF4-FFF2-40B4-BE49-F238E27FC236}">
                <a16:creationId xmlns:a16="http://schemas.microsoft.com/office/drawing/2014/main" id="{E9A856D8-035A-469A-86B4-5E7C3F443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1152525"/>
            <a:ext cx="228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4" name="st14">
            <a:extLst xmlns:a="http://schemas.openxmlformats.org/drawingml/2006/main">
              <a:ext uri="{FF2B5EF4-FFF2-40B4-BE49-F238E27FC236}">
                <a16:creationId xmlns:a16="http://schemas.microsoft.com/office/drawing/2014/main" id="{A1321731-D8F7-4A1B-B978-558D31CBD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01175" y="1057275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96675"/>
                </a:solidFill>
                <a:latin typeface="Arial"/>
                <a:ea typeface="Arial"/>
                <a:cs typeface="Arial"/>
              </a:rPr>
              <a:t>ПРОЕКТНАЯ МОДЕЛЬ</a:t>
            </a:r>
          </a:p>
        </p:txBody>
      </p:sp>
      <p:sp>
        <p:nvSpPr>
          <p:cNvPr id="5" name="n14">
            <a:extLst xmlns:a="http://schemas.openxmlformats.org/drawingml/2006/main">
              <a:ext uri="{FF2B5EF4-FFF2-40B4-BE49-F238E27FC236}">
                <a16:creationId xmlns:a16="http://schemas.microsoft.com/office/drawing/2014/main" id="{9387BA73-AE91-49BC-A1AB-B022D57AD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995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995A3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6" name="s14p1r">
            <a:extLst xmlns:a="http://schemas.openxmlformats.org/drawingml/2006/main">
              <a:ext uri="{FF2B5EF4-FFF2-40B4-BE49-F238E27FC236}">
                <a16:creationId xmlns:a16="http://schemas.microsoft.com/office/drawing/2014/main" id="{991BE3E5-6D11-4B48-8AA1-A363E7D18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533525"/>
            <a:ext cx="5905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7" name="s14p1l">
            <a:extLst xmlns:a="http://schemas.openxmlformats.org/drawingml/2006/main">
              <a:ext uri="{FF2B5EF4-FFF2-40B4-BE49-F238E27FC236}">
                <a16:creationId xmlns:a16="http://schemas.microsoft.com/office/drawing/2014/main" id="{A5531D9B-2A72-4D7C-A3BA-E4B056986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724025"/>
            <a:ext cx="50958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КООРДИНАЦИОННЫЙ СОВЕТ</a:t>
            </a:r>
          </a:p>
        </p:txBody>
      </p:sp>
      <p:sp>
        <p:nvSpPr>
          <p:cNvPr id="8" name="s14p1b">
            <a:extLst xmlns:a="http://schemas.openxmlformats.org/drawingml/2006/main">
              <a:ext uri="{FF2B5EF4-FFF2-40B4-BE49-F238E27FC236}">
                <a16:creationId xmlns:a16="http://schemas.microsoft.com/office/drawing/2014/main" id="{CBDD5352-873C-4BAF-B11E-F1B40A9A1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257425"/>
            <a:ext cx="509587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политика, приоритеты, спорные случаи и внешние соглашения</a:t>
            </a:r>
          </a:p>
        </p:txBody>
      </p:sp>
      <p:sp>
        <p:nvSpPr>
          <p:cNvPr id="9" name="s14p2r">
            <a:extLst xmlns:a="http://schemas.openxmlformats.org/drawingml/2006/main">
              <a:ext uri="{FF2B5EF4-FFF2-40B4-BE49-F238E27FC236}">
                <a16:creationId xmlns:a16="http://schemas.microsoft.com/office/drawing/2014/main" id="{7F930D54-F1E0-4F8A-A11A-A7BF5C35F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895600"/>
            <a:ext cx="5905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10" name="s14p2l">
            <a:extLst xmlns:a="http://schemas.openxmlformats.org/drawingml/2006/main">
              <a:ext uri="{FF2B5EF4-FFF2-40B4-BE49-F238E27FC236}">
                <a16:creationId xmlns:a16="http://schemas.microsoft.com/office/drawing/2014/main" id="{AA587DD0-DFD7-47FF-AEBD-5AC87DD2D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086100"/>
            <a:ext cx="50958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НАУЧНЫЙ СОВЕТ</a:t>
            </a:r>
          </a:p>
        </p:txBody>
      </p:sp>
      <p:sp>
        <p:nvSpPr>
          <p:cNvPr id="11" name="s14p2b">
            <a:extLst xmlns:a="http://schemas.openxmlformats.org/drawingml/2006/main">
              <a:ext uri="{FF2B5EF4-FFF2-40B4-BE49-F238E27FC236}">
                <a16:creationId xmlns:a16="http://schemas.microsoft.com/office/drawing/2014/main" id="{806EFB07-3C99-4D4B-B37C-9D5B518F7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619500"/>
            <a:ext cx="509587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критерии значимости, эксперты, терминология и качество атрибуции</a:t>
            </a:r>
          </a:p>
        </p:txBody>
      </p:sp>
      <p:sp>
        <p:nvSpPr>
          <p:cNvPr id="12" name="s14p3r">
            <a:extLst xmlns:a="http://schemas.openxmlformats.org/drawingml/2006/main">
              <a:ext uri="{FF2B5EF4-FFF2-40B4-BE49-F238E27FC236}">
                <a16:creationId xmlns:a16="http://schemas.microsoft.com/office/drawing/2014/main" id="{B8998925-C587-48F7-8B75-7BD68D695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257675"/>
            <a:ext cx="5905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13" name="s14p3l">
            <a:extLst xmlns:a="http://schemas.openxmlformats.org/drawingml/2006/main">
              <a:ext uri="{FF2B5EF4-FFF2-40B4-BE49-F238E27FC236}">
                <a16:creationId xmlns:a16="http://schemas.microsoft.com/office/drawing/2014/main" id="{799E0EB8-7B99-481D-9F36-5F54E3CF8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448175"/>
            <a:ext cx="50958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ОПЕРАТОР АРХИВА</a:t>
            </a:r>
          </a:p>
        </p:txBody>
      </p:sp>
      <p:sp>
        <p:nvSpPr>
          <p:cNvPr id="14" name="s14p3b">
            <a:extLst xmlns:a="http://schemas.openxmlformats.org/drawingml/2006/main">
              <a:ext uri="{FF2B5EF4-FFF2-40B4-BE49-F238E27FC236}">
                <a16:creationId xmlns:a16="http://schemas.microsoft.com/office/drawing/2014/main" id="{0F5B3048-A742-4F4C-9C4D-5E18BD564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981575"/>
            <a:ext cx="509587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учёт, сохранность, доступ, отчётность и непрерывность</a:t>
            </a:r>
          </a:p>
        </p:txBody>
      </p:sp>
      <p:sp>
        <p:nvSpPr>
          <p:cNvPr id="15" name="s14b0bg">
            <a:extLst xmlns:a="http://schemas.openxmlformats.org/drawingml/2006/main">
              <a:ext uri="{FF2B5EF4-FFF2-40B4-BE49-F238E27FC236}">
                <a16:creationId xmlns:a16="http://schemas.microsoft.com/office/drawing/2014/main" id="{B9326F20-2585-425F-9927-903BC58DB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8875" y="1504950"/>
            <a:ext cx="523875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FF4DA"/>
          </a:solidFill>
          <a:ln xmlns:a="http://schemas.openxmlformats.org/drawingml/2006/main" w="9525">
            <a:solidFill>
              <a:srgbClr val="BBC3CC"/>
            </a:solidFill>
            <a:prstDash val="solid"/>
          </a:ln>
        </p:spPr>
      </p:sp>
      <p:sp>
        <p:nvSpPr>
          <p:cNvPr id="16" name="s14b0l">
            <a:extLst xmlns:a="http://schemas.openxmlformats.org/drawingml/2006/main">
              <a:ext uri="{FF2B5EF4-FFF2-40B4-BE49-F238E27FC236}">
                <a16:creationId xmlns:a16="http://schemas.microsoft.com/office/drawing/2014/main" id="{1A072A74-BB70-4D3F-80E4-FDE16B54D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1638300"/>
            <a:ext cx="4895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3-2-1</a:t>
            </a:r>
          </a:p>
        </p:txBody>
      </p:sp>
      <p:sp>
        <p:nvSpPr>
          <p:cNvPr id="17" name="s14b0b">
            <a:extLst xmlns:a="http://schemas.openxmlformats.org/drawingml/2006/main">
              <a:ext uri="{FF2B5EF4-FFF2-40B4-BE49-F238E27FC236}">
                <a16:creationId xmlns:a16="http://schemas.microsoft.com/office/drawing/2014/main" id="{F50F862D-CD46-4773-9193-804E71ECD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1952625"/>
            <a:ext cx="48958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три копии, два типа носителя, одна удалённая</a:t>
            </a:r>
          </a:p>
        </p:txBody>
      </p:sp>
      <p:sp>
        <p:nvSpPr>
          <p:cNvPr id="18" name="s14b1bg">
            <a:extLst xmlns:a="http://schemas.openxmlformats.org/drawingml/2006/main">
              <a:ext uri="{FF2B5EF4-FFF2-40B4-BE49-F238E27FC236}">
                <a16:creationId xmlns:a16="http://schemas.microsoft.com/office/drawing/2014/main" id="{B7CAD29B-542F-497A-BC28-F4459B04D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8875" y="2343150"/>
            <a:ext cx="523875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7F9FB"/>
          </a:solidFill>
          <a:ln xmlns:a="http://schemas.openxmlformats.org/drawingml/2006/main" w="9525">
            <a:solidFill>
              <a:srgbClr val="BBC3CC"/>
            </a:solidFill>
            <a:prstDash val="solid"/>
          </a:ln>
        </p:spPr>
      </p:sp>
      <p:sp>
        <p:nvSpPr>
          <p:cNvPr id="19" name="s14b1l">
            <a:extLst xmlns:a="http://schemas.openxmlformats.org/drawingml/2006/main">
              <a:ext uri="{FF2B5EF4-FFF2-40B4-BE49-F238E27FC236}">
                <a16:creationId xmlns:a16="http://schemas.microsoft.com/office/drawing/2014/main" id="{A08FFD52-CC5B-4078-9E2D-CFFAC7F75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2476500"/>
            <a:ext cx="4895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FIXITY</a:t>
            </a:r>
          </a:p>
        </p:txBody>
      </p:sp>
      <p:sp>
        <p:nvSpPr>
          <p:cNvPr id="20" name="s14b1b">
            <a:extLst xmlns:a="http://schemas.openxmlformats.org/drawingml/2006/main">
              <a:ext uri="{FF2B5EF4-FFF2-40B4-BE49-F238E27FC236}">
                <a16:creationId xmlns:a16="http://schemas.microsoft.com/office/drawing/2014/main" id="{9B9B211F-0090-430D-9216-84C48DE39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2790825"/>
            <a:ext cx="48958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регулярная проверка контрольных сумм</a:t>
            </a:r>
          </a:p>
        </p:txBody>
      </p:sp>
      <p:sp>
        <p:nvSpPr>
          <p:cNvPr id="21" name="s14b2bg">
            <a:extLst xmlns:a="http://schemas.openxmlformats.org/drawingml/2006/main">
              <a:ext uri="{FF2B5EF4-FFF2-40B4-BE49-F238E27FC236}">
                <a16:creationId xmlns:a16="http://schemas.microsoft.com/office/drawing/2014/main" id="{04E3F5F1-3D0B-442C-8A58-3BF23957D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8875" y="3181350"/>
            <a:ext cx="523875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7F9FB"/>
          </a:solidFill>
          <a:ln xmlns:a="http://schemas.openxmlformats.org/drawingml/2006/main" w="9525">
            <a:solidFill>
              <a:srgbClr val="BBC3CC"/>
            </a:solidFill>
            <a:prstDash val="solid"/>
          </a:ln>
        </p:spPr>
      </p:sp>
      <p:sp>
        <p:nvSpPr>
          <p:cNvPr id="22" name="s14b2l">
            <a:extLst xmlns:a="http://schemas.openxmlformats.org/drawingml/2006/main">
              <a:ext uri="{FF2B5EF4-FFF2-40B4-BE49-F238E27FC236}">
                <a16:creationId xmlns:a16="http://schemas.microsoft.com/office/drawing/2014/main" id="{E0B150CF-4D59-42A1-9103-AEC68B0A5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3314700"/>
            <a:ext cx="4895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ПРАВА</a:t>
            </a:r>
          </a:p>
        </p:txBody>
      </p:sp>
      <p:sp>
        <p:nvSpPr>
          <p:cNvPr id="23" name="s14b2b">
            <a:extLst xmlns:a="http://schemas.openxmlformats.org/drawingml/2006/main">
              <a:ext uri="{FF2B5EF4-FFF2-40B4-BE49-F238E27FC236}">
                <a16:creationId xmlns:a16="http://schemas.microsoft.com/office/drawing/2014/main" id="{53741632-EBEB-403C-95A7-BF7229140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3629025"/>
            <a:ext cx="48958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договор, лицензия, ограничения и срок</a:t>
            </a:r>
          </a:p>
        </p:txBody>
      </p:sp>
      <p:sp>
        <p:nvSpPr>
          <p:cNvPr id="24" name="s14b3bg">
            <a:extLst xmlns:a="http://schemas.openxmlformats.org/drawingml/2006/main">
              <a:ext uri="{FF2B5EF4-FFF2-40B4-BE49-F238E27FC236}">
                <a16:creationId xmlns:a16="http://schemas.microsoft.com/office/drawing/2014/main" id="{396DAFF4-9171-4EDA-B45E-CADF7DF6A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8875" y="4019550"/>
            <a:ext cx="523875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7F9FB"/>
          </a:solidFill>
          <a:ln xmlns:a="http://schemas.openxmlformats.org/drawingml/2006/main" w="9525">
            <a:solidFill>
              <a:srgbClr val="BBC3CC"/>
            </a:solidFill>
            <a:prstDash val="solid"/>
          </a:ln>
        </p:spPr>
      </p:sp>
      <p:sp>
        <p:nvSpPr>
          <p:cNvPr id="25" name="s14b3l">
            <a:extLst xmlns:a="http://schemas.openxmlformats.org/drawingml/2006/main">
              <a:ext uri="{FF2B5EF4-FFF2-40B4-BE49-F238E27FC236}">
                <a16:creationId xmlns:a16="http://schemas.microsoft.com/office/drawing/2014/main" id="{0DDE2057-1658-4184-9BF2-740A3B5EB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4152900"/>
            <a:ext cx="4895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ЭТИКА</a:t>
            </a:r>
          </a:p>
        </p:txBody>
      </p:sp>
      <p:sp>
        <p:nvSpPr>
          <p:cNvPr id="26" name="s14b3b">
            <a:extLst xmlns:a="http://schemas.openxmlformats.org/drawingml/2006/main">
              <a:ext uri="{FF2B5EF4-FFF2-40B4-BE49-F238E27FC236}">
                <a16:creationId xmlns:a16="http://schemas.microsoft.com/office/drawing/2014/main" id="{0B58967A-076D-40F5-A5EB-726D45000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4467225"/>
            <a:ext cx="48958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персональные данные, чувствительные места и знания</a:t>
            </a:r>
          </a:p>
        </p:txBody>
      </p:sp>
      <p:sp>
        <p:nvSpPr>
          <p:cNvPr id="27" name="s14b4bg">
            <a:extLst xmlns:a="http://schemas.openxmlformats.org/drawingml/2006/main">
              <a:ext uri="{FF2B5EF4-FFF2-40B4-BE49-F238E27FC236}">
                <a16:creationId xmlns:a16="http://schemas.microsoft.com/office/drawing/2014/main" id="{2BCBB82A-EE62-4819-8AF8-236466F8F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8875" y="4857750"/>
            <a:ext cx="523875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7F9FB"/>
          </a:solidFill>
          <a:ln xmlns:a="http://schemas.openxmlformats.org/drawingml/2006/main" w="9525">
            <a:solidFill>
              <a:srgbClr val="BBC3CC"/>
            </a:solidFill>
            <a:prstDash val="solid"/>
          </a:ln>
        </p:spPr>
      </p:sp>
      <p:sp>
        <p:nvSpPr>
          <p:cNvPr id="28" name="s14b4l">
            <a:extLst xmlns:a="http://schemas.openxmlformats.org/drawingml/2006/main">
              <a:ext uri="{FF2B5EF4-FFF2-40B4-BE49-F238E27FC236}">
                <a16:creationId xmlns:a16="http://schemas.microsoft.com/office/drawing/2014/main" id="{D2230915-9FA9-4CA8-BF0A-4713DAC5D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4991100"/>
            <a:ext cx="4895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ПРЕЕМСТВЕННОСТЬ</a:t>
            </a:r>
          </a:p>
        </p:txBody>
      </p:sp>
      <p:sp>
        <p:nvSpPr>
          <p:cNvPr id="29" name="s14b4b">
            <a:extLst xmlns:a="http://schemas.openxmlformats.org/drawingml/2006/main">
              <a:ext uri="{FF2B5EF4-FFF2-40B4-BE49-F238E27FC236}">
                <a16:creationId xmlns:a16="http://schemas.microsoft.com/office/drawing/2014/main" id="{61405754-4CA2-43CB-9854-809EC394B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5305425"/>
            <a:ext cx="48958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план миграции форматов и аварийного восстановления</a:t>
            </a:r>
          </a:p>
        </p:txBody>
      </p:sp>
    </p:spTree>
    <p:extLst>
      <p:ext uri="{BB962C8B-B14F-4D97-AF65-F5344CB8AC3E}">
        <p14:creationId xmlns:p14="http://schemas.microsoft.com/office/powerpoint/2010/main" val="233602604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3" name="ta15">
            <a:extLst xmlns:a="http://schemas.openxmlformats.org/drawingml/2006/main">
              <a:ext uri="{FF2B5EF4-FFF2-40B4-BE49-F238E27FC236}">
                <a16:creationId xmlns:a16="http://schemas.microsoft.com/office/drawing/2014/main" id="{419D136F-9D81-489E-B519-DE4A844B1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33375"/>
            <a:ext cx="133350" cy="561975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</p:sp>
      <p:sp>
        <p:nvSpPr>
          <p:cNvPr id="2" name="t15">
            <a:extLst xmlns:a="http://schemas.openxmlformats.org/drawingml/2006/main">
              <a:ext uri="{FF2B5EF4-FFF2-40B4-BE49-F238E27FC236}">
                <a16:creationId xmlns:a16="http://schemas.microsoft.com/office/drawing/2014/main" id="{1E76BC88-982F-42D5-B451-B7EF3BEE8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8575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Пилот на 18 месяцев</a:t>
            </a:r>
          </a:p>
        </p:txBody>
      </p:sp>
      <p:sp>
        <p:nvSpPr>
          <p:cNvPr id="3" name="sr15">
            <a:extLst xmlns:a="http://schemas.openxmlformats.org/drawingml/2006/main">
              <a:ext uri="{FF2B5EF4-FFF2-40B4-BE49-F238E27FC236}">
                <a16:creationId xmlns:a16="http://schemas.microsoft.com/office/drawing/2014/main" id="{BDEBB204-7E72-436B-8FBE-26AD71D15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1152525"/>
            <a:ext cx="228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4" name="st15">
            <a:extLst xmlns:a="http://schemas.openxmlformats.org/drawingml/2006/main">
              <a:ext uri="{FF2B5EF4-FFF2-40B4-BE49-F238E27FC236}">
                <a16:creationId xmlns:a16="http://schemas.microsoft.com/office/drawing/2014/main" id="{22C61EB9-43BE-4D59-9D0D-62B40722E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01175" y="1057275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96675"/>
                </a:solidFill>
                <a:latin typeface="Arial"/>
                <a:ea typeface="Arial"/>
                <a:cs typeface="Arial"/>
              </a:rPr>
              <a:t>ПЛАНОВЫЕ ОРИЕНТИРЫ</a:t>
            </a:r>
          </a:p>
        </p:txBody>
      </p:sp>
      <p:sp>
        <p:nvSpPr>
          <p:cNvPr id="5" name="n15">
            <a:extLst xmlns:a="http://schemas.openxmlformats.org/drawingml/2006/main">
              <a:ext uri="{FF2B5EF4-FFF2-40B4-BE49-F238E27FC236}">
                <a16:creationId xmlns:a16="http://schemas.microsoft.com/office/drawing/2014/main" id="{CEF587D5-8FEA-44F3-8DA2-1EFA9607C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995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995A3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6" name="s15c0">
            <a:extLst xmlns:a="http://schemas.openxmlformats.org/drawingml/2006/main">
              <a:ext uri="{FF2B5EF4-FFF2-40B4-BE49-F238E27FC236}">
                <a16:creationId xmlns:a16="http://schemas.microsoft.com/office/drawing/2014/main" id="{B4889768-652B-49F2-8574-1971126B4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80975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7" name="s15n0">
            <a:extLst xmlns:a="http://schemas.openxmlformats.org/drawingml/2006/main">
              <a:ext uri="{FF2B5EF4-FFF2-40B4-BE49-F238E27FC236}">
                <a16:creationId xmlns:a16="http://schemas.microsoft.com/office/drawing/2014/main" id="{A0B1A550-3DF7-4A93-9A28-0DD599525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971675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0–2</a:t>
            </a:r>
          </a:p>
        </p:txBody>
      </p:sp>
      <p:sp>
        <p:nvSpPr>
          <p:cNvPr id="8" name="s15r0">
            <a:extLst xmlns:a="http://schemas.openxmlformats.org/drawingml/2006/main">
              <a:ext uri="{FF2B5EF4-FFF2-40B4-BE49-F238E27FC236}">
                <a16:creationId xmlns:a16="http://schemas.microsoft.com/office/drawing/2014/main" id="{FE7EDA26-8D76-4CD7-BF68-E8CE270C5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066925"/>
            <a:ext cx="1524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BC3CC"/>
          </a:solidFill>
          <a:ln xmlns:a="http://schemas.openxmlformats.org/drawingml/2006/main" w="0">
            <a:solidFill>
              <a:srgbClr val="BBC3CC"/>
            </a:solidFill>
            <a:prstDash val="solid"/>
          </a:ln>
        </p:spPr>
      </p:sp>
      <p:sp>
        <p:nvSpPr>
          <p:cNvPr id="9" name="s15l0">
            <a:extLst xmlns:a="http://schemas.openxmlformats.org/drawingml/2006/main">
              <a:ext uri="{FF2B5EF4-FFF2-40B4-BE49-F238E27FC236}">
                <a16:creationId xmlns:a16="http://schemas.microsoft.com/office/drawing/2014/main" id="{19E0972B-5164-495A-A265-E6DC6B14F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552700"/>
            <a:ext cx="1924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ПОДГОТОВКА</a:t>
            </a:r>
          </a:p>
        </p:txBody>
      </p:sp>
      <p:sp>
        <p:nvSpPr>
          <p:cNvPr id="10" name="s15b0">
            <a:extLst xmlns:a="http://schemas.openxmlformats.org/drawingml/2006/main">
              <a:ext uri="{FF2B5EF4-FFF2-40B4-BE49-F238E27FC236}">
                <a16:creationId xmlns:a16="http://schemas.microsoft.com/office/drawing/2014/main" id="{FDEE9F65-9B8D-480C-840E-A4A68FD4F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952750"/>
            <a:ext cx="19240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политики, партнёры, критерии отбора</a:t>
            </a:r>
          </a:p>
        </p:txBody>
      </p:sp>
      <p:sp>
        <p:nvSpPr>
          <p:cNvPr id="11" name="s15c1">
            <a:extLst xmlns:a="http://schemas.openxmlformats.org/drawingml/2006/main">
              <a:ext uri="{FF2B5EF4-FFF2-40B4-BE49-F238E27FC236}">
                <a16:creationId xmlns:a16="http://schemas.microsoft.com/office/drawing/2014/main" id="{CADCD32E-43CA-4DD9-965A-DE30B62BB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180975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12" name="s15n1">
            <a:extLst xmlns:a="http://schemas.openxmlformats.org/drawingml/2006/main">
              <a:ext uri="{FF2B5EF4-FFF2-40B4-BE49-F238E27FC236}">
                <a16:creationId xmlns:a16="http://schemas.microsoft.com/office/drawing/2014/main" id="{B75A5A87-F68A-45D5-99B7-E4CBE141B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1971675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3–5</a:t>
            </a:r>
          </a:p>
        </p:txBody>
      </p:sp>
      <p:sp>
        <p:nvSpPr>
          <p:cNvPr id="13" name="s15r1">
            <a:extLst xmlns:a="http://schemas.openxmlformats.org/drawingml/2006/main">
              <a:ext uri="{FF2B5EF4-FFF2-40B4-BE49-F238E27FC236}">
                <a16:creationId xmlns:a16="http://schemas.microsoft.com/office/drawing/2014/main" id="{70EF19F7-A01D-45DF-9168-9552C0A26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05175" y="2066925"/>
            <a:ext cx="1524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BC3CC"/>
          </a:solidFill>
          <a:ln xmlns:a="http://schemas.openxmlformats.org/drawingml/2006/main" w="0">
            <a:solidFill>
              <a:srgbClr val="BBC3CC"/>
            </a:solidFill>
            <a:prstDash val="solid"/>
          </a:ln>
        </p:spPr>
      </p:sp>
      <p:sp>
        <p:nvSpPr>
          <p:cNvPr id="14" name="s15l1">
            <a:extLst xmlns:a="http://schemas.openxmlformats.org/drawingml/2006/main">
              <a:ext uri="{FF2B5EF4-FFF2-40B4-BE49-F238E27FC236}">
                <a16:creationId xmlns:a16="http://schemas.microsoft.com/office/drawing/2014/main" id="{0C41F7E3-33A3-4664-8DEB-711D64CA7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2552700"/>
            <a:ext cx="1924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ПРИЁМ</a:t>
            </a:r>
          </a:p>
        </p:txBody>
      </p:sp>
      <p:sp>
        <p:nvSpPr>
          <p:cNvPr id="15" name="s15b1">
            <a:extLst xmlns:a="http://schemas.openxmlformats.org/drawingml/2006/main">
              <a:ext uri="{FF2B5EF4-FFF2-40B4-BE49-F238E27FC236}">
                <a16:creationId xmlns:a16="http://schemas.microsoft.com/office/drawing/2014/main" id="{E3713BF7-2705-466E-8AFB-1BA08688E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2952750"/>
            <a:ext cx="19240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три коллекции и правовые основания</a:t>
            </a:r>
          </a:p>
        </p:txBody>
      </p:sp>
      <p:sp>
        <p:nvSpPr>
          <p:cNvPr id="16" name="s15c2">
            <a:extLst xmlns:a="http://schemas.openxmlformats.org/drawingml/2006/main">
              <a:ext uri="{FF2B5EF4-FFF2-40B4-BE49-F238E27FC236}">
                <a16:creationId xmlns:a16="http://schemas.microsoft.com/office/drawing/2014/main" id="{6B175CC5-7D4B-4090-AA3D-1CAD995D0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62525" y="180975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17" name="s15n2">
            <a:extLst xmlns:a="http://schemas.openxmlformats.org/drawingml/2006/main">
              <a:ext uri="{FF2B5EF4-FFF2-40B4-BE49-F238E27FC236}">
                <a16:creationId xmlns:a16="http://schemas.microsoft.com/office/drawing/2014/main" id="{7498BCFC-E10E-49E5-9871-E608D3394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62525" y="1971675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6–10</a:t>
            </a:r>
          </a:p>
        </p:txBody>
      </p:sp>
      <p:sp>
        <p:nvSpPr>
          <p:cNvPr id="18" name="s15r2">
            <a:extLst xmlns:a="http://schemas.openxmlformats.org/drawingml/2006/main">
              <a:ext uri="{FF2B5EF4-FFF2-40B4-BE49-F238E27FC236}">
                <a16:creationId xmlns:a16="http://schemas.microsoft.com/office/drawing/2014/main" id="{694E6D38-8EFE-47BD-A763-18CEFC5AC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81650" y="2066925"/>
            <a:ext cx="1524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BC3CC"/>
          </a:solidFill>
          <a:ln xmlns:a="http://schemas.openxmlformats.org/drawingml/2006/main" w="0">
            <a:solidFill>
              <a:srgbClr val="BBC3CC"/>
            </a:solidFill>
            <a:prstDash val="solid"/>
          </a:ln>
        </p:spPr>
      </p:sp>
      <p:sp>
        <p:nvSpPr>
          <p:cNvPr id="19" name="s15l2">
            <a:extLst xmlns:a="http://schemas.openxmlformats.org/drawingml/2006/main">
              <a:ext uri="{FF2B5EF4-FFF2-40B4-BE49-F238E27FC236}">
                <a16:creationId xmlns:a16="http://schemas.microsoft.com/office/drawing/2014/main" id="{BF68006D-2569-4C84-A149-CDE0A2D83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62525" y="2552700"/>
            <a:ext cx="1924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ОБРАБОТКА</a:t>
            </a:r>
          </a:p>
        </p:txBody>
      </p:sp>
      <p:sp>
        <p:nvSpPr>
          <p:cNvPr id="20" name="s15b2">
            <a:extLst xmlns:a="http://schemas.openxmlformats.org/drawingml/2006/main">
              <a:ext uri="{FF2B5EF4-FFF2-40B4-BE49-F238E27FC236}">
                <a16:creationId xmlns:a16="http://schemas.microsoft.com/office/drawing/2014/main" id="{08C5BCED-3503-4F4E-BCE9-A232CCAE3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62525" y="2952750"/>
            <a:ext cx="19240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оцифровка, описание, контроль качества</a:t>
            </a:r>
          </a:p>
        </p:txBody>
      </p:sp>
      <p:sp>
        <p:nvSpPr>
          <p:cNvPr id="21" name="s15c3">
            <a:extLst xmlns:a="http://schemas.openxmlformats.org/drawingml/2006/main">
              <a:ext uri="{FF2B5EF4-FFF2-40B4-BE49-F238E27FC236}">
                <a16:creationId xmlns:a16="http://schemas.microsoft.com/office/drawing/2014/main" id="{524371D0-7DC7-4AC8-A6E4-7BB7C7BB2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80975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2" name="s15n3">
            <a:extLst xmlns:a="http://schemas.openxmlformats.org/drawingml/2006/main">
              <a:ext uri="{FF2B5EF4-FFF2-40B4-BE49-F238E27FC236}">
                <a16:creationId xmlns:a16="http://schemas.microsoft.com/office/drawing/2014/main" id="{465401AC-6BCD-4CA1-8A0D-E72BB8177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971675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11–14</a:t>
            </a:r>
          </a:p>
        </p:txBody>
      </p:sp>
      <p:sp>
        <p:nvSpPr>
          <p:cNvPr id="23" name="s15r3">
            <a:extLst xmlns:a="http://schemas.openxmlformats.org/drawingml/2006/main">
              <a:ext uri="{FF2B5EF4-FFF2-40B4-BE49-F238E27FC236}">
                <a16:creationId xmlns:a16="http://schemas.microsoft.com/office/drawing/2014/main" id="{77944593-DA66-4F03-906B-9A1280060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2066925"/>
            <a:ext cx="1524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BC3CC"/>
          </a:solidFill>
          <a:ln xmlns:a="http://schemas.openxmlformats.org/drawingml/2006/main" w="0">
            <a:solidFill>
              <a:srgbClr val="BBC3CC"/>
            </a:solidFill>
            <a:prstDash val="solid"/>
          </a:ln>
        </p:spPr>
      </p:sp>
      <p:sp>
        <p:nvSpPr>
          <p:cNvPr id="24" name="s15l3">
            <a:extLst xmlns:a="http://schemas.openxmlformats.org/drawingml/2006/main">
              <a:ext uri="{FF2B5EF4-FFF2-40B4-BE49-F238E27FC236}">
                <a16:creationId xmlns:a16="http://schemas.microsoft.com/office/drawing/2014/main" id="{3215452E-1D23-4691-85B6-988A146D0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552700"/>
            <a:ext cx="1924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ИНТЕГРАЦИЯ</a:t>
            </a:r>
          </a:p>
        </p:txBody>
      </p:sp>
      <p:sp>
        <p:nvSpPr>
          <p:cNvPr id="25" name="s15b3">
            <a:extLst xmlns:a="http://schemas.openxmlformats.org/drawingml/2006/main">
              <a:ext uri="{FF2B5EF4-FFF2-40B4-BE49-F238E27FC236}">
                <a16:creationId xmlns:a16="http://schemas.microsoft.com/office/drawing/2014/main" id="{A3474DC9-8F8D-47EE-A052-3847F28E0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952750"/>
            <a:ext cx="19240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экспертиза, идентификаторы, тестовый доступ</a:t>
            </a:r>
          </a:p>
        </p:txBody>
      </p:sp>
      <p:sp>
        <p:nvSpPr>
          <p:cNvPr id="26" name="s15c4">
            <a:extLst xmlns:a="http://schemas.openxmlformats.org/drawingml/2006/main">
              <a:ext uri="{FF2B5EF4-FFF2-40B4-BE49-F238E27FC236}">
                <a16:creationId xmlns:a16="http://schemas.microsoft.com/office/drawing/2014/main" id="{B77647DA-6F4D-48D9-80E8-11CCBC4A2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15475" y="180975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7" name="s15n4">
            <a:extLst xmlns:a="http://schemas.openxmlformats.org/drawingml/2006/main">
              <a:ext uri="{FF2B5EF4-FFF2-40B4-BE49-F238E27FC236}">
                <a16:creationId xmlns:a16="http://schemas.microsoft.com/office/drawing/2014/main" id="{E01B3922-4DAA-4AE9-A989-5F189C460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15475" y="1971675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15–18</a:t>
            </a:r>
          </a:p>
        </p:txBody>
      </p:sp>
      <p:sp>
        <p:nvSpPr>
          <p:cNvPr id="28" name="s15l4">
            <a:extLst xmlns:a="http://schemas.openxmlformats.org/drawingml/2006/main">
              <a:ext uri="{FF2B5EF4-FFF2-40B4-BE49-F238E27FC236}">
                <a16:creationId xmlns:a16="http://schemas.microsoft.com/office/drawing/2014/main" id="{39CB2159-DD1F-4801-A81B-FA1A32FFB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15475" y="2552700"/>
            <a:ext cx="1924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ОЦЕНКА</a:t>
            </a:r>
          </a:p>
        </p:txBody>
      </p:sp>
      <p:sp>
        <p:nvSpPr>
          <p:cNvPr id="29" name="s15b4">
            <a:extLst xmlns:a="http://schemas.openxmlformats.org/drawingml/2006/main">
              <a:ext uri="{FF2B5EF4-FFF2-40B4-BE49-F238E27FC236}">
                <a16:creationId xmlns:a16="http://schemas.microsoft.com/office/drawing/2014/main" id="{52D0CFED-CBAE-43DD-AEED-59E3EEB69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15475" y="2952750"/>
            <a:ext cx="19240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исследовательские кейсы и решение о масштабе</a:t>
            </a:r>
          </a:p>
        </p:txBody>
      </p:sp>
      <p:sp>
        <p:nvSpPr>
          <p:cNvPr id="30" name="s15kbg0">
            <a:extLst xmlns:a="http://schemas.openxmlformats.org/drawingml/2006/main">
              <a:ext uri="{FF2B5EF4-FFF2-40B4-BE49-F238E27FC236}">
                <a16:creationId xmlns:a16="http://schemas.microsoft.com/office/drawing/2014/main" id="{8A5C5553-35D7-4A87-BA39-A4F099B2F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705350"/>
            <a:ext cx="251460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7F9FB"/>
          </a:solidFill>
          <a:ln xmlns:a="http://schemas.openxmlformats.org/drawingml/2006/main" w="9525">
            <a:solidFill>
              <a:srgbClr val="BBC3CC"/>
            </a:solidFill>
            <a:prstDash val="solid"/>
          </a:ln>
        </p:spPr>
      </p:sp>
      <p:sp>
        <p:nvSpPr>
          <p:cNvPr id="31" name="s15kv0">
            <a:extLst xmlns:a="http://schemas.openxmlformats.org/drawingml/2006/main">
              <a:ext uri="{FF2B5EF4-FFF2-40B4-BE49-F238E27FC236}">
                <a16:creationId xmlns:a16="http://schemas.microsoft.com/office/drawing/2014/main" id="{07ACDEE4-4F88-432D-BCDF-6D478211F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838700"/>
            <a:ext cx="22288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1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32" name="s15kl0">
            <a:extLst xmlns:a="http://schemas.openxmlformats.org/drawingml/2006/main">
              <a:ext uri="{FF2B5EF4-FFF2-40B4-BE49-F238E27FC236}">
                <a16:creationId xmlns:a16="http://schemas.microsoft.com/office/drawing/2014/main" id="{4CFEA132-A6E8-4C08-9976-ED9846BC9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276850"/>
            <a:ext cx="2228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96675"/>
                </a:solidFill>
                <a:latin typeface="Arial"/>
                <a:ea typeface="Arial"/>
                <a:cs typeface="Arial"/>
              </a:rPr>
              <a:t>КОЛЛЕКЦИИ</a:t>
            </a:r>
          </a:p>
        </p:txBody>
      </p:sp>
      <p:sp>
        <p:nvSpPr>
          <p:cNvPr id="33" name="s15kbg1">
            <a:extLst xmlns:a="http://schemas.openxmlformats.org/drawingml/2006/main">
              <a:ext uri="{FF2B5EF4-FFF2-40B4-BE49-F238E27FC236}">
                <a16:creationId xmlns:a16="http://schemas.microsoft.com/office/drawing/2014/main" id="{87165F84-94F1-4AE2-AA0F-ACB6FADED5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4705350"/>
            <a:ext cx="251460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BBC3CC"/>
            </a:solidFill>
            <a:prstDash val="solid"/>
          </a:ln>
        </p:spPr>
      </p:sp>
      <p:sp>
        <p:nvSpPr>
          <p:cNvPr id="34" name="s15kv1">
            <a:extLst xmlns:a="http://schemas.openxmlformats.org/drawingml/2006/main">
              <a:ext uri="{FF2B5EF4-FFF2-40B4-BE49-F238E27FC236}">
                <a16:creationId xmlns:a16="http://schemas.microsoft.com/office/drawing/2014/main" id="{4C8873C9-42AE-489F-A7E0-F0F91634B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4838700"/>
            <a:ext cx="22288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1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1 000</a:t>
            </a:r>
          </a:p>
        </p:txBody>
      </p:sp>
      <p:sp>
        <p:nvSpPr>
          <p:cNvPr id="35" name="s15kl1">
            <a:extLst xmlns:a="http://schemas.openxmlformats.org/drawingml/2006/main">
              <a:ext uri="{FF2B5EF4-FFF2-40B4-BE49-F238E27FC236}">
                <a16:creationId xmlns:a16="http://schemas.microsoft.com/office/drawing/2014/main" id="{BCCA0C4F-E93D-4EDD-BE04-B98272344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5276850"/>
            <a:ext cx="2228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96675"/>
                </a:solidFill>
                <a:latin typeface="Arial"/>
                <a:ea typeface="Arial"/>
                <a:cs typeface="Arial"/>
              </a:rPr>
              <a:t>ПРИОРИТЕТНЫХ ОБЪЕКТОВ</a:t>
            </a:r>
          </a:p>
        </p:txBody>
      </p:sp>
      <p:sp>
        <p:nvSpPr>
          <p:cNvPr id="36" name="s15kbg2">
            <a:extLst xmlns:a="http://schemas.openxmlformats.org/drawingml/2006/main">
              <a:ext uri="{FF2B5EF4-FFF2-40B4-BE49-F238E27FC236}">
                <a16:creationId xmlns:a16="http://schemas.microsoft.com/office/drawing/2014/main" id="{0769AFCF-7754-4146-9779-535633982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4705350"/>
            <a:ext cx="251460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7F9FB"/>
          </a:solidFill>
          <a:ln xmlns:a="http://schemas.openxmlformats.org/drawingml/2006/main" w="9525">
            <a:solidFill>
              <a:srgbClr val="BBC3CC"/>
            </a:solidFill>
            <a:prstDash val="solid"/>
          </a:ln>
        </p:spPr>
      </p:sp>
      <p:sp>
        <p:nvSpPr>
          <p:cNvPr id="37" name="s15kv2">
            <a:extLst xmlns:a="http://schemas.openxmlformats.org/drawingml/2006/main">
              <a:ext uri="{FF2B5EF4-FFF2-40B4-BE49-F238E27FC236}">
                <a16:creationId xmlns:a16="http://schemas.microsoft.com/office/drawing/2014/main" id="{60C690B9-FFDB-43E7-B4B8-96825F0FB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4838700"/>
            <a:ext cx="22288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1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300</a:t>
            </a:r>
          </a:p>
        </p:txBody>
      </p:sp>
      <p:sp>
        <p:nvSpPr>
          <p:cNvPr id="38" name="s15kl2">
            <a:extLst xmlns:a="http://schemas.openxmlformats.org/drawingml/2006/main">
              <a:ext uri="{FF2B5EF4-FFF2-40B4-BE49-F238E27FC236}">
                <a16:creationId xmlns:a16="http://schemas.microsoft.com/office/drawing/2014/main" id="{1B5E7B43-A2A0-4953-AA51-31E31306D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5276850"/>
            <a:ext cx="2228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96675"/>
                </a:solidFill>
                <a:latin typeface="Arial"/>
                <a:ea typeface="Arial"/>
                <a:cs typeface="Arial"/>
              </a:rPr>
              <a:t>ЦИФРОВЫХ МАСТЕРОВ</a:t>
            </a:r>
          </a:p>
        </p:txBody>
      </p:sp>
      <p:sp>
        <p:nvSpPr>
          <p:cNvPr id="39" name="s15kbg3">
            <a:extLst xmlns:a="http://schemas.openxmlformats.org/drawingml/2006/main">
              <a:ext uri="{FF2B5EF4-FFF2-40B4-BE49-F238E27FC236}">
                <a16:creationId xmlns:a16="http://schemas.microsoft.com/office/drawing/2014/main" id="{DABA1FAF-0A50-4F90-A96D-1E200F5B6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4705350"/>
            <a:ext cx="251460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7F9FB"/>
          </a:solidFill>
          <a:ln xmlns:a="http://schemas.openxmlformats.org/drawingml/2006/main" w="9525">
            <a:solidFill>
              <a:srgbClr val="BBC3CC"/>
            </a:solidFill>
            <a:prstDash val="solid"/>
          </a:ln>
        </p:spPr>
      </p:sp>
      <p:sp>
        <p:nvSpPr>
          <p:cNvPr id="40" name="s15kv3">
            <a:extLst xmlns:a="http://schemas.openxmlformats.org/drawingml/2006/main">
              <a:ext uri="{FF2B5EF4-FFF2-40B4-BE49-F238E27FC236}">
                <a16:creationId xmlns:a16="http://schemas.microsoft.com/office/drawing/2014/main" id="{56264109-090D-45E8-8713-50C39F1D9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4838700"/>
            <a:ext cx="22288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1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41" name="s15kl3">
            <a:extLst xmlns:a="http://schemas.openxmlformats.org/drawingml/2006/main">
              <a:ext uri="{FF2B5EF4-FFF2-40B4-BE49-F238E27FC236}">
                <a16:creationId xmlns:a16="http://schemas.microsoft.com/office/drawing/2014/main" id="{887D693E-A7ED-4570-9601-58B882937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5276850"/>
            <a:ext cx="2228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96675"/>
                </a:solidFill>
                <a:latin typeface="Arial"/>
                <a:ea typeface="Arial"/>
                <a:cs typeface="Arial"/>
              </a:rPr>
              <a:t>ИССЛЕДОВАТЕЛЬСКИХ КЕЙСА</a:t>
            </a:r>
          </a:p>
        </p:txBody>
      </p:sp>
      <p:sp>
        <p:nvSpPr>
          <p:cNvPr id="42" name="s15f">
            <a:extLst xmlns:a="http://schemas.openxmlformats.org/drawingml/2006/main">
              <a:ext uri="{FF2B5EF4-FFF2-40B4-BE49-F238E27FC236}">
                <a16:creationId xmlns:a16="http://schemas.microsoft.com/office/drawing/2014/main" id="{9C77574B-88E8-49F3-B1AA-3EE323A51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5934075"/>
            <a:ext cx="1085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Ориентиры служат для проектирования пилота и не являются гарантией результата.</a:t>
            </a:r>
          </a:p>
        </p:txBody>
      </p:sp>
    </p:spTree>
    <p:extLst>
      <p:ext uri="{BB962C8B-B14F-4D97-AF65-F5344CB8AC3E}">
        <p14:creationId xmlns:p14="http://schemas.microsoft.com/office/powerpoint/2010/main" val="896777973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ta16">
            <a:extLst xmlns:a="http://schemas.openxmlformats.org/drawingml/2006/main">
              <a:ext uri="{FF2B5EF4-FFF2-40B4-BE49-F238E27FC236}">
                <a16:creationId xmlns:a16="http://schemas.microsoft.com/office/drawing/2014/main" id="{C9C3900D-A27D-44B9-B49C-3C70BB289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33375"/>
            <a:ext cx="133350" cy="561975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</p:sp>
      <p:sp>
        <p:nvSpPr>
          <p:cNvPr id="2" name="t16">
            <a:extLst xmlns:a="http://schemas.openxmlformats.org/drawingml/2006/main">
              <a:ext uri="{FF2B5EF4-FFF2-40B4-BE49-F238E27FC236}">
                <a16:creationId xmlns:a16="http://schemas.microsoft.com/office/drawing/2014/main" id="{838670B7-BD4B-4655-9BB3-03A95AFC7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8575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Интеллектуальная система архива</a:t>
            </a:r>
          </a:p>
        </p:txBody>
      </p:sp>
      <p:sp>
        <p:nvSpPr>
          <p:cNvPr id="3" name="sr16">
            <a:extLst xmlns:a="http://schemas.openxmlformats.org/drawingml/2006/main">
              <a:ext uri="{FF2B5EF4-FFF2-40B4-BE49-F238E27FC236}">
                <a16:creationId xmlns:a16="http://schemas.microsoft.com/office/drawing/2014/main" id="{2D09D11E-1967-42F4-884F-07176F8CB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1152525"/>
            <a:ext cx="228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4" name="st16">
            <a:extLst xmlns:a="http://schemas.openxmlformats.org/drawingml/2006/main">
              <a:ext uri="{FF2B5EF4-FFF2-40B4-BE49-F238E27FC236}">
                <a16:creationId xmlns:a16="http://schemas.microsoft.com/office/drawing/2014/main" id="{53CF8142-567A-4169-803D-8648523580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01175" y="1057275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96675"/>
                </a:solidFill>
                <a:latin typeface="Arial"/>
                <a:ea typeface="Arial"/>
                <a:cs typeface="Arial"/>
              </a:rPr>
              <a:t>ЧЕЛОВЕК ПОДТВЕРЖДАЕТ ВЫВОД</a:t>
            </a:r>
          </a:p>
        </p:txBody>
      </p:sp>
      <p:sp>
        <p:nvSpPr>
          <p:cNvPr id="5" name="n16">
            <a:extLst xmlns:a="http://schemas.openxmlformats.org/drawingml/2006/main">
              <a:ext uri="{FF2B5EF4-FFF2-40B4-BE49-F238E27FC236}">
                <a16:creationId xmlns:a16="http://schemas.microsoft.com/office/drawing/2014/main" id="{B792223E-12AF-4665-8457-8A9CDA616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995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995A3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6" name="s16lead">
            <a:extLst xmlns:a="http://schemas.openxmlformats.org/drawingml/2006/main">
              <a:ext uri="{FF2B5EF4-FFF2-40B4-BE49-F238E27FC236}">
                <a16:creationId xmlns:a16="http://schemas.microsoft.com/office/drawing/2014/main" id="{5F78E84E-549F-457B-B5EF-307327674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409700"/>
            <a:ext cx="10953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ИИ ускоряет описание и поиск, но не получает права незаметно менять каноническую запись.</a:t>
            </a:r>
          </a:p>
        </p:txBody>
      </p:sp>
      <p:sp>
        <p:nvSpPr>
          <p:cNvPr id="7" name="s16p0r">
            <a:extLst xmlns:a="http://schemas.openxmlformats.org/drawingml/2006/main">
              <a:ext uri="{FF2B5EF4-FFF2-40B4-BE49-F238E27FC236}">
                <a16:creationId xmlns:a16="http://schemas.microsoft.com/office/drawing/2014/main" id="{6A776C62-E31E-4870-84C3-A25C4F699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181225"/>
            <a:ext cx="5905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8" name="s16p0l">
            <a:extLst xmlns:a="http://schemas.openxmlformats.org/drawingml/2006/main">
              <a:ext uri="{FF2B5EF4-FFF2-40B4-BE49-F238E27FC236}">
                <a16:creationId xmlns:a16="http://schemas.microsoft.com/office/drawing/2014/main" id="{F194C686-FE84-4E30-84BB-6DFFB4CAA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371725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ГРАФ ЗНАНИЙ</a:t>
            </a:r>
          </a:p>
        </p:txBody>
      </p:sp>
      <p:sp>
        <p:nvSpPr>
          <p:cNvPr id="9" name="s16p0b">
            <a:extLst xmlns:a="http://schemas.openxmlformats.org/drawingml/2006/main">
              <a:ext uri="{FF2B5EF4-FFF2-40B4-BE49-F238E27FC236}">
                <a16:creationId xmlns:a16="http://schemas.microsoft.com/office/drawing/2014/main" id="{C11F8B82-6F34-4790-99AF-E69AE777B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800350"/>
            <a:ext cx="3333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объекты ↔ фонды ↔ люди ↔ институты ↔ проекты ↔ публикации</a:t>
            </a:r>
          </a:p>
        </p:txBody>
      </p:sp>
      <p:sp>
        <p:nvSpPr>
          <p:cNvPr id="10" name="s16p1r">
            <a:extLst xmlns:a="http://schemas.openxmlformats.org/drawingml/2006/main">
              <a:ext uri="{FF2B5EF4-FFF2-40B4-BE49-F238E27FC236}">
                <a16:creationId xmlns:a16="http://schemas.microsoft.com/office/drawing/2014/main" id="{10490D87-962A-47F9-880D-82B31CCD5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2181225"/>
            <a:ext cx="5905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11" name="s16p1l">
            <a:extLst xmlns:a="http://schemas.openxmlformats.org/drawingml/2006/main">
              <a:ext uri="{FF2B5EF4-FFF2-40B4-BE49-F238E27FC236}">
                <a16:creationId xmlns:a16="http://schemas.microsoft.com/office/drawing/2014/main" id="{BE6FBE1D-D4C9-4201-A0E0-C6C6052C3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2371725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OCR / HTR</a:t>
            </a:r>
          </a:p>
        </p:txBody>
      </p:sp>
      <p:sp>
        <p:nvSpPr>
          <p:cNvPr id="12" name="s16p1b">
            <a:extLst xmlns:a="http://schemas.openxmlformats.org/drawingml/2006/main">
              <a:ext uri="{FF2B5EF4-FFF2-40B4-BE49-F238E27FC236}">
                <a16:creationId xmlns:a16="http://schemas.microsoft.com/office/drawing/2014/main" id="{30A9BE21-E5FA-43D1-9D46-BA1CD1A4A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2800350"/>
            <a:ext cx="3333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текст, таблицы, подписи и рукописи; оригинал остаётся неизменным</a:t>
            </a:r>
          </a:p>
        </p:txBody>
      </p:sp>
      <p:sp>
        <p:nvSpPr>
          <p:cNvPr id="13" name="s16p2r">
            <a:extLst xmlns:a="http://schemas.openxmlformats.org/drawingml/2006/main">
              <a:ext uri="{FF2B5EF4-FFF2-40B4-BE49-F238E27FC236}">
                <a16:creationId xmlns:a16="http://schemas.microsoft.com/office/drawing/2014/main" id="{F51DD56B-AA9A-4DC4-AE50-5902A6A1B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2181225"/>
            <a:ext cx="5905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14" name="s16p2l">
            <a:extLst xmlns:a="http://schemas.openxmlformats.org/drawingml/2006/main">
              <a:ext uri="{FF2B5EF4-FFF2-40B4-BE49-F238E27FC236}">
                <a16:creationId xmlns:a16="http://schemas.microsoft.com/office/drawing/2014/main" id="{62762642-A966-405E-A64C-780687BBA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2371725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ИЗВЛЕЧЕНИЕ СУЩНОСТЕЙ</a:t>
            </a:r>
          </a:p>
        </p:txBody>
      </p:sp>
      <p:sp>
        <p:nvSpPr>
          <p:cNvPr id="15" name="s16p2b">
            <a:extLst xmlns:a="http://schemas.openxmlformats.org/drawingml/2006/main">
              <a:ext uri="{FF2B5EF4-FFF2-40B4-BE49-F238E27FC236}">
                <a16:creationId xmlns:a16="http://schemas.microsoft.com/office/drawing/2014/main" id="{1D40A6D0-24EB-4281-BB93-B66A13166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2800350"/>
            <a:ext cx="3333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имена, даты, места, организации и термины с уровнем уверенности</a:t>
            </a:r>
          </a:p>
        </p:txBody>
      </p:sp>
      <p:sp>
        <p:nvSpPr>
          <p:cNvPr id="16" name="s16p3r">
            <a:extLst xmlns:a="http://schemas.openxmlformats.org/drawingml/2006/main">
              <a:ext uri="{FF2B5EF4-FFF2-40B4-BE49-F238E27FC236}">
                <a16:creationId xmlns:a16="http://schemas.microsoft.com/office/drawing/2014/main" id="{E3650028-4E18-45A8-A458-A1186B242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829050"/>
            <a:ext cx="5905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17" name="s16p3l">
            <a:extLst xmlns:a="http://schemas.openxmlformats.org/drawingml/2006/main">
              <a:ext uri="{FF2B5EF4-FFF2-40B4-BE49-F238E27FC236}">
                <a16:creationId xmlns:a16="http://schemas.microsoft.com/office/drawing/2014/main" id="{23BAC4B9-3780-4441-A5DE-81BCAF8B8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019550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РАЗРЕШЕНИЕ ИДЕНТИЧНОСТЕЙ</a:t>
            </a:r>
          </a:p>
        </p:txBody>
      </p:sp>
      <p:sp>
        <p:nvSpPr>
          <p:cNvPr id="18" name="s16p3b">
            <a:extLst xmlns:a="http://schemas.openxmlformats.org/drawingml/2006/main">
              <a:ext uri="{FF2B5EF4-FFF2-40B4-BE49-F238E27FC236}">
                <a16:creationId xmlns:a16="http://schemas.microsoft.com/office/drawing/2014/main" id="{19AE3E9E-DF60-4C73-9DA3-E0006E45A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448175"/>
            <a:ext cx="3333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варианты имён и названий сопоставляются с реестрами</a:t>
            </a:r>
          </a:p>
        </p:txBody>
      </p:sp>
      <p:sp>
        <p:nvSpPr>
          <p:cNvPr id="19" name="s16p4r">
            <a:extLst xmlns:a="http://schemas.openxmlformats.org/drawingml/2006/main">
              <a:ext uri="{FF2B5EF4-FFF2-40B4-BE49-F238E27FC236}">
                <a16:creationId xmlns:a16="http://schemas.microsoft.com/office/drawing/2014/main" id="{D1B47040-0B67-496C-AF50-D0AB8D1C2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3829050"/>
            <a:ext cx="5905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20" name="s16p4l">
            <a:extLst xmlns:a="http://schemas.openxmlformats.org/drawingml/2006/main">
              <a:ext uri="{FF2B5EF4-FFF2-40B4-BE49-F238E27FC236}">
                <a16:creationId xmlns:a16="http://schemas.microsoft.com/office/drawing/2014/main" id="{7F0046E3-F7A3-48D1-B0A1-1970332EB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4019550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СЕМАНТИЧЕСКИЙ ПОИСК</a:t>
            </a:r>
          </a:p>
        </p:txBody>
      </p:sp>
      <p:sp>
        <p:nvSpPr>
          <p:cNvPr id="21" name="s16p4b">
            <a:extLst xmlns:a="http://schemas.openxmlformats.org/drawingml/2006/main">
              <a:ext uri="{FF2B5EF4-FFF2-40B4-BE49-F238E27FC236}">
                <a16:creationId xmlns:a16="http://schemas.microsoft.com/office/drawing/2014/main" id="{203AB9B5-C92D-4278-B37A-EDC584158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4448175"/>
            <a:ext cx="3333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поиск по смыслу, времени, месту и научной линии</a:t>
            </a:r>
          </a:p>
        </p:txBody>
      </p:sp>
      <p:sp>
        <p:nvSpPr>
          <p:cNvPr id="22" name="s16p5r">
            <a:extLst xmlns:a="http://schemas.openxmlformats.org/drawingml/2006/main">
              <a:ext uri="{FF2B5EF4-FFF2-40B4-BE49-F238E27FC236}">
                <a16:creationId xmlns:a16="http://schemas.microsoft.com/office/drawing/2014/main" id="{13FD8AC5-6FE4-441D-80F1-81288138F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3829050"/>
            <a:ext cx="5905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23" name="s16p5l">
            <a:extLst xmlns:a="http://schemas.openxmlformats.org/drawingml/2006/main">
              <a:ext uri="{FF2B5EF4-FFF2-40B4-BE49-F238E27FC236}">
                <a16:creationId xmlns:a16="http://schemas.microsoft.com/office/drawing/2014/main" id="{5737CC10-591D-4A4D-B32B-D9A6CAB72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4019550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КОНТРОЛЬ КАЧЕСТВА</a:t>
            </a:r>
          </a:p>
        </p:txBody>
      </p:sp>
      <p:sp>
        <p:nvSpPr>
          <p:cNvPr id="24" name="s16p5b">
            <a:extLst xmlns:a="http://schemas.openxmlformats.org/drawingml/2006/main">
              <a:ext uri="{FF2B5EF4-FFF2-40B4-BE49-F238E27FC236}">
                <a16:creationId xmlns:a16="http://schemas.microsoft.com/office/drawing/2014/main" id="{4F084119-0436-4CF6-A707-8600DB019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4448175"/>
            <a:ext cx="3333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пропуски, противоречия, дубликаты и риски форматов</a:t>
            </a:r>
          </a:p>
        </p:txBody>
      </p:sp>
      <p:sp>
        <p:nvSpPr>
          <p:cNvPr id="25" name="s16gate">
            <a:extLst xmlns:a="http://schemas.openxmlformats.org/drawingml/2006/main">
              <a:ext uri="{FF2B5EF4-FFF2-40B4-BE49-F238E27FC236}">
                <a16:creationId xmlns:a16="http://schemas.microsoft.com/office/drawing/2014/main" id="{494B82C6-3241-43AB-B820-1819A4EE1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5391150"/>
            <a:ext cx="11306175" cy="581025"/>
          </a:xfrm>
          <a:prstGeom xmlns:a="http://schemas.openxmlformats.org/drawingml/2006/main" prst="roundRect">
            <a:avLst>
              <a:gd name="adj" fmla="val 13115"/>
            </a:avLst>
          </a:prstGeom>
          <a:solidFill xmlns:a="http://schemas.openxmlformats.org/drawingml/2006/main">
            <a:srgbClr val="FFF4DA"/>
          </a:solidFill>
          <a:ln xmlns:a="http://schemas.openxmlformats.org/drawingml/2006/main" w="9525">
            <a:solidFill>
              <a:srgbClr val="C77B16"/>
            </a:solidFill>
            <a:prstDash val="solid"/>
          </a:ln>
        </p:spPr>
      </p:sp>
      <p:sp>
        <p:nvSpPr>
          <p:cNvPr id="26" name="s16gatet">
            <a:extLst xmlns:a="http://schemas.openxmlformats.org/drawingml/2006/main">
              <a:ext uri="{FF2B5EF4-FFF2-40B4-BE49-F238E27FC236}">
                <a16:creationId xmlns:a16="http://schemas.microsoft.com/office/drawing/2014/main" id="{321068CD-D2F6-4849-B7D7-9E2EF079D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" y="5524500"/>
            <a:ext cx="10925175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C77B16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C77B16"/>
                </a:solidFill>
                <a:latin typeface="Arial"/>
                <a:ea typeface="Arial"/>
                <a:cs typeface="Arial"/>
              </a:rPr>
              <a:t>Контроль: модель и версия → входные данные → уверенность → эксперт → решение → журнал события</a:t>
            </a:r>
          </a:p>
        </p:txBody>
      </p:sp>
      <p:sp>
        <p:nvSpPr>
          <p:cNvPr id="27" name="s16foot">
            <a:extLst xmlns:a="http://schemas.openxmlformats.org/drawingml/2006/main">
              <a:ext uri="{FF2B5EF4-FFF2-40B4-BE49-F238E27FC236}">
                <a16:creationId xmlns:a16="http://schemas.microsoft.com/office/drawing/2014/main" id="{67BA300D-BFBA-4242-A40F-3589454F6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6153150"/>
            <a:ext cx="1085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Закрытые материалы не используются для внешнего обучения без отдельного правового основания.</a:t>
            </a:r>
          </a:p>
        </p:txBody>
      </p:sp>
    </p:spTree>
    <p:extLst>
      <p:ext uri="{BB962C8B-B14F-4D97-AF65-F5344CB8AC3E}">
        <p14:creationId xmlns:p14="http://schemas.microsoft.com/office/powerpoint/2010/main" val="165921740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ta17">
            <a:extLst xmlns:a="http://schemas.openxmlformats.org/drawingml/2006/main">
              <a:ext uri="{FF2B5EF4-FFF2-40B4-BE49-F238E27FC236}">
                <a16:creationId xmlns:a16="http://schemas.microsoft.com/office/drawing/2014/main" id="{DC0CFDFD-C061-4869-956C-4EFEDDA4E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33375"/>
            <a:ext cx="133350" cy="561975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</p:sp>
      <p:sp>
        <p:nvSpPr>
          <p:cNvPr id="2" name="t17">
            <a:extLst xmlns:a="http://schemas.openxmlformats.org/drawingml/2006/main">
              <a:ext uri="{FF2B5EF4-FFF2-40B4-BE49-F238E27FC236}">
                <a16:creationId xmlns:a16="http://schemas.microsoft.com/office/drawing/2014/main" id="{208A16B4-A716-4E16-8456-9021ADA1B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8575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Что нужно решить для запуска</a:t>
            </a:r>
          </a:p>
        </p:txBody>
      </p:sp>
      <p:sp>
        <p:nvSpPr>
          <p:cNvPr id="3" name="sr17">
            <a:extLst xmlns:a="http://schemas.openxmlformats.org/drawingml/2006/main">
              <a:ext uri="{FF2B5EF4-FFF2-40B4-BE49-F238E27FC236}">
                <a16:creationId xmlns:a16="http://schemas.microsoft.com/office/drawing/2014/main" id="{F1FC4FA6-131F-41F5-900E-40D23AABC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1152525"/>
            <a:ext cx="228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4" name="st17">
            <a:extLst xmlns:a="http://schemas.openxmlformats.org/drawingml/2006/main">
              <a:ext uri="{FF2B5EF4-FFF2-40B4-BE49-F238E27FC236}">
                <a16:creationId xmlns:a16="http://schemas.microsoft.com/office/drawing/2014/main" id="{A534D835-987C-4381-9478-8E08AC945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01175" y="1057275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96675"/>
                </a:solidFill>
                <a:latin typeface="Arial"/>
                <a:ea typeface="Arial"/>
                <a:cs typeface="Arial"/>
              </a:rPr>
              <a:t>РЕШЕНИЕ УЧРЕДИТЕЛЯ</a:t>
            </a:r>
          </a:p>
        </p:txBody>
      </p:sp>
      <p:sp>
        <p:nvSpPr>
          <p:cNvPr id="5" name="n17">
            <a:extLst xmlns:a="http://schemas.openxmlformats.org/drawingml/2006/main">
              <a:ext uri="{FF2B5EF4-FFF2-40B4-BE49-F238E27FC236}">
                <a16:creationId xmlns:a16="http://schemas.microsoft.com/office/drawing/2014/main" id="{40F0ABFD-B8F1-404A-8431-C81342F9B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995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995A3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6" name="s17c0">
            <a:extLst xmlns:a="http://schemas.openxmlformats.org/drawingml/2006/main">
              <a:ext uri="{FF2B5EF4-FFF2-40B4-BE49-F238E27FC236}">
                <a16:creationId xmlns:a16="http://schemas.microsoft.com/office/drawing/2014/main" id="{1634C90E-4E66-46CE-ACFA-FCB8E2608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400175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7" name="s17n0">
            <a:extLst xmlns:a="http://schemas.openxmlformats.org/drawingml/2006/main">
              <a:ext uri="{FF2B5EF4-FFF2-40B4-BE49-F238E27FC236}">
                <a16:creationId xmlns:a16="http://schemas.microsoft.com/office/drawing/2014/main" id="{E565B93D-898C-44F7-97AB-74312CB5C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4954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17t0">
            <a:extLst xmlns:a="http://schemas.openxmlformats.org/drawingml/2006/main">
              <a:ext uri="{FF2B5EF4-FFF2-40B4-BE49-F238E27FC236}">
                <a16:creationId xmlns:a16="http://schemas.microsoft.com/office/drawing/2014/main" id="{00F1EC80-40B3-44C3-8EFD-EC9257AA6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1438275"/>
            <a:ext cx="476250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Утвердить миссию и границы архива</a:t>
            </a:r>
          </a:p>
        </p:txBody>
      </p:sp>
      <p:sp>
        <p:nvSpPr>
          <p:cNvPr id="9" name="s17r0">
            <a:extLst xmlns:a="http://schemas.openxmlformats.org/drawingml/2006/main">
              <a:ext uri="{FF2B5EF4-FFF2-40B4-BE49-F238E27FC236}">
                <a16:creationId xmlns:a16="http://schemas.microsoft.com/office/drawing/2014/main" id="{B22AA71F-B3FC-454B-B439-51E2BB0D0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047875"/>
            <a:ext cx="457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BC3CC"/>
          </a:solidFill>
          <a:ln xmlns:a="http://schemas.openxmlformats.org/drawingml/2006/main" w="0">
            <a:solidFill>
              <a:srgbClr val="BBC3CC"/>
            </a:solidFill>
            <a:prstDash val="solid"/>
          </a:ln>
        </p:spPr>
      </p:sp>
      <p:sp>
        <p:nvSpPr>
          <p:cNvPr id="10" name="s17c1">
            <a:extLst xmlns:a="http://schemas.openxmlformats.org/drawingml/2006/main">
              <a:ext uri="{FF2B5EF4-FFF2-40B4-BE49-F238E27FC236}">
                <a16:creationId xmlns:a16="http://schemas.microsoft.com/office/drawing/2014/main" id="{CBFA3BE9-D416-4E8D-A9EE-9C66DF000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1400175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11" name="s17n1">
            <a:extLst xmlns:a="http://schemas.openxmlformats.org/drawingml/2006/main">
              <a:ext uri="{FF2B5EF4-FFF2-40B4-BE49-F238E27FC236}">
                <a16:creationId xmlns:a16="http://schemas.microsoft.com/office/drawing/2014/main" id="{0F5EAB73-DC52-4602-AA38-4C9519310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14954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2" name="s17t1">
            <a:extLst xmlns:a="http://schemas.openxmlformats.org/drawingml/2006/main">
              <a:ext uri="{FF2B5EF4-FFF2-40B4-BE49-F238E27FC236}">
                <a16:creationId xmlns:a16="http://schemas.microsoft.com/office/drawing/2014/main" id="{AAD7DFEA-98DE-427F-B706-386B6ED85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438275"/>
            <a:ext cx="476250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Назначить оператора и владельца политики</a:t>
            </a:r>
          </a:p>
        </p:txBody>
      </p:sp>
      <p:sp>
        <p:nvSpPr>
          <p:cNvPr id="13" name="s17r1">
            <a:extLst xmlns:a="http://schemas.openxmlformats.org/drawingml/2006/main">
              <a:ext uri="{FF2B5EF4-FFF2-40B4-BE49-F238E27FC236}">
                <a16:creationId xmlns:a16="http://schemas.microsoft.com/office/drawing/2014/main" id="{EFD4BD80-7459-4436-A4B6-29B12B4FE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047875"/>
            <a:ext cx="457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BC3CC"/>
          </a:solidFill>
          <a:ln xmlns:a="http://schemas.openxmlformats.org/drawingml/2006/main" w="0">
            <a:solidFill>
              <a:srgbClr val="BBC3CC"/>
            </a:solidFill>
            <a:prstDash val="solid"/>
          </a:ln>
        </p:spPr>
      </p:sp>
      <p:sp>
        <p:nvSpPr>
          <p:cNvPr id="14" name="s17c2">
            <a:extLst xmlns:a="http://schemas.openxmlformats.org/drawingml/2006/main">
              <a:ext uri="{FF2B5EF4-FFF2-40B4-BE49-F238E27FC236}">
                <a16:creationId xmlns:a16="http://schemas.microsoft.com/office/drawing/2014/main" id="{C5127CC9-036E-4BBD-8172-93FAB3B03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466975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15" name="s17n2">
            <a:extLst xmlns:a="http://schemas.openxmlformats.org/drawingml/2006/main">
              <a:ext uri="{FF2B5EF4-FFF2-40B4-BE49-F238E27FC236}">
                <a16:creationId xmlns:a16="http://schemas.microsoft.com/office/drawing/2014/main" id="{099F3219-4EC0-4216-9B52-4E87E9F94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5622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6" name="s17t2">
            <a:extLst xmlns:a="http://schemas.openxmlformats.org/drawingml/2006/main">
              <a:ext uri="{FF2B5EF4-FFF2-40B4-BE49-F238E27FC236}">
                <a16:creationId xmlns:a16="http://schemas.microsoft.com/office/drawing/2014/main" id="{769571EF-6265-440D-85B9-AE3705C8C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505075"/>
            <a:ext cx="476250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Выбрать три пилотные коллекции</a:t>
            </a:r>
          </a:p>
        </p:txBody>
      </p:sp>
      <p:sp>
        <p:nvSpPr>
          <p:cNvPr id="17" name="s17r2">
            <a:extLst xmlns:a="http://schemas.openxmlformats.org/drawingml/2006/main">
              <a:ext uri="{FF2B5EF4-FFF2-40B4-BE49-F238E27FC236}">
                <a16:creationId xmlns:a16="http://schemas.microsoft.com/office/drawing/2014/main" id="{23128DF4-F69E-41BA-94B5-AA9648838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114675"/>
            <a:ext cx="457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BC3CC"/>
          </a:solidFill>
          <a:ln xmlns:a="http://schemas.openxmlformats.org/drawingml/2006/main" w="0">
            <a:solidFill>
              <a:srgbClr val="BBC3CC"/>
            </a:solidFill>
            <a:prstDash val="solid"/>
          </a:ln>
        </p:spPr>
      </p:sp>
      <p:sp>
        <p:nvSpPr>
          <p:cNvPr id="18" name="s17c3">
            <a:extLst xmlns:a="http://schemas.openxmlformats.org/drawingml/2006/main">
              <a:ext uri="{FF2B5EF4-FFF2-40B4-BE49-F238E27FC236}">
                <a16:creationId xmlns:a16="http://schemas.microsoft.com/office/drawing/2014/main" id="{4A35F93F-804C-4777-B8A0-252703CF1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2466975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19" name="s17n3">
            <a:extLst xmlns:a="http://schemas.openxmlformats.org/drawingml/2006/main">
              <a:ext uri="{FF2B5EF4-FFF2-40B4-BE49-F238E27FC236}">
                <a16:creationId xmlns:a16="http://schemas.microsoft.com/office/drawing/2014/main" id="{2B66FB57-5A50-4259-8B61-F931513A6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25622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0" name="s17t3">
            <a:extLst xmlns:a="http://schemas.openxmlformats.org/drawingml/2006/main">
              <a:ext uri="{FF2B5EF4-FFF2-40B4-BE49-F238E27FC236}">
                <a16:creationId xmlns:a16="http://schemas.microsoft.com/office/drawing/2014/main" id="{83EBE047-C87C-4A7D-B4B8-B1620A091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505075"/>
            <a:ext cx="476250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Сформировать научный и координационный советы</a:t>
            </a:r>
          </a:p>
        </p:txBody>
      </p:sp>
      <p:sp>
        <p:nvSpPr>
          <p:cNvPr id="21" name="s17r3">
            <a:extLst xmlns:a="http://schemas.openxmlformats.org/drawingml/2006/main">
              <a:ext uri="{FF2B5EF4-FFF2-40B4-BE49-F238E27FC236}">
                <a16:creationId xmlns:a16="http://schemas.microsoft.com/office/drawing/2014/main" id="{4F7977F7-4357-4E3B-84E6-B61A25C8C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3114675"/>
            <a:ext cx="457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BC3CC"/>
          </a:solidFill>
          <a:ln xmlns:a="http://schemas.openxmlformats.org/drawingml/2006/main" w="0">
            <a:solidFill>
              <a:srgbClr val="BBC3CC"/>
            </a:solidFill>
            <a:prstDash val="solid"/>
          </a:ln>
        </p:spPr>
      </p:sp>
      <p:sp>
        <p:nvSpPr>
          <p:cNvPr id="22" name="s17c4">
            <a:extLst xmlns:a="http://schemas.openxmlformats.org/drawingml/2006/main">
              <a:ext uri="{FF2B5EF4-FFF2-40B4-BE49-F238E27FC236}">
                <a16:creationId xmlns:a16="http://schemas.microsoft.com/office/drawing/2014/main" id="{BCCEDD2E-CDE9-4CFA-8A94-045FE1F66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533775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3" name="s17n4">
            <a:extLst xmlns:a="http://schemas.openxmlformats.org/drawingml/2006/main">
              <a:ext uri="{FF2B5EF4-FFF2-40B4-BE49-F238E27FC236}">
                <a16:creationId xmlns:a16="http://schemas.microsoft.com/office/drawing/2014/main" id="{FC87724F-CB06-4C2B-A5A9-8851FE790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6290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4" name="s17t4">
            <a:extLst xmlns:a="http://schemas.openxmlformats.org/drawingml/2006/main">
              <a:ext uri="{FF2B5EF4-FFF2-40B4-BE49-F238E27FC236}">
                <a16:creationId xmlns:a16="http://schemas.microsoft.com/office/drawing/2014/main" id="{B2A31D8C-060F-4117-B7E0-CA7683F2C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571875"/>
            <a:ext cx="476250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Начать переговоры с профильными институтами</a:t>
            </a:r>
          </a:p>
        </p:txBody>
      </p:sp>
      <p:sp>
        <p:nvSpPr>
          <p:cNvPr id="25" name="s17r4">
            <a:extLst xmlns:a="http://schemas.openxmlformats.org/drawingml/2006/main">
              <a:ext uri="{FF2B5EF4-FFF2-40B4-BE49-F238E27FC236}">
                <a16:creationId xmlns:a16="http://schemas.microsoft.com/office/drawing/2014/main" id="{E933C07B-6BE5-4AC2-9821-535AE18B9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181475"/>
            <a:ext cx="457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BC3CC"/>
          </a:solidFill>
          <a:ln xmlns:a="http://schemas.openxmlformats.org/drawingml/2006/main" w="0">
            <a:solidFill>
              <a:srgbClr val="BBC3CC"/>
            </a:solidFill>
            <a:prstDash val="solid"/>
          </a:ln>
        </p:spPr>
      </p:sp>
      <p:sp>
        <p:nvSpPr>
          <p:cNvPr id="26" name="s17c5">
            <a:extLst xmlns:a="http://schemas.openxmlformats.org/drawingml/2006/main">
              <a:ext uri="{FF2B5EF4-FFF2-40B4-BE49-F238E27FC236}">
                <a16:creationId xmlns:a16="http://schemas.microsoft.com/office/drawing/2014/main" id="{0B1A1043-2A63-4F4B-A460-6C1A6F5B3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3533775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7" name="s17n5">
            <a:extLst xmlns:a="http://schemas.openxmlformats.org/drawingml/2006/main">
              <a:ext uri="{FF2B5EF4-FFF2-40B4-BE49-F238E27FC236}">
                <a16:creationId xmlns:a16="http://schemas.microsoft.com/office/drawing/2014/main" id="{F364EE63-A549-46B8-BFD7-DC659FC20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362902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28" name="s17t5">
            <a:extLst xmlns:a="http://schemas.openxmlformats.org/drawingml/2006/main">
              <a:ext uri="{FF2B5EF4-FFF2-40B4-BE49-F238E27FC236}">
                <a16:creationId xmlns:a16="http://schemas.microsoft.com/office/drawing/2014/main" id="{00CACF86-CF5B-475F-88C5-77C5817F2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3571875"/>
            <a:ext cx="476250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Утвердить бюджет, контрольные точки и критерии масштаба</a:t>
            </a:r>
          </a:p>
        </p:txBody>
      </p:sp>
      <p:sp>
        <p:nvSpPr>
          <p:cNvPr id="29" name="s17r5">
            <a:extLst xmlns:a="http://schemas.openxmlformats.org/drawingml/2006/main">
              <a:ext uri="{FF2B5EF4-FFF2-40B4-BE49-F238E27FC236}">
                <a16:creationId xmlns:a16="http://schemas.microsoft.com/office/drawing/2014/main" id="{770A0B7E-4160-41AF-9FA6-CFA071D66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4181475"/>
            <a:ext cx="4572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BC3CC"/>
          </a:solidFill>
          <a:ln xmlns:a="http://schemas.openxmlformats.org/drawingml/2006/main" w="0">
            <a:solidFill>
              <a:srgbClr val="BBC3CC"/>
            </a:solidFill>
            <a:prstDash val="solid"/>
          </a:ln>
        </p:spPr>
      </p:sp>
      <p:sp>
        <p:nvSpPr>
          <p:cNvPr id="30" name="s17b">
            <a:extLst xmlns:a="http://schemas.openxmlformats.org/drawingml/2006/main">
              <a:ext uri="{FF2B5EF4-FFF2-40B4-BE49-F238E27FC236}">
                <a16:creationId xmlns:a16="http://schemas.microsoft.com/office/drawing/2014/main" id="{92AF1047-D79D-4136-82EB-53987FD79D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962525"/>
            <a:ext cx="11306175" cy="962025"/>
          </a:xfrm>
          <a:prstGeom xmlns:a="http://schemas.openxmlformats.org/drawingml/2006/main" prst="roundRect">
            <a:avLst>
              <a:gd name="adj" fmla="val 7921"/>
            </a:avLst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31" name="s17bt">
            <a:extLst xmlns:a="http://schemas.openxmlformats.org/drawingml/2006/main">
              <a:ext uri="{FF2B5EF4-FFF2-40B4-BE49-F238E27FC236}">
                <a16:creationId xmlns:a16="http://schemas.microsoft.com/office/drawing/2014/main" id="{3FE481C7-10C0-49BD-B6A6-98B4539BE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5181600"/>
            <a:ext cx="107346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Архив становится инфраструктурой знания, когда сохранённый объект можно проверить, связать с научной школой и снова использовать.</a:t>
            </a:r>
          </a:p>
        </p:txBody>
      </p:sp>
      <p:sp>
        <p:nvSpPr>
          <p:cNvPr id="32" name="s17f">
            <a:extLst xmlns:a="http://schemas.openxmlformats.org/drawingml/2006/main">
              <a:ext uri="{FF2B5EF4-FFF2-40B4-BE49-F238E27FC236}">
                <a16:creationId xmlns:a16="http://schemas.microsoft.com/office/drawing/2014/main" id="{627A92F5-BBEF-4F41-83D2-49CC0BD7A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6143625"/>
            <a:ext cx="1090612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СПЕЦЗАЩИТА может быть оператором сохранности и инфраструктуры, но не заменяет профильную научную экспертизу.</a:t>
            </a:r>
          </a:p>
        </p:txBody>
      </p:sp>
    </p:spTree>
    <p:extLst>
      <p:ext uri="{BB962C8B-B14F-4D97-AF65-F5344CB8AC3E}">
        <p14:creationId xmlns:p14="http://schemas.microsoft.com/office/powerpoint/2010/main" val="185617584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ta2">
            <a:extLst xmlns:a="http://schemas.openxmlformats.org/drawingml/2006/main">
              <a:ext uri="{FF2B5EF4-FFF2-40B4-BE49-F238E27FC236}">
                <a16:creationId xmlns:a16="http://schemas.microsoft.com/office/drawing/2014/main" id="{9B9BA80E-0316-49DE-B1C0-F4516AA6A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33375"/>
            <a:ext cx="133350" cy="561975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</p:sp>
      <p:sp>
        <p:nvSpPr>
          <p:cNvPr id="2" name="t2">
            <a:extLst xmlns:a="http://schemas.openxmlformats.org/drawingml/2006/main">
              <a:ext uri="{FF2B5EF4-FFF2-40B4-BE49-F238E27FC236}">
                <a16:creationId xmlns:a16="http://schemas.microsoft.com/office/drawing/2014/main" id="{ADCEBECE-2194-4F38-91EB-49627B5DB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8575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Архив — активная исследовательская инфраструктура</a:t>
            </a:r>
          </a:p>
        </p:txBody>
      </p:sp>
      <p:sp>
        <p:nvSpPr>
          <p:cNvPr id="3" name="sr2">
            <a:extLst xmlns:a="http://schemas.openxmlformats.org/drawingml/2006/main">
              <a:ext uri="{FF2B5EF4-FFF2-40B4-BE49-F238E27FC236}">
                <a16:creationId xmlns:a16="http://schemas.microsoft.com/office/drawing/2014/main" id="{3C6D81B6-145F-4768-A820-D38868507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1152525"/>
            <a:ext cx="228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4" name="st2">
            <a:extLst xmlns:a="http://schemas.openxmlformats.org/drawingml/2006/main">
              <a:ext uri="{FF2B5EF4-FFF2-40B4-BE49-F238E27FC236}">
                <a16:creationId xmlns:a16="http://schemas.microsoft.com/office/drawing/2014/main" id="{C974369F-390D-46D1-BE68-42D33F0CA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01175" y="1057275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96675"/>
                </a:solidFill>
                <a:latin typeface="Arial"/>
                <a:ea typeface="Arial"/>
                <a:cs typeface="Arial"/>
              </a:rPr>
              <a:t>ПРОЕКТНАЯ МОДЕЛЬ</a:t>
            </a:r>
          </a:p>
        </p:txBody>
      </p:sp>
      <p:sp>
        <p:nvSpPr>
          <p:cNvPr id="5" name="n2">
            <a:extLst xmlns:a="http://schemas.openxmlformats.org/drawingml/2006/main">
              <a:ext uri="{FF2B5EF4-FFF2-40B4-BE49-F238E27FC236}">
                <a16:creationId xmlns:a16="http://schemas.microsoft.com/office/drawing/2014/main" id="{06BBF12D-8817-44AE-A756-5BD8A764C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995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995A3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6" name="s2lead">
            <a:extLst xmlns:a="http://schemas.openxmlformats.org/drawingml/2006/main">
              <a:ext uri="{FF2B5EF4-FFF2-40B4-BE49-F238E27FC236}">
                <a16:creationId xmlns:a16="http://schemas.microsoft.com/office/drawing/2014/main" id="{205D330A-8647-4B15-8FFA-5D1F70D1E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466850"/>
            <a:ext cx="11144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Ценность возникает не в момент помещения объекта на хранение, а когда его происхождение, состояние и смысл доказуемы.</a:t>
            </a:r>
          </a:p>
        </p:txBody>
      </p:sp>
      <p:sp>
        <p:nvSpPr>
          <p:cNvPr id="7" name="s2p0r">
            <a:extLst xmlns:a="http://schemas.openxmlformats.org/drawingml/2006/main">
              <a:ext uri="{FF2B5EF4-FFF2-40B4-BE49-F238E27FC236}">
                <a16:creationId xmlns:a16="http://schemas.microsoft.com/office/drawing/2014/main" id="{AEE70496-EB45-425D-9F67-1D7CCE95F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57475"/>
            <a:ext cx="5905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8" name="s2p0l">
            <a:extLst xmlns:a="http://schemas.openxmlformats.org/drawingml/2006/main">
              <a:ext uri="{FF2B5EF4-FFF2-40B4-BE49-F238E27FC236}">
                <a16:creationId xmlns:a16="http://schemas.microsoft.com/office/drawing/2014/main" id="{6255411F-6DEF-4A4D-BC86-4A1BDEC3B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47975"/>
            <a:ext cx="2476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СОХРАНИТЬ</a:t>
            </a:r>
          </a:p>
        </p:txBody>
      </p:sp>
      <p:sp>
        <p:nvSpPr>
          <p:cNvPr id="9" name="s2p0b">
            <a:extLst xmlns:a="http://schemas.openxmlformats.org/drawingml/2006/main">
              <a:ext uri="{FF2B5EF4-FFF2-40B4-BE49-F238E27FC236}">
                <a16:creationId xmlns:a16="http://schemas.microsoft.com/office/drawing/2014/main" id="{55124F10-61BD-4906-803A-AEEDCF7BE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381375"/>
            <a:ext cx="24765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мастер-файл, физический носитель, контроль целостности</a:t>
            </a:r>
          </a:p>
        </p:txBody>
      </p:sp>
      <p:sp>
        <p:nvSpPr>
          <p:cNvPr id="10" name="s2p1r">
            <a:extLst xmlns:a="http://schemas.openxmlformats.org/drawingml/2006/main">
              <a:ext uri="{FF2B5EF4-FFF2-40B4-BE49-F238E27FC236}">
                <a16:creationId xmlns:a16="http://schemas.microsoft.com/office/drawing/2014/main" id="{E424240C-1DB2-457E-BB2A-0915DB2E5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657475"/>
            <a:ext cx="5905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11" name="s2p1l">
            <a:extLst xmlns:a="http://schemas.openxmlformats.org/drawingml/2006/main">
              <a:ext uri="{FF2B5EF4-FFF2-40B4-BE49-F238E27FC236}">
                <a16:creationId xmlns:a16="http://schemas.microsoft.com/office/drawing/2014/main" id="{825F5773-BCB3-4D72-A38D-08229790A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847975"/>
            <a:ext cx="2476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АТРИБУТИРОВАТЬ</a:t>
            </a:r>
          </a:p>
        </p:txBody>
      </p:sp>
      <p:sp>
        <p:nvSpPr>
          <p:cNvPr id="12" name="s2p1b">
            <a:extLst xmlns:a="http://schemas.openxmlformats.org/drawingml/2006/main">
              <a:ext uri="{FF2B5EF4-FFF2-40B4-BE49-F238E27FC236}">
                <a16:creationId xmlns:a16="http://schemas.microsoft.com/office/drawing/2014/main" id="{0A01A2DB-D9D3-4CBD-9038-7F5E6DD9F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3381375"/>
            <a:ext cx="24765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автор, организация, время, контекст и научная линия</a:t>
            </a:r>
          </a:p>
        </p:txBody>
      </p:sp>
      <p:sp>
        <p:nvSpPr>
          <p:cNvPr id="13" name="s2p2r">
            <a:extLst xmlns:a="http://schemas.openxmlformats.org/drawingml/2006/main">
              <a:ext uri="{FF2B5EF4-FFF2-40B4-BE49-F238E27FC236}">
                <a16:creationId xmlns:a16="http://schemas.microsoft.com/office/drawing/2014/main" id="{D58FF15F-1CEB-4E64-A248-B5E2AFFA0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2657475"/>
            <a:ext cx="5905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14" name="s2p2l">
            <a:extLst xmlns:a="http://schemas.openxmlformats.org/drawingml/2006/main">
              <a:ext uri="{FF2B5EF4-FFF2-40B4-BE49-F238E27FC236}">
                <a16:creationId xmlns:a16="http://schemas.microsoft.com/office/drawing/2014/main" id="{1D717FCB-369A-41A8-B3BC-055202A86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2847975"/>
            <a:ext cx="2476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СВЯЗАТЬ</a:t>
            </a:r>
          </a:p>
        </p:txBody>
      </p:sp>
      <p:sp>
        <p:nvSpPr>
          <p:cNvPr id="15" name="s2p2b">
            <a:extLst xmlns:a="http://schemas.openxmlformats.org/drawingml/2006/main">
              <a:ext uri="{FF2B5EF4-FFF2-40B4-BE49-F238E27FC236}">
                <a16:creationId xmlns:a16="http://schemas.microsoft.com/office/drawing/2014/main" id="{748543E9-91F4-492B-8228-2417EE88F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3381375"/>
            <a:ext cx="24765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люди, институты, проекты, публикации, места и события</a:t>
            </a:r>
          </a:p>
        </p:txBody>
      </p:sp>
      <p:sp>
        <p:nvSpPr>
          <p:cNvPr id="16" name="s2p3r">
            <a:extLst xmlns:a="http://schemas.openxmlformats.org/drawingml/2006/main">
              <a:ext uri="{FF2B5EF4-FFF2-40B4-BE49-F238E27FC236}">
                <a16:creationId xmlns:a16="http://schemas.microsoft.com/office/drawing/2014/main" id="{BBA1F5C4-16B5-445A-8038-3A657C587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657475"/>
            <a:ext cx="5905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17" name="s2p3l">
            <a:extLst xmlns:a="http://schemas.openxmlformats.org/drawingml/2006/main">
              <a:ext uri="{FF2B5EF4-FFF2-40B4-BE49-F238E27FC236}">
                <a16:creationId xmlns:a16="http://schemas.microsoft.com/office/drawing/2014/main" id="{4767918C-4F07-468F-824D-9698C64E7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847975"/>
            <a:ext cx="2476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ВЕРНУТЬ В НАУКУ</a:t>
            </a:r>
          </a:p>
        </p:txBody>
      </p:sp>
      <p:sp>
        <p:nvSpPr>
          <p:cNvPr id="18" name="s2p3b">
            <a:extLst xmlns:a="http://schemas.openxmlformats.org/drawingml/2006/main">
              <a:ext uri="{FF2B5EF4-FFF2-40B4-BE49-F238E27FC236}">
                <a16:creationId xmlns:a16="http://schemas.microsoft.com/office/drawing/2014/main" id="{DB24C841-4FC9-4405-BE53-D380AD13C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3381375"/>
            <a:ext cx="24765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доступ, цитирование, анализ, публикация и образовательные сценарии</a:t>
            </a:r>
          </a:p>
        </p:txBody>
      </p:sp>
      <p:sp>
        <p:nvSpPr>
          <p:cNvPr id="19" name="s2b">
            <a:extLst xmlns:a="http://schemas.openxmlformats.org/drawingml/2006/main">
              <a:ext uri="{FF2B5EF4-FFF2-40B4-BE49-F238E27FC236}">
                <a16:creationId xmlns:a16="http://schemas.microsoft.com/office/drawing/2014/main" id="{A18CD08D-F274-4728-825B-E6C24DF26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362575"/>
            <a:ext cx="11391900" cy="57150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0">
            <a:solidFill>
              <a:srgbClr val="EAF5FB"/>
            </a:solidFill>
            <a:prstDash val="solid"/>
          </a:ln>
        </p:spPr>
      </p:sp>
      <p:sp>
        <p:nvSpPr>
          <p:cNvPr id="20" name="s2bt">
            <a:extLst xmlns:a="http://schemas.openxmlformats.org/drawingml/2006/main">
              <a:ext uri="{FF2B5EF4-FFF2-40B4-BE49-F238E27FC236}">
                <a16:creationId xmlns:a16="http://schemas.microsoft.com/office/drawing/2014/main" id="{CAAB55EB-01AC-4128-8824-1F5821734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495925"/>
            <a:ext cx="11010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Архив хранит не только файлы — он хранит проверяемые связи и историю решений.</a:t>
            </a:r>
          </a:p>
        </p:txBody>
      </p:sp>
    </p:spTree>
    <p:extLst>
      <p:ext uri="{BB962C8B-B14F-4D97-AF65-F5344CB8AC3E}">
        <p14:creationId xmlns:p14="http://schemas.microsoft.com/office/powerpoint/2010/main" val="131267450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a3">
            <a:extLst xmlns:a="http://schemas.openxmlformats.org/drawingml/2006/main">
              <a:ext uri="{FF2B5EF4-FFF2-40B4-BE49-F238E27FC236}">
                <a16:creationId xmlns:a16="http://schemas.microsoft.com/office/drawing/2014/main" id="{18850DF2-FD75-4526-97D2-A480B0FBE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33375"/>
            <a:ext cx="133350" cy="561975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</p:sp>
      <p:sp>
        <p:nvSpPr>
          <p:cNvPr id="2" name="t3">
            <a:extLst xmlns:a="http://schemas.openxmlformats.org/drawingml/2006/main">
              <a:ext uri="{FF2B5EF4-FFF2-40B4-BE49-F238E27FC236}">
                <a16:creationId xmlns:a16="http://schemas.microsoft.com/office/drawing/2014/main" id="{EEBE3F1D-C24D-4318-895A-4B59CD8BA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8575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Что именно сохраняем</a:t>
            </a:r>
          </a:p>
        </p:txBody>
      </p:sp>
      <p:sp>
        <p:nvSpPr>
          <p:cNvPr id="3" name="sr3">
            <a:extLst xmlns:a="http://schemas.openxmlformats.org/drawingml/2006/main">
              <a:ext uri="{FF2B5EF4-FFF2-40B4-BE49-F238E27FC236}">
                <a16:creationId xmlns:a16="http://schemas.microsoft.com/office/drawing/2014/main" id="{87930D18-495A-418F-958A-B720B75F9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1152525"/>
            <a:ext cx="228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4" name="st3">
            <a:extLst xmlns:a="http://schemas.openxmlformats.org/drawingml/2006/main">
              <a:ext uri="{FF2B5EF4-FFF2-40B4-BE49-F238E27FC236}">
                <a16:creationId xmlns:a16="http://schemas.microsoft.com/office/drawing/2014/main" id="{0B5F55FA-29AD-46B3-81C2-D64836CE7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01175" y="1057275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96675"/>
                </a:solidFill>
                <a:latin typeface="Arial"/>
                <a:ea typeface="Arial"/>
                <a:cs typeface="Arial"/>
              </a:rPr>
              <a:t>ГРАНИЦЫ ПРЕДМЕТА</a:t>
            </a:r>
          </a:p>
        </p:txBody>
      </p:sp>
      <p:sp>
        <p:nvSpPr>
          <p:cNvPr id="5" name="n3">
            <a:extLst xmlns:a="http://schemas.openxmlformats.org/drawingml/2006/main">
              <a:ext uri="{FF2B5EF4-FFF2-40B4-BE49-F238E27FC236}">
                <a16:creationId xmlns:a16="http://schemas.microsoft.com/office/drawing/2014/main" id="{BE5CF3E5-55E1-4358-B089-51A8199D6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995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995A3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6" name="s30bg">
            <a:extLst xmlns:a="http://schemas.openxmlformats.org/drawingml/2006/main">
              <a:ext uri="{FF2B5EF4-FFF2-40B4-BE49-F238E27FC236}">
                <a16:creationId xmlns:a16="http://schemas.microsoft.com/office/drawing/2014/main" id="{1A9B5379-990F-4E50-840A-27C084095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24000"/>
            <a:ext cx="5400675" cy="1190625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7F9FB"/>
          </a:solidFill>
          <a:ln xmlns:a="http://schemas.openxmlformats.org/drawingml/2006/main" w="9525">
            <a:solidFill>
              <a:srgbClr val="BBC3CC"/>
            </a:solidFill>
            <a:prstDash val="solid"/>
          </a:ln>
        </p:spPr>
      </p:sp>
      <p:sp>
        <p:nvSpPr>
          <p:cNvPr id="7" name="s30l">
            <a:extLst xmlns:a="http://schemas.openxmlformats.org/drawingml/2006/main">
              <a:ext uri="{FF2B5EF4-FFF2-40B4-BE49-F238E27FC236}">
                <a16:creationId xmlns:a16="http://schemas.microsoft.com/office/drawing/2014/main" id="{7741FA31-A0EC-481B-BE04-58B408A21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57350"/>
            <a:ext cx="50577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ДОКУМЕНТЫ</a:t>
            </a:r>
          </a:p>
        </p:txBody>
      </p:sp>
      <p:sp>
        <p:nvSpPr>
          <p:cNvPr id="8" name="s30b">
            <a:extLst xmlns:a="http://schemas.openxmlformats.org/drawingml/2006/main">
              <a:ext uri="{FF2B5EF4-FFF2-40B4-BE49-F238E27FC236}">
                <a16:creationId xmlns:a16="http://schemas.microsoft.com/office/drawing/2014/main" id="{E52C0AF2-EB1B-4C9B-AAFB-2D5FC057A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971675"/>
            <a:ext cx="5057775" cy="638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рукописи, отчёты, протоколы, переписка</a:t>
            </a:r>
          </a:p>
        </p:txBody>
      </p:sp>
      <p:sp>
        <p:nvSpPr>
          <p:cNvPr id="9" name="s31bg">
            <a:extLst xmlns:a="http://schemas.openxmlformats.org/drawingml/2006/main">
              <a:ext uri="{FF2B5EF4-FFF2-40B4-BE49-F238E27FC236}">
                <a16:creationId xmlns:a16="http://schemas.microsoft.com/office/drawing/2014/main" id="{D30E2AA8-9736-42CD-80CA-FE084A013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1524000"/>
            <a:ext cx="5400675" cy="1190625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BBC3CC"/>
            </a:solidFill>
            <a:prstDash val="solid"/>
          </a:ln>
        </p:spPr>
      </p:sp>
      <p:sp>
        <p:nvSpPr>
          <p:cNvPr id="10" name="s31l">
            <a:extLst xmlns:a="http://schemas.openxmlformats.org/drawingml/2006/main">
              <a:ext uri="{FF2B5EF4-FFF2-40B4-BE49-F238E27FC236}">
                <a16:creationId xmlns:a16="http://schemas.microsoft.com/office/drawing/2014/main" id="{271C099A-76A7-4E75-9787-D310EFF4D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3175" y="1657350"/>
            <a:ext cx="50577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НАУЧНЫЕ ДАННЫЕ</a:t>
            </a:r>
          </a:p>
        </p:txBody>
      </p:sp>
      <p:sp>
        <p:nvSpPr>
          <p:cNvPr id="11" name="s31b">
            <a:extLst xmlns:a="http://schemas.openxmlformats.org/drawingml/2006/main">
              <a:ext uri="{FF2B5EF4-FFF2-40B4-BE49-F238E27FC236}">
                <a16:creationId xmlns:a16="http://schemas.microsoft.com/office/drawing/2014/main" id="{6D6E99E1-116C-4F97-BEA5-3A51DBA7D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3175" y="1971675"/>
            <a:ext cx="5057775" cy="638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наблюдения, измерения, журналы, расчёты</a:t>
            </a:r>
          </a:p>
        </p:txBody>
      </p:sp>
      <p:sp>
        <p:nvSpPr>
          <p:cNvPr id="12" name="s32bg">
            <a:extLst xmlns:a="http://schemas.openxmlformats.org/drawingml/2006/main">
              <a:ext uri="{FF2B5EF4-FFF2-40B4-BE49-F238E27FC236}">
                <a16:creationId xmlns:a16="http://schemas.microsoft.com/office/drawing/2014/main" id="{6E190A89-3C73-48B1-8848-205982E88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981325"/>
            <a:ext cx="5400675" cy="1190625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7F9FB"/>
          </a:solidFill>
          <a:ln xmlns:a="http://schemas.openxmlformats.org/drawingml/2006/main" w="9525">
            <a:solidFill>
              <a:srgbClr val="BBC3CC"/>
            </a:solidFill>
            <a:prstDash val="solid"/>
          </a:ln>
        </p:spPr>
      </p:sp>
      <p:sp>
        <p:nvSpPr>
          <p:cNvPr id="13" name="s32l">
            <a:extLst xmlns:a="http://schemas.openxmlformats.org/drawingml/2006/main">
              <a:ext uri="{FF2B5EF4-FFF2-40B4-BE49-F238E27FC236}">
                <a16:creationId xmlns:a16="http://schemas.microsoft.com/office/drawing/2014/main" id="{0BECFC6E-AC1F-4906-BF91-48B707A3A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114675"/>
            <a:ext cx="50577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ВИЗУАЛЬНЫЕ СВИДЕТЕЛЬСТВА</a:t>
            </a:r>
          </a:p>
        </p:txBody>
      </p:sp>
      <p:sp>
        <p:nvSpPr>
          <p:cNvPr id="14" name="s32b">
            <a:extLst xmlns:a="http://schemas.openxmlformats.org/drawingml/2006/main">
              <a:ext uri="{FF2B5EF4-FFF2-40B4-BE49-F238E27FC236}">
                <a16:creationId xmlns:a16="http://schemas.microsoft.com/office/drawing/2014/main" id="{F00A61D4-6FEF-413F-8A14-39917A562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429000"/>
            <a:ext cx="5057775" cy="638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фото, кино, карты, чертежи, схемы</a:t>
            </a:r>
          </a:p>
        </p:txBody>
      </p:sp>
      <p:sp>
        <p:nvSpPr>
          <p:cNvPr id="15" name="s33bg">
            <a:extLst xmlns:a="http://schemas.openxmlformats.org/drawingml/2006/main">
              <a:ext uri="{FF2B5EF4-FFF2-40B4-BE49-F238E27FC236}">
                <a16:creationId xmlns:a16="http://schemas.microsoft.com/office/drawing/2014/main" id="{81FD18C6-CC52-4866-814F-AFA8A0FE8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2981325"/>
            <a:ext cx="5400675" cy="1190625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7F9FB"/>
          </a:solidFill>
          <a:ln xmlns:a="http://schemas.openxmlformats.org/drawingml/2006/main" w="9525">
            <a:solidFill>
              <a:srgbClr val="BBC3CC"/>
            </a:solidFill>
            <a:prstDash val="solid"/>
          </a:ln>
        </p:spPr>
      </p:sp>
      <p:sp>
        <p:nvSpPr>
          <p:cNvPr id="16" name="s33l">
            <a:extLst xmlns:a="http://schemas.openxmlformats.org/drawingml/2006/main">
              <a:ext uri="{FF2B5EF4-FFF2-40B4-BE49-F238E27FC236}">
                <a16:creationId xmlns:a16="http://schemas.microsoft.com/office/drawing/2014/main" id="{F36C89B3-D4DE-4EA0-A953-6482EB16F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3175" y="3114675"/>
            <a:ext cx="50577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ОБЪЕКТЫ И КОЛЛЕКЦИИ</a:t>
            </a:r>
          </a:p>
        </p:txBody>
      </p:sp>
      <p:sp>
        <p:nvSpPr>
          <p:cNvPr id="17" name="s33b">
            <a:extLst xmlns:a="http://schemas.openxmlformats.org/drawingml/2006/main">
              <a:ext uri="{FF2B5EF4-FFF2-40B4-BE49-F238E27FC236}">
                <a16:creationId xmlns:a16="http://schemas.microsoft.com/office/drawing/2014/main" id="{8EC871CD-FF06-4312-BC98-2EF932720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3175" y="3429000"/>
            <a:ext cx="5057775" cy="638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приборы, образцы, модели, эталоны</a:t>
            </a:r>
          </a:p>
        </p:txBody>
      </p:sp>
      <p:sp>
        <p:nvSpPr>
          <p:cNvPr id="18" name="s34bg">
            <a:extLst xmlns:a="http://schemas.openxmlformats.org/drawingml/2006/main">
              <a:ext uri="{FF2B5EF4-FFF2-40B4-BE49-F238E27FC236}">
                <a16:creationId xmlns:a16="http://schemas.microsoft.com/office/drawing/2014/main" id="{CA54F28A-E7EA-4054-88A4-D17A9F351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438650"/>
            <a:ext cx="5400675" cy="1190625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7F9FB"/>
          </a:solidFill>
          <a:ln xmlns:a="http://schemas.openxmlformats.org/drawingml/2006/main" w="9525">
            <a:solidFill>
              <a:srgbClr val="BBC3CC"/>
            </a:solidFill>
            <a:prstDash val="solid"/>
          </a:ln>
        </p:spPr>
      </p:sp>
      <p:sp>
        <p:nvSpPr>
          <p:cNvPr id="19" name="s34l">
            <a:extLst xmlns:a="http://schemas.openxmlformats.org/drawingml/2006/main">
              <a:ext uri="{FF2B5EF4-FFF2-40B4-BE49-F238E27FC236}">
                <a16:creationId xmlns:a16="http://schemas.microsoft.com/office/drawing/2014/main" id="{AC6CEB43-51CB-42F7-BFD4-19773E948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572000"/>
            <a:ext cx="50577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УСТНАЯ ИСТОРИЯ</a:t>
            </a:r>
          </a:p>
        </p:txBody>
      </p:sp>
      <p:sp>
        <p:nvSpPr>
          <p:cNvPr id="20" name="s34b">
            <a:extLst xmlns:a="http://schemas.openxmlformats.org/drawingml/2006/main">
              <a:ext uri="{FF2B5EF4-FFF2-40B4-BE49-F238E27FC236}">
                <a16:creationId xmlns:a16="http://schemas.microsoft.com/office/drawing/2014/main" id="{D5BAE748-939B-4076-8447-5BB306368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886325"/>
            <a:ext cx="5057775" cy="638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интервью, воспоминания, свидетельства школ</a:t>
            </a:r>
          </a:p>
        </p:txBody>
      </p:sp>
      <p:sp>
        <p:nvSpPr>
          <p:cNvPr id="21" name="s35bg">
            <a:extLst xmlns:a="http://schemas.openxmlformats.org/drawingml/2006/main">
              <a:ext uri="{FF2B5EF4-FFF2-40B4-BE49-F238E27FC236}">
                <a16:creationId xmlns:a16="http://schemas.microsoft.com/office/drawing/2014/main" id="{B5BA7D89-3E65-447B-AC32-BCE81B185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4438650"/>
            <a:ext cx="5400675" cy="1190625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9525">
            <a:solidFill>
              <a:srgbClr val="BBC3CC"/>
            </a:solidFill>
            <a:prstDash val="solid"/>
          </a:ln>
        </p:spPr>
      </p:sp>
      <p:sp>
        <p:nvSpPr>
          <p:cNvPr id="22" name="s35l">
            <a:extLst xmlns:a="http://schemas.openxmlformats.org/drawingml/2006/main">
              <a:ext uri="{FF2B5EF4-FFF2-40B4-BE49-F238E27FC236}">
                <a16:creationId xmlns:a16="http://schemas.microsoft.com/office/drawing/2014/main" id="{5F230BFC-722B-4C5D-A5B1-F37022CC2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3175" y="4572000"/>
            <a:ext cx="50577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ЦИФРОРОЖДЁННЫЕ МАТЕРИАЛЫ</a:t>
            </a:r>
          </a:p>
        </p:txBody>
      </p:sp>
      <p:sp>
        <p:nvSpPr>
          <p:cNvPr id="23" name="s35b">
            <a:extLst xmlns:a="http://schemas.openxmlformats.org/drawingml/2006/main">
              <a:ext uri="{FF2B5EF4-FFF2-40B4-BE49-F238E27FC236}">
                <a16:creationId xmlns:a16="http://schemas.microsoft.com/office/drawing/2014/main" id="{CCAEDA72-1C0E-44A9-AC72-4D9A8D2A2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3175" y="4886325"/>
            <a:ext cx="5057775" cy="638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ПО, базы, веб-ресурсы, цифровые модели</a:t>
            </a:r>
          </a:p>
        </p:txBody>
      </p:sp>
    </p:spTree>
    <p:extLst>
      <p:ext uri="{BB962C8B-B14F-4D97-AF65-F5344CB8AC3E}">
        <p14:creationId xmlns:p14="http://schemas.microsoft.com/office/powerpoint/2010/main" val="126888141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3" name="ta4">
            <a:extLst xmlns:a="http://schemas.openxmlformats.org/drawingml/2006/main">
              <a:ext uri="{FF2B5EF4-FFF2-40B4-BE49-F238E27FC236}">
                <a16:creationId xmlns:a16="http://schemas.microsoft.com/office/drawing/2014/main" id="{32E516DC-44F9-4EBB-A5B7-286D61767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33375"/>
            <a:ext cx="133350" cy="561975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</p:sp>
      <p:sp>
        <p:nvSpPr>
          <p:cNvPr id="2" name="t4">
            <a:extLst xmlns:a="http://schemas.openxmlformats.org/drawingml/2006/main">
              <a:ext uri="{FF2B5EF4-FFF2-40B4-BE49-F238E27FC236}">
                <a16:creationId xmlns:a16="http://schemas.microsoft.com/office/drawing/2014/main" id="{F6809A0A-D9E1-4513-8EE7-AD8BA76EF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8575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Семь контуров архитектуры</a:t>
            </a:r>
          </a:p>
        </p:txBody>
      </p:sp>
      <p:sp>
        <p:nvSpPr>
          <p:cNvPr id="3" name="sr4">
            <a:extLst xmlns:a="http://schemas.openxmlformats.org/drawingml/2006/main">
              <a:ext uri="{FF2B5EF4-FFF2-40B4-BE49-F238E27FC236}">
                <a16:creationId xmlns:a16="http://schemas.microsoft.com/office/drawing/2014/main" id="{856F1AC5-6EA7-415A-8EAC-2B9F154F7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1152525"/>
            <a:ext cx="228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4" name="st4">
            <a:extLst xmlns:a="http://schemas.openxmlformats.org/drawingml/2006/main">
              <a:ext uri="{FF2B5EF4-FFF2-40B4-BE49-F238E27FC236}">
                <a16:creationId xmlns:a16="http://schemas.microsoft.com/office/drawing/2014/main" id="{B614747A-6996-42B5-9EFD-DD80925AD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01175" y="1057275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96675"/>
                </a:solidFill>
                <a:latin typeface="Arial"/>
                <a:ea typeface="Arial"/>
                <a:cs typeface="Arial"/>
              </a:rPr>
              <a:t>ПРОЕКТНАЯ МОДЕЛЬ</a:t>
            </a:r>
          </a:p>
        </p:txBody>
      </p:sp>
      <p:sp>
        <p:nvSpPr>
          <p:cNvPr id="5" name="n4">
            <a:extLst xmlns:a="http://schemas.openxmlformats.org/drawingml/2006/main">
              <a:ext uri="{FF2B5EF4-FFF2-40B4-BE49-F238E27FC236}">
                <a16:creationId xmlns:a16="http://schemas.microsoft.com/office/drawing/2014/main" id="{E72EFF7F-795C-4D2B-9B60-FB34AE399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995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995A3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6" name="s4c0">
            <a:extLst xmlns:a="http://schemas.openxmlformats.org/drawingml/2006/main">
              <a:ext uri="{FF2B5EF4-FFF2-40B4-BE49-F238E27FC236}">
                <a16:creationId xmlns:a16="http://schemas.microsoft.com/office/drawing/2014/main" id="{443ECB39-4372-4860-BB28-58DC3313A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438275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7" name="s4n0">
            <a:extLst xmlns:a="http://schemas.openxmlformats.org/drawingml/2006/main">
              <a:ext uri="{FF2B5EF4-FFF2-40B4-BE49-F238E27FC236}">
                <a16:creationId xmlns:a16="http://schemas.microsoft.com/office/drawing/2014/main" id="{70897ED2-7A88-4B9E-9213-FF34E1944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524000"/>
            <a:ext cx="3619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4l0">
            <a:extLst xmlns:a="http://schemas.openxmlformats.org/drawingml/2006/main">
              <a:ext uri="{FF2B5EF4-FFF2-40B4-BE49-F238E27FC236}">
                <a16:creationId xmlns:a16="http://schemas.microsoft.com/office/drawing/2014/main" id="{3764B549-A44E-4D96-BF73-51D2197B1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" y="1447800"/>
            <a:ext cx="2714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ПРИЁМ</a:t>
            </a:r>
          </a:p>
        </p:txBody>
      </p:sp>
      <p:sp>
        <p:nvSpPr>
          <p:cNvPr id="9" name="s4b0">
            <a:extLst xmlns:a="http://schemas.openxmlformats.org/drawingml/2006/main">
              <a:ext uri="{FF2B5EF4-FFF2-40B4-BE49-F238E27FC236}">
                <a16:creationId xmlns:a16="http://schemas.microsoft.com/office/drawing/2014/main" id="{30BB4CC1-FE7A-4EF2-9E11-843247C2E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43325" y="1457325"/>
            <a:ext cx="73342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соглашение и комплектность</a:t>
            </a:r>
          </a:p>
        </p:txBody>
      </p:sp>
      <p:sp>
        <p:nvSpPr>
          <p:cNvPr id="10" name="s4line0">
            <a:extLst xmlns:a="http://schemas.openxmlformats.org/drawingml/2006/main">
              <a:ext uri="{FF2B5EF4-FFF2-40B4-BE49-F238E27FC236}">
                <a16:creationId xmlns:a16="http://schemas.microsoft.com/office/drawing/2014/main" id="{5D4CA9CB-0603-4448-8458-9A1EDC103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" y="1809750"/>
            <a:ext cx="28575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BC3CC"/>
          </a:solidFill>
          <a:ln xmlns:a="http://schemas.openxmlformats.org/drawingml/2006/main" w="0">
            <a:solidFill>
              <a:srgbClr val="BBC3CC"/>
            </a:solidFill>
            <a:prstDash val="solid"/>
          </a:ln>
        </p:spPr>
      </p:sp>
      <p:sp>
        <p:nvSpPr>
          <p:cNvPr id="11" name="s4c1">
            <a:extLst xmlns:a="http://schemas.openxmlformats.org/drawingml/2006/main">
              <a:ext uri="{FF2B5EF4-FFF2-40B4-BE49-F238E27FC236}">
                <a16:creationId xmlns:a16="http://schemas.microsoft.com/office/drawing/2014/main" id="{3B71F73C-F514-4EE4-B2C4-7777C2FF1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09550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12" name="s4n1">
            <a:extLst xmlns:a="http://schemas.openxmlformats.org/drawingml/2006/main">
              <a:ext uri="{FF2B5EF4-FFF2-40B4-BE49-F238E27FC236}">
                <a16:creationId xmlns:a16="http://schemas.microsoft.com/office/drawing/2014/main" id="{9DC108A3-5D91-45D7-A29E-5FC1A5BBC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181225"/>
            <a:ext cx="3619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3" name="s4l1">
            <a:extLst xmlns:a="http://schemas.openxmlformats.org/drawingml/2006/main">
              <a:ext uri="{FF2B5EF4-FFF2-40B4-BE49-F238E27FC236}">
                <a16:creationId xmlns:a16="http://schemas.microsoft.com/office/drawing/2014/main" id="{F6F2E0DC-FC0B-4CED-B092-EAF7E56C2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" y="2105025"/>
            <a:ext cx="2714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УЧЁТ</a:t>
            </a:r>
          </a:p>
        </p:txBody>
      </p:sp>
      <p:sp>
        <p:nvSpPr>
          <p:cNvPr id="14" name="s4b1">
            <a:extLst xmlns:a="http://schemas.openxmlformats.org/drawingml/2006/main">
              <a:ext uri="{FF2B5EF4-FFF2-40B4-BE49-F238E27FC236}">
                <a16:creationId xmlns:a16="http://schemas.microsoft.com/office/drawing/2014/main" id="{753ED20B-B628-4D71-98CE-EF788FC69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43325" y="2114550"/>
            <a:ext cx="73342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единый идентификатор</a:t>
            </a:r>
          </a:p>
        </p:txBody>
      </p:sp>
      <p:sp>
        <p:nvSpPr>
          <p:cNvPr id="15" name="s4line1">
            <a:extLst xmlns:a="http://schemas.openxmlformats.org/drawingml/2006/main">
              <a:ext uri="{FF2B5EF4-FFF2-40B4-BE49-F238E27FC236}">
                <a16:creationId xmlns:a16="http://schemas.microsoft.com/office/drawing/2014/main" id="{AABDEE75-DFDB-4EAA-98E0-1156F6D2F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" y="2466975"/>
            <a:ext cx="28575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BC3CC"/>
          </a:solidFill>
          <a:ln xmlns:a="http://schemas.openxmlformats.org/drawingml/2006/main" w="0">
            <a:solidFill>
              <a:srgbClr val="BBC3CC"/>
            </a:solidFill>
            <a:prstDash val="solid"/>
          </a:ln>
        </p:spPr>
      </p:sp>
      <p:sp>
        <p:nvSpPr>
          <p:cNvPr id="16" name="s4c2">
            <a:extLst xmlns:a="http://schemas.openxmlformats.org/drawingml/2006/main">
              <a:ext uri="{FF2B5EF4-FFF2-40B4-BE49-F238E27FC236}">
                <a16:creationId xmlns:a16="http://schemas.microsoft.com/office/drawing/2014/main" id="{EEEB73AB-0AE6-4872-92A9-9C9904C1D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752725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17" name="s4n2">
            <a:extLst xmlns:a="http://schemas.openxmlformats.org/drawingml/2006/main">
              <a:ext uri="{FF2B5EF4-FFF2-40B4-BE49-F238E27FC236}">
                <a16:creationId xmlns:a16="http://schemas.microsoft.com/office/drawing/2014/main" id="{7CC652CF-AEEF-41E3-A284-0CA729A41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838450"/>
            <a:ext cx="3619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8" name="s4l2">
            <a:extLst xmlns:a="http://schemas.openxmlformats.org/drawingml/2006/main">
              <a:ext uri="{FF2B5EF4-FFF2-40B4-BE49-F238E27FC236}">
                <a16:creationId xmlns:a16="http://schemas.microsoft.com/office/drawing/2014/main" id="{B630C990-0419-4619-B63C-55F1323AB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" y="2762250"/>
            <a:ext cx="2714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СОХРАННОСТЬ</a:t>
            </a:r>
          </a:p>
        </p:txBody>
      </p:sp>
      <p:sp>
        <p:nvSpPr>
          <p:cNvPr id="19" name="s4b2">
            <a:extLst xmlns:a="http://schemas.openxmlformats.org/drawingml/2006/main">
              <a:ext uri="{FF2B5EF4-FFF2-40B4-BE49-F238E27FC236}">
                <a16:creationId xmlns:a16="http://schemas.microsoft.com/office/drawing/2014/main" id="{855F4DC3-013E-4A77-B2A4-96EDECFBB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43325" y="2771775"/>
            <a:ext cx="73342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мастера, копии, миграции</a:t>
            </a:r>
          </a:p>
        </p:txBody>
      </p:sp>
      <p:sp>
        <p:nvSpPr>
          <p:cNvPr id="20" name="s4line2">
            <a:extLst xmlns:a="http://schemas.openxmlformats.org/drawingml/2006/main">
              <a:ext uri="{FF2B5EF4-FFF2-40B4-BE49-F238E27FC236}">
                <a16:creationId xmlns:a16="http://schemas.microsoft.com/office/drawing/2014/main" id="{DECC20B9-F6CA-477C-8E52-40E19ED40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" y="3124200"/>
            <a:ext cx="28575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BC3CC"/>
          </a:solidFill>
          <a:ln xmlns:a="http://schemas.openxmlformats.org/drawingml/2006/main" w="0">
            <a:solidFill>
              <a:srgbClr val="BBC3CC"/>
            </a:solidFill>
            <a:prstDash val="solid"/>
          </a:ln>
        </p:spPr>
      </p:sp>
      <p:sp>
        <p:nvSpPr>
          <p:cNvPr id="21" name="s4c3">
            <a:extLst xmlns:a="http://schemas.openxmlformats.org/drawingml/2006/main">
              <a:ext uri="{FF2B5EF4-FFF2-40B4-BE49-F238E27FC236}">
                <a16:creationId xmlns:a16="http://schemas.microsoft.com/office/drawing/2014/main" id="{109811FB-5BA0-45C2-98CF-CC31A73DE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40995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2" name="s4n3">
            <a:extLst xmlns:a="http://schemas.openxmlformats.org/drawingml/2006/main">
              <a:ext uri="{FF2B5EF4-FFF2-40B4-BE49-F238E27FC236}">
                <a16:creationId xmlns:a16="http://schemas.microsoft.com/office/drawing/2014/main" id="{79EF74EB-8641-42A4-9BFE-E41F17919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495675"/>
            <a:ext cx="3619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3" name="s4l3">
            <a:extLst xmlns:a="http://schemas.openxmlformats.org/drawingml/2006/main">
              <a:ext uri="{FF2B5EF4-FFF2-40B4-BE49-F238E27FC236}">
                <a16:creationId xmlns:a16="http://schemas.microsoft.com/office/drawing/2014/main" id="{9229E5FC-E238-4A40-BD31-3D784531D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" y="3419475"/>
            <a:ext cx="2714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ОПИСАНИЕ</a:t>
            </a:r>
          </a:p>
        </p:txBody>
      </p:sp>
      <p:sp>
        <p:nvSpPr>
          <p:cNvPr id="24" name="s4b3">
            <a:extLst xmlns:a="http://schemas.openxmlformats.org/drawingml/2006/main">
              <a:ext uri="{FF2B5EF4-FFF2-40B4-BE49-F238E27FC236}">
                <a16:creationId xmlns:a16="http://schemas.microsoft.com/office/drawing/2014/main" id="{CCA82140-5A56-4D6A-BBA5-B029AF709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43325" y="3429000"/>
            <a:ext cx="73342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метаданные и происхождение</a:t>
            </a:r>
          </a:p>
        </p:txBody>
      </p:sp>
      <p:sp>
        <p:nvSpPr>
          <p:cNvPr id="25" name="s4line3">
            <a:extLst xmlns:a="http://schemas.openxmlformats.org/drawingml/2006/main">
              <a:ext uri="{FF2B5EF4-FFF2-40B4-BE49-F238E27FC236}">
                <a16:creationId xmlns:a16="http://schemas.microsoft.com/office/drawing/2014/main" id="{71465818-13D9-4AF3-B518-756A1E11E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" y="3781425"/>
            <a:ext cx="28575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BC3CC"/>
          </a:solidFill>
          <a:ln xmlns:a="http://schemas.openxmlformats.org/drawingml/2006/main" w="0">
            <a:solidFill>
              <a:srgbClr val="BBC3CC"/>
            </a:solidFill>
            <a:prstDash val="solid"/>
          </a:ln>
        </p:spPr>
      </p:sp>
      <p:sp>
        <p:nvSpPr>
          <p:cNvPr id="26" name="s4c4">
            <a:extLst xmlns:a="http://schemas.openxmlformats.org/drawingml/2006/main">
              <a:ext uri="{FF2B5EF4-FFF2-40B4-BE49-F238E27FC236}">
                <a16:creationId xmlns:a16="http://schemas.microsoft.com/office/drawing/2014/main" id="{735737C0-9D27-4623-A826-915533582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067175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7" name="s4n4">
            <a:extLst xmlns:a="http://schemas.openxmlformats.org/drawingml/2006/main">
              <a:ext uri="{FF2B5EF4-FFF2-40B4-BE49-F238E27FC236}">
                <a16:creationId xmlns:a16="http://schemas.microsoft.com/office/drawing/2014/main" id="{985A02CA-18A8-4F02-93F1-3E1F0DEF9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152900"/>
            <a:ext cx="3619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8" name="s4l4">
            <a:extLst xmlns:a="http://schemas.openxmlformats.org/drawingml/2006/main">
              <a:ext uri="{FF2B5EF4-FFF2-40B4-BE49-F238E27FC236}">
                <a16:creationId xmlns:a16="http://schemas.microsoft.com/office/drawing/2014/main" id="{2A80545E-1C75-4B35-97ED-0F7E590AE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" y="4076700"/>
            <a:ext cx="2714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ЭКСПЕРТИЗА</a:t>
            </a:r>
          </a:p>
        </p:txBody>
      </p:sp>
      <p:sp>
        <p:nvSpPr>
          <p:cNvPr id="29" name="s4b4">
            <a:extLst xmlns:a="http://schemas.openxmlformats.org/drawingml/2006/main">
              <a:ext uri="{FF2B5EF4-FFF2-40B4-BE49-F238E27FC236}">
                <a16:creationId xmlns:a16="http://schemas.microsoft.com/office/drawing/2014/main" id="{30CAF80C-9193-4585-ABE1-C1ACC8A1B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43325" y="4086225"/>
            <a:ext cx="73342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атрибуция и научный статус</a:t>
            </a:r>
          </a:p>
        </p:txBody>
      </p:sp>
      <p:sp>
        <p:nvSpPr>
          <p:cNvPr id="30" name="s4line4">
            <a:extLst xmlns:a="http://schemas.openxmlformats.org/drawingml/2006/main">
              <a:ext uri="{FF2B5EF4-FFF2-40B4-BE49-F238E27FC236}">
                <a16:creationId xmlns:a16="http://schemas.microsoft.com/office/drawing/2014/main" id="{6E1D8ACA-7E78-416B-A525-7D47DCE36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" y="4438650"/>
            <a:ext cx="28575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BC3CC"/>
          </a:solidFill>
          <a:ln xmlns:a="http://schemas.openxmlformats.org/drawingml/2006/main" w="0">
            <a:solidFill>
              <a:srgbClr val="BBC3CC"/>
            </a:solidFill>
            <a:prstDash val="solid"/>
          </a:ln>
        </p:spPr>
      </p:sp>
      <p:sp>
        <p:nvSpPr>
          <p:cNvPr id="31" name="s4c5">
            <a:extLst xmlns:a="http://schemas.openxmlformats.org/drawingml/2006/main">
              <a:ext uri="{FF2B5EF4-FFF2-40B4-BE49-F238E27FC236}">
                <a16:creationId xmlns:a16="http://schemas.microsoft.com/office/drawing/2014/main" id="{3C7D5A8A-B86F-4158-8F14-B137E47E6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72440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32" name="s4n5">
            <a:extLst xmlns:a="http://schemas.openxmlformats.org/drawingml/2006/main">
              <a:ext uri="{FF2B5EF4-FFF2-40B4-BE49-F238E27FC236}">
                <a16:creationId xmlns:a16="http://schemas.microsoft.com/office/drawing/2014/main" id="{257C16AD-8A67-4F0A-8DBC-866A651D8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810125"/>
            <a:ext cx="3619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33" name="s4l5">
            <a:extLst xmlns:a="http://schemas.openxmlformats.org/drawingml/2006/main">
              <a:ext uri="{FF2B5EF4-FFF2-40B4-BE49-F238E27FC236}">
                <a16:creationId xmlns:a16="http://schemas.microsoft.com/office/drawing/2014/main" id="{2F429D05-7C6C-4E2C-A854-BD30EE68F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" y="4733925"/>
            <a:ext cx="2714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ДОСТУП</a:t>
            </a:r>
          </a:p>
        </p:txBody>
      </p:sp>
      <p:sp>
        <p:nvSpPr>
          <p:cNvPr id="34" name="s4b5">
            <a:extLst xmlns:a="http://schemas.openxmlformats.org/drawingml/2006/main">
              <a:ext uri="{FF2B5EF4-FFF2-40B4-BE49-F238E27FC236}">
                <a16:creationId xmlns:a16="http://schemas.microsoft.com/office/drawing/2014/main" id="{CBD86D13-1D60-429C-BEAF-CAC505A6E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43325" y="4743450"/>
            <a:ext cx="73342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права, этика, публикация</a:t>
            </a:r>
          </a:p>
        </p:txBody>
      </p:sp>
      <p:sp>
        <p:nvSpPr>
          <p:cNvPr id="35" name="s4line5">
            <a:extLst xmlns:a="http://schemas.openxmlformats.org/drawingml/2006/main">
              <a:ext uri="{FF2B5EF4-FFF2-40B4-BE49-F238E27FC236}">
                <a16:creationId xmlns:a16="http://schemas.microsoft.com/office/drawing/2014/main" id="{344F8E45-F0E2-4A33-9FE6-04BFB7D90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" y="5095875"/>
            <a:ext cx="28575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BC3CC"/>
          </a:solidFill>
          <a:ln xmlns:a="http://schemas.openxmlformats.org/drawingml/2006/main" w="0">
            <a:solidFill>
              <a:srgbClr val="BBC3CC"/>
            </a:solidFill>
            <a:prstDash val="solid"/>
          </a:ln>
        </p:spPr>
      </p:sp>
      <p:sp>
        <p:nvSpPr>
          <p:cNvPr id="36" name="s4c6">
            <a:extLst xmlns:a="http://schemas.openxmlformats.org/drawingml/2006/main">
              <a:ext uri="{FF2B5EF4-FFF2-40B4-BE49-F238E27FC236}">
                <a16:creationId xmlns:a16="http://schemas.microsoft.com/office/drawing/2014/main" id="{336EB2E6-3DB6-488E-A4FD-6CCF6DE49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5381625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37" name="s4n6">
            <a:extLst xmlns:a="http://schemas.openxmlformats.org/drawingml/2006/main">
              <a:ext uri="{FF2B5EF4-FFF2-40B4-BE49-F238E27FC236}">
                <a16:creationId xmlns:a16="http://schemas.microsoft.com/office/drawing/2014/main" id="{647F27A2-8EDE-42A2-A7E9-85CE3B0E1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5467350"/>
            <a:ext cx="3619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38" name="s4l6">
            <a:extLst xmlns:a="http://schemas.openxmlformats.org/drawingml/2006/main">
              <a:ext uri="{FF2B5EF4-FFF2-40B4-BE49-F238E27FC236}">
                <a16:creationId xmlns:a16="http://schemas.microsoft.com/office/drawing/2014/main" id="{62F1BB2B-968A-4DF3-9146-61D3CD6BC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" y="5391150"/>
            <a:ext cx="2714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ПОВТОРНОЕ ИСПОЛЬЗОВАНИЕ</a:t>
            </a:r>
          </a:p>
        </p:txBody>
      </p:sp>
      <p:sp>
        <p:nvSpPr>
          <p:cNvPr id="39" name="s4b6">
            <a:extLst xmlns:a="http://schemas.openxmlformats.org/drawingml/2006/main">
              <a:ext uri="{FF2B5EF4-FFF2-40B4-BE49-F238E27FC236}">
                <a16:creationId xmlns:a16="http://schemas.microsoft.com/office/drawing/2014/main" id="{42589729-869E-4D29-8CB6-F8D615709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43325" y="5400675"/>
            <a:ext cx="73342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исследования и образование</a:t>
            </a:r>
          </a:p>
        </p:txBody>
      </p:sp>
      <p:sp>
        <p:nvSpPr>
          <p:cNvPr id="40" name="s4aside">
            <a:extLst xmlns:a="http://schemas.openxmlformats.org/drawingml/2006/main">
              <a:ext uri="{FF2B5EF4-FFF2-40B4-BE49-F238E27FC236}">
                <a16:creationId xmlns:a16="http://schemas.microsoft.com/office/drawing/2014/main" id="{FC9064F6-50EE-4567-8758-85B573DE0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86825" y="1524000"/>
            <a:ext cx="2514600" cy="1733550"/>
          </a:xfrm>
          <a:prstGeom xmlns:a="http://schemas.openxmlformats.org/drawingml/2006/main" prst="roundRect">
            <a:avLst>
              <a:gd name="adj" fmla="val 4396"/>
            </a:avLst>
          </a:prstGeom>
          <a:solidFill xmlns:a="http://schemas.openxmlformats.org/drawingml/2006/main">
            <a:srgbClr val="FFF4DA"/>
          </a:solidFill>
          <a:ln xmlns:a="http://schemas.openxmlformats.org/drawingml/2006/main" w="9525">
            <a:solidFill>
              <a:srgbClr val="C77B16"/>
            </a:solidFill>
            <a:prstDash val="solid"/>
          </a:ln>
        </p:spPr>
      </p:sp>
      <p:sp>
        <p:nvSpPr>
          <p:cNvPr id="41" name="s4asideT">
            <a:extLst xmlns:a="http://schemas.openxmlformats.org/drawingml/2006/main">
              <a:ext uri="{FF2B5EF4-FFF2-40B4-BE49-F238E27FC236}">
                <a16:creationId xmlns:a16="http://schemas.microsoft.com/office/drawing/2014/main" id="{BECDC01C-E54E-44FF-97C1-3713E5062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1724025"/>
            <a:ext cx="20955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C77B16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C77B16"/>
                </a:solidFill>
                <a:latin typeface="Arial"/>
                <a:ea typeface="Arial"/>
                <a:cs typeface="Arial"/>
              </a:rPr>
              <a:t>Ключевой принцип</a:t>
            </a:r>
          </a:p>
        </p:txBody>
      </p:sp>
      <p:sp>
        <p:nvSpPr>
          <p:cNvPr id="42" name="s4asideB">
            <a:extLst xmlns:a="http://schemas.openxmlformats.org/drawingml/2006/main">
              <a:ext uri="{FF2B5EF4-FFF2-40B4-BE49-F238E27FC236}">
                <a16:creationId xmlns:a16="http://schemas.microsoft.com/office/drawing/2014/main" id="{2F327063-151D-499E-8F90-2CC0DF731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2152650"/>
            <a:ext cx="20955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111827"/>
                </a:solidFill>
                <a:latin typeface="Arial"/>
                <a:ea typeface="Arial"/>
                <a:cs typeface="Arial"/>
              </a:rPr>
              <a:t>Каждое действие становится событием сохранения: кто, когда, что изменил и на каком основании.</a:t>
            </a:r>
          </a:p>
        </p:txBody>
      </p:sp>
    </p:spTree>
    <p:extLst>
      <p:ext uri="{BB962C8B-B14F-4D97-AF65-F5344CB8AC3E}">
        <p14:creationId xmlns:p14="http://schemas.microsoft.com/office/powerpoint/2010/main" val="18621212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4" name="ta5">
            <a:extLst xmlns:a="http://schemas.openxmlformats.org/drawingml/2006/main">
              <a:ext uri="{FF2B5EF4-FFF2-40B4-BE49-F238E27FC236}">
                <a16:creationId xmlns:a16="http://schemas.microsoft.com/office/drawing/2014/main" id="{31070519-634A-4EE7-B442-DF0289135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33375"/>
            <a:ext cx="133350" cy="561975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</p:sp>
      <p:sp>
        <p:nvSpPr>
          <p:cNvPr id="2" name="t5">
            <a:extLst xmlns:a="http://schemas.openxmlformats.org/drawingml/2006/main">
              <a:ext uri="{FF2B5EF4-FFF2-40B4-BE49-F238E27FC236}">
                <a16:creationId xmlns:a16="http://schemas.microsoft.com/office/drawing/2014/main" id="{F6822B6C-A45E-4416-AD2D-56CC329C1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8575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Жизненный цикл объекта: 12 проверяемых шагов</a:t>
            </a:r>
          </a:p>
        </p:txBody>
      </p:sp>
      <p:sp>
        <p:nvSpPr>
          <p:cNvPr id="3" name="sr5">
            <a:extLst xmlns:a="http://schemas.openxmlformats.org/drawingml/2006/main">
              <a:ext uri="{FF2B5EF4-FFF2-40B4-BE49-F238E27FC236}">
                <a16:creationId xmlns:a16="http://schemas.microsoft.com/office/drawing/2014/main" id="{6F264AD1-B89C-4B53-A6E0-F28DA3763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1152525"/>
            <a:ext cx="228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4" name="st5">
            <a:extLst xmlns:a="http://schemas.openxmlformats.org/drawingml/2006/main">
              <a:ext uri="{FF2B5EF4-FFF2-40B4-BE49-F238E27FC236}">
                <a16:creationId xmlns:a16="http://schemas.microsoft.com/office/drawing/2014/main" id="{FBD6A4D2-3C6E-4826-AB7E-7152734BC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01175" y="1057275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96675"/>
                </a:solidFill>
                <a:latin typeface="Arial"/>
                <a:ea typeface="Arial"/>
                <a:cs typeface="Arial"/>
              </a:rPr>
              <a:t>ПРОЕКТНАЯ МОДЕЛЬ</a:t>
            </a:r>
          </a:p>
        </p:txBody>
      </p:sp>
      <p:sp>
        <p:nvSpPr>
          <p:cNvPr id="5" name="n5">
            <a:extLst xmlns:a="http://schemas.openxmlformats.org/drawingml/2006/main">
              <a:ext uri="{FF2B5EF4-FFF2-40B4-BE49-F238E27FC236}">
                <a16:creationId xmlns:a16="http://schemas.microsoft.com/office/drawing/2014/main" id="{E94E8CBF-C59E-4E71-B2A0-C302B65CE4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995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995A3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6" name="s5c0">
            <a:extLst xmlns:a="http://schemas.openxmlformats.org/drawingml/2006/main">
              <a:ext uri="{FF2B5EF4-FFF2-40B4-BE49-F238E27FC236}">
                <a16:creationId xmlns:a16="http://schemas.microsoft.com/office/drawing/2014/main" id="{AE392D6E-3CE4-46FC-A306-A7A2DFD59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876425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7" name="s5n0">
            <a:extLst xmlns:a="http://schemas.openxmlformats.org/drawingml/2006/main">
              <a:ext uri="{FF2B5EF4-FFF2-40B4-BE49-F238E27FC236}">
                <a16:creationId xmlns:a16="http://schemas.microsoft.com/office/drawing/2014/main" id="{DE3E7F8B-D765-4852-B243-02153D713D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971675"/>
            <a:ext cx="400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5t0">
            <a:extLst xmlns:a="http://schemas.openxmlformats.org/drawingml/2006/main">
              <a:ext uri="{FF2B5EF4-FFF2-40B4-BE49-F238E27FC236}">
                <a16:creationId xmlns:a16="http://schemas.microsoft.com/office/drawing/2014/main" id="{DC837DD4-97BE-4E7B-88E7-62BD9E7D9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428875"/>
            <a:ext cx="15621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Выявление</a:t>
            </a:r>
          </a:p>
        </p:txBody>
      </p:sp>
      <p:sp>
        <p:nvSpPr>
          <p:cNvPr id="9" name="s5r0">
            <a:extLst xmlns:a="http://schemas.openxmlformats.org/drawingml/2006/main">
              <a:ext uri="{FF2B5EF4-FFF2-40B4-BE49-F238E27FC236}">
                <a16:creationId xmlns:a16="http://schemas.microsoft.com/office/drawing/2014/main" id="{742EC3AF-0B92-4FEC-B352-1C4CC6C9E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" y="2066925"/>
            <a:ext cx="12858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BC3CC"/>
          </a:solidFill>
          <a:ln xmlns:a="http://schemas.openxmlformats.org/drawingml/2006/main" w="0">
            <a:solidFill>
              <a:srgbClr val="BBC3CC"/>
            </a:solidFill>
            <a:prstDash val="solid"/>
          </a:ln>
        </p:spPr>
      </p:sp>
      <p:sp>
        <p:nvSpPr>
          <p:cNvPr id="10" name="s5c1">
            <a:extLst xmlns:a="http://schemas.openxmlformats.org/drawingml/2006/main">
              <a:ext uri="{FF2B5EF4-FFF2-40B4-BE49-F238E27FC236}">
                <a16:creationId xmlns:a16="http://schemas.microsoft.com/office/drawing/2014/main" id="{305DFC52-5B05-453C-94D0-2C82A28C8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95525" y="1876425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11" name="s5n1">
            <a:extLst xmlns:a="http://schemas.openxmlformats.org/drawingml/2006/main">
              <a:ext uri="{FF2B5EF4-FFF2-40B4-BE49-F238E27FC236}">
                <a16:creationId xmlns:a16="http://schemas.microsoft.com/office/drawing/2014/main" id="{198101A0-2615-4097-B645-2413C56D5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95525" y="1971675"/>
            <a:ext cx="400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2" name="s5t1">
            <a:extLst xmlns:a="http://schemas.openxmlformats.org/drawingml/2006/main">
              <a:ext uri="{FF2B5EF4-FFF2-40B4-BE49-F238E27FC236}">
                <a16:creationId xmlns:a16="http://schemas.microsoft.com/office/drawing/2014/main" id="{78A70DC7-90D9-462A-8334-F67D32E96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95525" y="2428875"/>
            <a:ext cx="15621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Переговоры</a:t>
            </a:r>
          </a:p>
        </p:txBody>
      </p:sp>
      <p:sp>
        <p:nvSpPr>
          <p:cNvPr id="13" name="s5r1">
            <a:extLst xmlns:a="http://schemas.openxmlformats.org/drawingml/2006/main">
              <a:ext uri="{FF2B5EF4-FFF2-40B4-BE49-F238E27FC236}">
                <a16:creationId xmlns:a16="http://schemas.microsoft.com/office/drawing/2014/main" id="{A75B65F4-3A5B-4DDA-9DC1-B7DE1592B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52725" y="2066925"/>
            <a:ext cx="12858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BC3CC"/>
          </a:solidFill>
          <a:ln xmlns:a="http://schemas.openxmlformats.org/drawingml/2006/main" w="0">
            <a:solidFill>
              <a:srgbClr val="BBC3CC"/>
            </a:solidFill>
            <a:prstDash val="solid"/>
          </a:ln>
        </p:spPr>
      </p:sp>
      <p:sp>
        <p:nvSpPr>
          <p:cNvPr id="14" name="s5c2">
            <a:extLst xmlns:a="http://schemas.openxmlformats.org/drawingml/2006/main">
              <a:ext uri="{FF2B5EF4-FFF2-40B4-BE49-F238E27FC236}">
                <a16:creationId xmlns:a16="http://schemas.microsoft.com/office/drawing/2014/main" id="{0372295D-D11C-49C0-9808-F3C0A2C9B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81475" y="1876425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15" name="s5n2">
            <a:extLst xmlns:a="http://schemas.openxmlformats.org/drawingml/2006/main">
              <a:ext uri="{FF2B5EF4-FFF2-40B4-BE49-F238E27FC236}">
                <a16:creationId xmlns:a16="http://schemas.microsoft.com/office/drawing/2014/main" id="{3419543E-6C29-488C-9447-26478780A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81475" y="1971675"/>
            <a:ext cx="400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6" name="s5t2">
            <a:extLst xmlns:a="http://schemas.openxmlformats.org/drawingml/2006/main">
              <a:ext uri="{FF2B5EF4-FFF2-40B4-BE49-F238E27FC236}">
                <a16:creationId xmlns:a16="http://schemas.microsoft.com/office/drawing/2014/main" id="{E859443C-1880-41E4-A017-90B7902E6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81475" y="2428875"/>
            <a:ext cx="15621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Правовая проверка</a:t>
            </a:r>
          </a:p>
        </p:txBody>
      </p:sp>
      <p:sp>
        <p:nvSpPr>
          <p:cNvPr id="17" name="s5r2">
            <a:extLst xmlns:a="http://schemas.openxmlformats.org/drawingml/2006/main">
              <a:ext uri="{FF2B5EF4-FFF2-40B4-BE49-F238E27FC236}">
                <a16:creationId xmlns:a16="http://schemas.microsoft.com/office/drawing/2014/main" id="{F0D506C0-8133-4311-8D7C-7E69BA252C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8675" y="2066925"/>
            <a:ext cx="12858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BC3CC"/>
          </a:solidFill>
          <a:ln xmlns:a="http://schemas.openxmlformats.org/drawingml/2006/main" w="0">
            <a:solidFill>
              <a:srgbClr val="BBC3CC"/>
            </a:solidFill>
            <a:prstDash val="solid"/>
          </a:ln>
        </p:spPr>
      </p:sp>
      <p:sp>
        <p:nvSpPr>
          <p:cNvPr id="18" name="s5c3">
            <a:extLst xmlns:a="http://schemas.openxmlformats.org/drawingml/2006/main">
              <a:ext uri="{FF2B5EF4-FFF2-40B4-BE49-F238E27FC236}">
                <a16:creationId xmlns:a16="http://schemas.microsoft.com/office/drawing/2014/main" id="{FB0DD864-CC1D-49F7-811E-09F925226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67425" y="1876425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19" name="s5n3">
            <a:extLst xmlns:a="http://schemas.openxmlformats.org/drawingml/2006/main">
              <a:ext uri="{FF2B5EF4-FFF2-40B4-BE49-F238E27FC236}">
                <a16:creationId xmlns:a16="http://schemas.microsoft.com/office/drawing/2014/main" id="{CA02EB5B-C360-4C86-B50E-3C0A275AB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67425" y="1971675"/>
            <a:ext cx="400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0" name="s5t3">
            <a:extLst xmlns:a="http://schemas.openxmlformats.org/drawingml/2006/main">
              <a:ext uri="{FF2B5EF4-FFF2-40B4-BE49-F238E27FC236}">
                <a16:creationId xmlns:a16="http://schemas.microsoft.com/office/drawing/2014/main" id="{88A38141-DCF5-42F2-82ED-CEC74B482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67425" y="2428875"/>
            <a:ext cx="15621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Приём</a:t>
            </a:r>
          </a:p>
        </p:txBody>
      </p:sp>
      <p:sp>
        <p:nvSpPr>
          <p:cNvPr id="21" name="s5r3">
            <a:extLst xmlns:a="http://schemas.openxmlformats.org/drawingml/2006/main">
              <a:ext uri="{FF2B5EF4-FFF2-40B4-BE49-F238E27FC236}">
                <a16:creationId xmlns:a16="http://schemas.microsoft.com/office/drawing/2014/main" id="{2AC25708-1292-4457-ACB9-E76B9E76D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2066925"/>
            <a:ext cx="12858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BC3CC"/>
          </a:solidFill>
          <a:ln xmlns:a="http://schemas.openxmlformats.org/drawingml/2006/main" w="0">
            <a:solidFill>
              <a:srgbClr val="BBC3CC"/>
            </a:solidFill>
            <a:prstDash val="solid"/>
          </a:ln>
        </p:spPr>
      </p:sp>
      <p:sp>
        <p:nvSpPr>
          <p:cNvPr id="22" name="s5c4">
            <a:extLst xmlns:a="http://schemas.openxmlformats.org/drawingml/2006/main">
              <a:ext uri="{FF2B5EF4-FFF2-40B4-BE49-F238E27FC236}">
                <a16:creationId xmlns:a16="http://schemas.microsoft.com/office/drawing/2014/main" id="{37A5EB27-2726-4A22-A457-B9F17BC2A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1876425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23" name="s5n4">
            <a:extLst xmlns:a="http://schemas.openxmlformats.org/drawingml/2006/main">
              <a:ext uri="{FF2B5EF4-FFF2-40B4-BE49-F238E27FC236}">
                <a16:creationId xmlns:a16="http://schemas.microsoft.com/office/drawing/2014/main" id="{78F1BD9C-2EBF-4CA7-B36E-BF0A40FB8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1971675"/>
            <a:ext cx="400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4" name="s5t4">
            <a:extLst xmlns:a="http://schemas.openxmlformats.org/drawingml/2006/main">
              <a:ext uri="{FF2B5EF4-FFF2-40B4-BE49-F238E27FC236}">
                <a16:creationId xmlns:a16="http://schemas.microsoft.com/office/drawing/2014/main" id="{785DD3A2-7CC0-46CD-826A-30D7967DB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2428875"/>
            <a:ext cx="15621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Карантин</a:t>
            </a:r>
          </a:p>
        </p:txBody>
      </p:sp>
      <p:sp>
        <p:nvSpPr>
          <p:cNvPr id="25" name="s5r4">
            <a:extLst xmlns:a="http://schemas.openxmlformats.org/drawingml/2006/main">
              <a:ext uri="{FF2B5EF4-FFF2-40B4-BE49-F238E27FC236}">
                <a16:creationId xmlns:a16="http://schemas.microsoft.com/office/drawing/2014/main" id="{036C6B4F-942F-4212-970F-84472CF1F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0575" y="2066925"/>
            <a:ext cx="12858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BC3CC"/>
          </a:solidFill>
          <a:ln xmlns:a="http://schemas.openxmlformats.org/drawingml/2006/main" w="0">
            <a:solidFill>
              <a:srgbClr val="BBC3CC"/>
            </a:solidFill>
            <a:prstDash val="solid"/>
          </a:ln>
        </p:spPr>
      </p:sp>
      <p:sp>
        <p:nvSpPr>
          <p:cNvPr id="26" name="s5c5">
            <a:extLst xmlns:a="http://schemas.openxmlformats.org/drawingml/2006/main">
              <a:ext uri="{FF2B5EF4-FFF2-40B4-BE49-F238E27FC236}">
                <a16:creationId xmlns:a16="http://schemas.microsoft.com/office/drawing/2014/main" id="{D8BF79D3-24D8-4724-ADEE-F406D4373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39325" y="1876425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27" name="s5n5">
            <a:extLst xmlns:a="http://schemas.openxmlformats.org/drawingml/2006/main">
              <a:ext uri="{FF2B5EF4-FFF2-40B4-BE49-F238E27FC236}">
                <a16:creationId xmlns:a16="http://schemas.microsoft.com/office/drawing/2014/main" id="{09158443-0810-4310-B7FC-FFDBE66AA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39325" y="1971675"/>
            <a:ext cx="400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28" name="s5t5">
            <a:extLst xmlns:a="http://schemas.openxmlformats.org/drawingml/2006/main">
              <a:ext uri="{FF2B5EF4-FFF2-40B4-BE49-F238E27FC236}">
                <a16:creationId xmlns:a16="http://schemas.microsoft.com/office/drawing/2014/main" id="{EBBBE77E-B132-4C6B-BD59-4EE2CA9D7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39325" y="2428875"/>
            <a:ext cx="15621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Оцифровка</a:t>
            </a:r>
          </a:p>
        </p:txBody>
      </p:sp>
      <p:sp>
        <p:nvSpPr>
          <p:cNvPr id="29" name="s5c6">
            <a:extLst xmlns:a="http://schemas.openxmlformats.org/drawingml/2006/main">
              <a:ext uri="{FF2B5EF4-FFF2-40B4-BE49-F238E27FC236}">
                <a16:creationId xmlns:a16="http://schemas.microsoft.com/office/drawing/2014/main" id="{3142EB40-AA24-40EE-A028-C6B8F1FAE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705225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30" name="s5n6">
            <a:extLst xmlns:a="http://schemas.openxmlformats.org/drawingml/2006/main">
              <a:ext uri="{FF2B5EF4-FFF2-40B4-BE49-F238E27FC236}">
                <a16:creationId xmlns:a16="http://schemas.microsoft.com/office/drawing/2014/main" id="{3B41AB01-CBBA-4B0F-B904-5442299E3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800475"/>
            <a:ext cx="400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31" name="s5t6">
            <a:extLst xmlns:a="http://schemas.openxmlformats.org/drawingml/2006/main">
              <a:ext uri="{FF2B5EF4-FFF2-40B4-BE49-F238E27FC236}">
                <a16:creationId xmlns:a16="http://schemas.microsoft.com/office/drawing/2014/main" id="{79DA428D-E42D-400B-9AF9-F47899E7E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257675"/>
            <a:ext cx="15621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Контроль качества</a:t>
            </a:r>
          </a:p>
        </p:txBody>
      </p:sp>
      <p:sp>
        <p:nvSpPr>
          <p:cNvPr id="32" name="s5r6">
            <a:extLst xmlns:a="http://schemas.openxmlformats.org/drawingml/2006/main">
              <a:ext uri="{FF2B5EF4-FFF2-40B4-BE49-F238E27FC236}">
                <a16:creationId xmlns:a16="http://schemas.microsoft.com/office/drawing/2014/main" id="{1F5F330A-97FC-4CBE-85DA-3C7843936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" y="3895725"/>
            <a:ext cx="12858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BC3CC"/>
          </a:solidFill>
          <a:ln xmlns:a="http://schemas.openxmlformats.org/drawingml/2006/main" w="0">
            <a:solidFill>
              <a:srgbClr val="BBC3CC"/>
            </a:solidFill>
            <a:prstDash val="solid"/>
          </a:ln>
        </p:spPr>
      </p:sp>
      <p:sp>
        <p:nvSpPr>
          <p:cNvPr id="33" name="s5c7">
            <a:extLst xmlns:a="http://schemas.openxmlformats.org/drawingml/2006/main">
              <a:ext uri="{FF2B5EF4-FFF2-40B4-BE49-F238E27FC236}">
                <a16:creationId xmlns:a16="http://schemas.microsoft.com/office/drawing/2014/main" id="{1298823E-E8FB-4ACD-81CA-2845C899D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95525" y="3705225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34" name="s5n7">
            <a:extLst xmlns:a="http://schemas.openxmlformats.org/drawingml/2006/main">
              <a:ext uri="{FF2B5EF4-FFF2-40B4-BE49-F238E27FC236}">
                <a16:creationId xmlns:a16="http://schemas.microsoft.com/office/drawing/2014/main" id="{0AD40B0F-8C05-429E-B1D7-8B9B0F80D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95525" y="3800475"/>
            <a:ext cx="400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35" name="s5t7">
            <a:extLst xmlns:a="http://schemas.openxmlformats.org/drawingml/2006/main">
              <a:ext uri="{FF2B5EF4-FFF2-40B4-BE49-F238E27FC236}">
                <a16:creationId xmlns:a16="http://schemas.microsoft.com/office/drawing/2014/main" id="{84BAE748-45E9-483D-9868-2665F3D75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95525" y="4257675"/>
            <a:ext cx="15621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Описание</a:t>
            </a:r>
          </a:p>
        </p:txBody>
      </p:sp>
      <p:sp>
        <p:nvSpPr>
          <p:cNvPr id="36" name="s5r7">
            <a:extLst xmlns:a="http://schemas.openxmlformats.org/drawingml/2006/main">
              <a:ext uri="{FF2B5EF4-FFF2-40B4-BE49-F238E27FC236}">
                <a16:creationId xmlns:a16="http://schemas.microsoft.com/office/drawing/2014/main" id="{B9FE61B9-4936-4586-A190-FF2E89CC6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52725" y="3895725"/>
            <a:ext cx="12858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BC3CC"/>
          </a:solidFill>
          <a:ln xmlns:a="http://schemas.openxmlformats.org/drawingml/2006/main" w="0">
            <a:solidFill>
              <a:srgbClr val="BBC3CC"/>
            </a:solidFill>
            <a:prstDash val="solid"/>
          </a:ln>
        </p:spPr>
      </p:sp>
      <p:sp>
        <p:nvSpPr>
          <p:cNvPr id="37" name="s5c8">
            <a:extLst xmlns:a="http://schemas.openxmlformats.org/drawingml/2006/main">
              <a:ext uri="{FF2B5EF4-FFF2-40B4-BE49-F238E27FC236}">
                <a16:creationId xmlns:a16="http://schemas.microsoft.com/office/drawing/2014/main" id="{0410BC5D-981E-4AAD-9FC4-99CA58020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81475" y="3705225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38" name="s5n8">
            <a:extLst xmlns:a="http://schemas.openxmlformats.org/drawingml/2006/main">
              <a:ext uri="{FF2B5EF4-FFF2-40B4-BE49-F238E27FC236}">
                <a16:creationId xmlns:a16="http://schemas.microsoft.com/office/drawing/2014/main" id="{E097306F-ADE9-4398-9275-0FB98A538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81475" y="3800475"/>
            <a:ext cx="400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39" name="s5t8">
            <a:extLst xmlns:a="http://schemas.openxmlformats.org/drawingml/2006/main">
              <a:ext uri="{FF2B5EF4-FFF2-40B4-BE49-F238E27FC236}">
                <a16:creationId xmlns:a16="http://schemas.microsoft.com/office/drawing/2014/main" id="{2C14AB25-791C-4FBC-B78F-FAC896AAB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81475" y="4257675"/>
            <a:ext cx="15621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Экспертиза</a:t>
            </a:r>
          </a:p>
        </p:txBody>
      </p:sp>
      <p:sp>
        <p:nvSpPr>
          <p:cNvPr id="40" name="s5r8">
            <a:extLst xmlns:a="http://schemas.openxmlformats.org/drawingml/2006/main">
              <a:ext uri="{FF2B5EF4-FFF2-40B4-BE49-F238E27FC236}">
                <a16:creationId xmlns:a16="http://schemas.microsoft.com/office/drawing/2014/main" id="{8FA5A38A-F18C-43CD-9571-CE6E03CEB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8675" y="3895725"/>
            <a:ext cx="12858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BC3CC"/>
          </a:solidFill>
          <a:ln xmlns:a="http://schemas.openxmlformats.org/drawingml/2006/main" w="0">
            <a:solidFill>
              <a:srgbClr val="BBC3CC"/>
            </a:solidFill>
            <a:prstDash val="solid"/>
          </a:ln>
        </p:spPr>
      </p:sp>
      <p:sp>
        <p:nvSpPr>
          <p:cNvPr id="41" name="s5c9">
            <a:extLst xmlns:a="http://schemas.openxmlformats.org/drawingml/2006/main">
              <a:ext uri="{FF2B5EF4-FFF2-40B4-BE49-F238E27FC236}">
                <a16:creationId xmlns:a16="http://schemas.microsoft.com/office/drawing/2014/main" id="{4FC5B38A-3803-4F44-A2BB-23624293B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67425" y="3705225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42" name="s5n9">
            <a:extLst xmlns:a="http://schemas.openxmlformats.org/drawingml/2006/main">
              <a:ext uri="{FF2B5EF4-FFF2-40B4-BE49-F238E27FC236}">
                <a16:creationId xmlns:a16="http://schemas.microsoft.com/office/drawing/2014/main" id="{33638607-D099-43C0-8E51-FBEC9AEF4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67425" y="3800475"/>
            <a:ext cx="400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3" name="s5t9">
            <a:extLst xmlns:a="http://schemas.openxmlformats.org/drawingml/2006/main">
              <a:ext uri="{FF2B5EF4-FFF2-40B4-BE49-F238E27FC236}">
                <a16:creationId xmlns:a16="http://schemas.microsoft.com/office/drawing/2014/main" id="{EA1C18C5-8EBE-405B-9A1D-9429A6AD6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67425" y="4257675"/>
            <a:ext cx="15621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Сохранение</a:t>
            </a:r>
          </a:p>
        </p:txBody>
      </p:sp>
      <p:sp>
        <p:nvSpPr>
          <p:cNvPr id="44" name="s5r9">
            <a:extLst xmlns:a="http://schemas.openxmlformats.org/drawingml/2006/main">
              <a:ext uri="{FF2B5EF4-FFF2-40B4-BE49-F238E27FC236}">
                <a16:creationId xmlns:a16="http://schemas.microsoft.com/office/drawing/2014/main" id="{CF8BE29C-404A-465E-A6D8-613E01F14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3895725"/>
            <a:ext cx="12858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BC3CC"/>
          </a:solidFill>
          <a:ln xmlns:a="http://schemas.openxmlformats.org/drawingml/2006/main" w="0">
            <a:solidFill>
              <a:srgbClr val="BBC3CC"/>
            </a:solidFill>
            <a:prstDash val="solid"/>
          </a:ln>
        </p:spPr>
      </p:sp>
      <p:sp>
        <p:nvSpPr>
          <p:cNvPr id="45" name="s5c10">
            <a:extLst xmlns:a="http://schemas.openxmlformats.org/drawingml/2006/main">
              <a:ext uri="{FF2B5EF4-FFF2-40B4-BE49-F238E27FC236}">
                <a16:creationId xmlns:a16="http://schemas.microsoft.com/office/drawing/2014/main" id="{9DD99288-98C1-447D-A850-1C6340204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3705225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46" name="s5n10">
            <a:extLst xmlns:a="http://schemas.openxmlformats.org/drawingml/2006/main">
              <a:ext uri="{FF2B5EF4-FFF2-40B4-BE49-F238E27FC236}">
                <a16:creationId xmlns:a16="http://schemas.microsoft.com/office/drawing/2014/main" id="{BF556123-2ECB-4E62-A396-A232A8CCA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3800475"/>
            <a:ext cx="400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47" name="s5t10">
            <a:extLst xmlns:a="http://schemas.openxmlformats.org/drawingml/2006/main">
              <a:ext uri="{FF2B5EF4-FFF2-40B4-BE49-F238E27FC236}">
                <a16:creationId xmlns:a16="http://schemas.microsoft.com/office/drawing/2014/main" id="{580F636D-54EA-46FF-A2AA-B35F00465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4257675"/>
            <a:ext cx="15621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Доступ</a:t>
            </a:r>
          </a:p>
        </p:txBody>
      </p:sp>
      <p:sp>
        <p:nvSpPr>
          <p:cNvPr id="48" name="s5r10">
            <a:extLst xmlns:a="http://schemas.openxmlformats.org/drawingml/2006/main">
              <a:ext uri="{FF2B5EF4-FFF2-40B4-BE49-F238E27FC236}">
                <a16:creationId xmlns:a16="http://schemas.microsoft.com/office/drawing/2014/main" id="{EC975DF6-9F4F-41C3-BB52-25C3CBAB6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0575" y="3895725"/>
            <a:ext cx="12858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BC3CC"/>
          </a:solidFill>
          <a:ln xmlns:a="http://schemas.openxmlformats.org/drawingml/2006/main" w="0">
            <a:solidFill>
              <a:srgbClr val="BBC3CC"/>
            </a:solidFill>
            <a:prstDash val="solid"/>
          </a:ln>
        </p:spPr>
      </p:sp>
      <p:sp>
        <p:nvSpPr>
          <p:cNvPr id="49" name="s5c11">
            <a:extLst xmlns:a="http://schemas.openxmlformats.org/drawingml/2006/main">
              <a:ext uri="{FF2B5EF4-FFF2-40B4-BE49-F238E27FC236}">
                <a16:creationId xmlns:a16="http://schemas.microsoft.com/office/drawing/2014/main" id="{E7DCE499-AB1D-469E-A186-0B99D6048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39325" y="3705225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50" name="s5n11">
            <a:extLst xmlns:a="http://schemas.openxmlformats.org/drawingml/2006/main">
              <a:ext uri="{FF2B5EF4-FFF2-40B4-BE49-F238E27FC236}">
                <a16:creationId xmlns:a16="http://schemas.microsoft.com/office/drawing/2014/main" id="{7D1E7C93-9E15-4E45-99D0-D28B3083F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39325" y="3800475"/>
            <a:ext cx="400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51" name="s5t11">
            <a:extLst xmlns:a="http://schemas.openxmlformats.org/drawingml/2006/main">
              <a:ext uri="{FF2B5EF4-FFF2-40B4-BE49-F238E27FC236}">
                <a16:creationId xmlns:a16="http://schemas.microsoft.com/office/drawing/2014/main" id="{D1423532-16F0-4EDB-9E21-BAD415302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39325" y="4257675"/>
            <a:ext cx="15621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Переоценка</a:t>
            </a:r>
          </a:p>
        </p:txBody>
      </p:sp>
      <p:sp>
        <p:nvSpPr>
          <p:cNvPr id="52" name="s5b">
            <a:extLst xmlns:a="http://schemas.openxmlformats.org/drawingml/2006/main">
              <a:ext uri="{FF2B5EF4-FFF2-40B4-BE49-F238E27FC236}">
                <a16:creationId xmlns:a16="http://schemas.microsoft.com/office/drawing/2014/main" id="{C2CD12F4-FAA1-40F2-8345-200ED277C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5381625"/>
            <a:ext cx="11306175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EAF7F0"/>
          </a:solidFill>
          <a:ln xmlns:a="http://schemas.openxmlformats.org/drawingml/2006/main" w="9525">
            <a:solidFill>
              <a:srgbClr val="217A5B"/>
            </a:solidFill>
            <a:prstDash val="solid"/>
          </a:ln>
        </p:spPr>
      </p:sp>
      <p:sp>
        <p:nvSpPr>
          <p:cNvPr id="53" name="s5bt">
            <a:extLst xmlns:a="http://schemas.openxmlformats.org/drawingml/2006/main">
              <a:ext uri="{FF2B5EF4-FFF2-40B4-BE49-F238E27FC236}">
                <a16:creationId xmlns:a16="http://schemas.microsoft.com/office/drawing/2014/main" id="{4F18C7D9-DB58-4BB4-8716-ADA7D5717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" y="5514975"/>
            <a:ext cx="109251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17A5B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17A5B"/>
                </a:solidFill>
                <a:latin typeface="Arial"/>
                <a:ea typeface="Arial"/>
                <a:cs typeface="Arial"/>
              </a:rPr>
              <a:t>Повторная оценка замыкает цикл: новые знания уточняют описание, права и режим доступа.</a:t>
            </a:r>
          </a:p>
        </p:txBody>
      </p:sp>
    </p:spTree>
    <p:extLst>
      <p:ext uri="{BB962C8B-B14F-4D97-AF65-F5344CB8AC3E}">
        <p14:creationId xmlns:p14="http://schemas.microsoft.com/office/powerpoint/2010/main" val="184005640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ta6">
            <a:extLst xmlns:a="http://schemas.openxmlformats.org/drawingml/2006/main">
              <a:ext uri="{FF2B5EF4-FFF2-40B4-BE49-F238E27FC236}">
                <a16:creationId xmlns:a16="http://schemas.microsoft.com/office/drawing/2014/main" id="{F4602DD8-3262-4AFF-A625-5BA3B4AAE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33375"/>
            <a:ext cx="133350" cy="561975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</p:sp>
      <p:sp>
        <p:nvSpPr>
          <p:cNvPr id="2" name="t6">
            <a:extLst xmlns:a="http://schemas.openxmlformats.org/drawingml/2006/main">
              <a:ext uri="{FF2B5EF4-FFF2-40B4-BE49-F238E27FC236}">
                <a16:creationId xmlns:a16="http://schemas.microsoft.com/office/drawing/2014/main" id="{19EC7376-8AFD-443A-A91D-59EA183BB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8575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Паспорт объекта — минимальный доказательный пакет</a:t>
            </a:r>
          </a:p>
        </p:txBody>
      </p:sp>
      <p:sp>
        <p:nvSpPr>
          <p:cNvPr id="3" name="sr6">
            <a:extLst xmlns:a="http://schemas.openxmlformats.org/drawingml/2006/main">
              <a:ext uri="{FF2B5EF4-FFF2-40B4-BE49-F238E27FC236}">
                <a16:creationId xmlns:a16="http://schemas.microsoft.com/office/drawing/2014/main" id="{27E1B9F9-BD27-45C4-A27F-C9FC808D3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1152525"/>
            <a:ext cx="228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4" name="st6">
            <a:extLst xmlns:a="http://schemas.openxmlformats.org/drawingml/2006/main">
              <a:ext uri="{FF2B5EF4-FFF2-40B4-BE49-F238E27FC236}">
                <a16:creationId xmlns:a16="http://schemas.microsoft.com/office/drawing/2014/main" id="{819AE20E-13DE-4A33-A781-D907BCF7C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01175" y="1057275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96675"/>
                </a:solidFill>
                <a:latin typeface="Arial"/>
                <a:ea typeface="Arial"/>
                <a:cs typeface="Arial"/>
              </a:rPr>
              <a:t>ПРОЕКТНАЯ МОДЕЛЬ</a:t>
            </a:r>
          </a:p>
        </p:txBody>
      </p:sp>
      <p:sp>
        <p:nvSpPr>
          <p:cNvPr id="5" name="n6">
            <a:extLst xmlns:a="http://schemas.openxmlformats.org/drawingml/2006/main">
              <a:ext uri="{FF2B5EF4-FFF2-40B4-BE49-F238E27FC236}">
                <a16:creationId xmlns:a16="http://schemas.microsoft.com/office/drawing/2014/main" id="{E7AD1B6B-71BE-430E-BD90-94008B454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995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995A3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6" name="s6r0">
            <a:extLst xmlns:a="http://schemas.openxmlformats.org/drawingml/2006/main">
              <a:ext uri="{FF2B5EF4-FFF2-40B4-BE49-F238E27FC236}">
                <a16:creationId xmlns:a16="http://schemas.microsoft.com/office/drawing/2014/main" id="{3943AB26-FD4A-48AA-AB53-2C155F3E9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381125"/>
            <a:ext cx="4000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7" name="s6l0">
            <a:extLst xmlns:a="http://schemas.openxmlformats.org/drawingml/2006/main">
              <a:ext uri="{FF2B5EF4-FFF2-40B4-BE49-F238E27FC236}">
                <a16:creationId xmlns:a16="http://schemas.microsoft.com/office/drawing/2014/main" id="{4FE31197-3E52-4888-8ADD-2A4E80D34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514475"/>
            <a:ext cx="1952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ИДЕНТИЧНОСТЬ</a:t>
            </a:r>
          </a:p>
        </p:txBody>
      </p:sp>
      <p:sp>
        <p:nvSpPr>
          <p:cNvPr id="8" name="s6b0">
            <a:extLst xmlns:a="http://schemas.openxmlformats.org/drawingml/2006/main">
              <a:ext uri="{FF2B5EF4-FFF2-40B4-BE49-F238E27FC236}">
                <a16:creationId xmlns:a16="http://schemas.microsoft.com/office/drawing/2014/main" id="{B5FA3DCB-E72E-48D6-A9DD-9C7C3F370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86025" y="1504950"/>
            <a:ext cx="3333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ID, название, тип, язык</a:t>
            </a:r>
          </a:p>
        </p:txBody>
      </p:sp>
      <p:sp>
        <p:nvSpPr>
          <p:cNvPr id="9" name="s6r1">
            <a:extLst xmlns:a="http://schemas.openxmlformats.org/drawingml/2006/main">
              <a:ext uri="{FF2B5EF4-FFF2-40B4-BE49-F238E27FC236}">
                <a16:creationId xmlns:a16="http://schemas.microsoft.com/office/drawing/2014/main" id="{4E40771E-C364-4CC8-A1B2-9828884C5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1381125"/>
            <a:ext cx="4000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10" name="s6l1">
            <a:extLst xmlns:a="http://schemas.openxmlformats.org/drawingml/2006/main">
              <a:ext uri="{FF2B5EF4-FFF2-40B4-BE49-F238E27FC236}">
                <a16:creationId xmlns:a16="http://schemas.microsoft.com/office/drawing/2014/main" id="{4C9CF31C-C2FA-44F7-8807-FB4420E91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1514475"/>
            <a:ext cx="1952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ПРОИСХОЖДЕНИЕ</a:t>
            </a:r>
          </a:p>
        </p:txBody>
      </p:sp>
      <p:sp>
        <p:nvSpPr>
          <p:cNvPr id="11" name="s6b1">
            <a:extLst xmlns:a="http://schemas.openxmlformats.org/drawingml/2006/main">
              <a:ext uri="{FF2B5EF4-FFF2-40B4-BE49-F238E27FC236}">
                <a16:creationId xmlns:a16="http://schemas.microsoft.com/office/drawing/2014/main" id="{240B9988-A5B5-40DD-9D6B-80AB24A0D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01025" y="1504950"/>
            <a:ext cx="3333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создатель, фонд, история владения</a:t>
            </a:r>
          </a:p>
        </p:txBody>
      </p:sp>
      <p:sp>
        <p:nvSpPr>
          <p:cNvPr id="12" name="s6r2">
            <a:extLst xmlns:a="http://schemas.openxmlformats.org/drawingml/2006/main">
              <a:ext uri="{FF2B5EF4-FFF2-40B4-BE49-F238E27FC236}">
                <a16:creationId xmlns:a16="http://schemas.microsoft.com/office/drawing/2014/main" id="{1C920D14-1B3B-43F2-8CA2-99C2F3499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314575"/>
            <a:ext cx="4000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13" name="s6l2">
            <a:extLst xmlns:a="http://schemas.openxmlformats.org/drawingml/2006/main">
              <a:ext uri="{FF2B5EF4-FFF2-40B4-BE49-F238E27FC236}">
                <a16:creationId xmlns:a16="http://schemas.microsoft.com/office/drawing/2014/main" id="{0772BBAC-5106-464A-B299-36771D58C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447925"/>
            <a:ext cx="1952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ВРЕМЯ И МЕСТО</a:t>
            </a:r>
          </a:p>
        </p:txBody>
      </p:sp>
      <p:sp>
        <p:nvSpPr>
          <p:cNvPr id="14" name="s6b2">
            <a:extLst xmlns:a="http://schemas.openxmlformats.org/drawingml/2006/main">
              <a:ext uri="{FF2B5EF4-FFF2-40B4-BE49-F238E27FC236}">
                <a16:creationId xmlns:a16="http://schemas.microsoft.com/office/drawing/2014/main" id="{9FF4DFD4-C90A-427B-B6FD-02A740794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86025" y="2438400"/>
            <a:ext cx="3333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даты, география, экспедиция</a:t>
            </a:r>
          </a:p>
        </p:txBody>
      </p:sp>
      <p:sp>
        <p:nvSpPr>
          <p:cNvPr id="15" name="s6r3">
            <a:extLst xmlns:a="http://schemas.openxmlformats.org/drawingml/2006/main">
              <a:ext uri="{FF2B5EF4-FFF2-40B4-BE49-F238E27FC236}">
                <a16:creationId xmlns:a16="http://schemas.microsoft.com/office/drawing/2014/main" id="{99BD480E-F4B4-46A4-86B6-1C4E7B25F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2314575"/>
            <a:ext cx="4000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16" name="s6l3">
            <a:extLst xmlns:a="http://schemas.openxmlformats.org/drawingml/2006/main">
              <a:ext uri="{FF2B5EF4-FFF2-40B4-BE49-F238E27FC236}">
                <a16:creationId xmlns:a16="http://schemas.microsoft.com/office/drawing/2014/main" id="{8FF04FC7-B1D0-47F4-B9F8-78D31DF62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2447925"/>
            <a:ext cx="1952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СОДЕРЖАНИЕ</a:t>
            </a:r>
          </a:p>
        </p:txBody>
      </p:sp>
      <p:sp>
        <p:nvSpPr>
          <p:cNvPr id="17" name="s6b3">
            <a:extLst xmlns:a="http://schemas.openxmlformats.org/drawingml/2006/main">
              <a:ext uri="{FF2B5EF4-FFF2-40B4-BE49-F238E27FC236}">
                <a16:creationId xmlns:a16="http://schemas.microsoft.com/office/drawing/2014/main" id="{F5178C46-8A33-4882-9B95-0DFB7D31C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01025" y="2438400"/>
            <a:ext cx="3333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аннотация, темы, ключевые понятия</a:t>
            </a:r>
          </a:p>
        </p:txBody>
      </p:sp>
      <p:sp>
        <p:nvSpPr>
          <p:cNvPr id="18" name="s6r4">
            <a:extLst xmlns:a="http://schemas.openxmlformats.org/drawingml/2006/main">
              <a:ext uri="{FF2B5EF4-FFF2-40B4-BE49-F238E27FC236}">
                <a16:creationId xmlns:a16="http://schemas.microsoft.com/office/drawing/2014/main" id="{B5B987DF-0143-43A2-9F17-E56BD6C45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248025"/>
            <a:ext cx="4000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19" name="s6l4">
            <a:extLst xmlns:a="http://schemas.openxmlformats.org/drawingml/2006/main">
              <a:ext uri="{FF2B5EF4-FFF2-40B4-BE49-F238E27FC236}">
                <a16:creationId xmlns:a16="http://schemas.microsoft.com/office/drawing/2014/main" id="{9ED7E7FE-0E83-4E92-BB7F-73DBB3044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381375"/>
            <a:ext cx="1952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СВЯЗИ</a:t>
            </a:r>
          </a:p>
        </p:txBody>
      </p:sp>
      <p:sp>
        <p:nvSpPr>
          <p:cNvPr id="20" name="s6b4">
            <a:extLst xmlns:a="http://schemas.openxmlformats.org/drawingml/2006/main">
              <a:ext uri="{FF2B5EF4-FFF2-40B4-BE49-F238E27FC236}">
                <a16:creationId xmlns:a16="http://schemas.microsoft.com/office/drawing/2014/main" id="{92369B97-8F2D-4A29-9D29-14D374986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86025" y="3371850"/>
            <a:ext cx="3333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люди, институты, проекты, публикации</a:t>
            </a:r>
          </a:p>
        </p:txBody>
      </p:sp>
      <p:sp>
        <p:nvSpPr>
          <p:cNvPr id="21" name="s6r5">
            <a:extLst xmlns:a="http://schemas.openxmlformats.org/drawingml/2006/main">
              <a:ext uri="{FF2B5EF4-FFF2-40B4-BE49-F238E27FC236}">
                <a16:creationId xmlns:a16="http://schemas.microsoft.com/office/drawing/2014/main" id="{84E8F83C-B5E5-4683-9774-6E9C0A9F2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3248025"/>
            <a:ext cx="4000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2" name="s6l5">
            <a:extLst xmlns:a="http://schemas.openxmlformats.org/drawingml/2006/main">
              <a:ext uri="{FF2B5EF4-FFF2-40B4-BE49-F238E27FC236}">
                <a16:creationId xmlns:a16="http://schemas.microsoft.com/office/drawing/2014/main" id="{69470ABA-B7C2-4D8B-B38C-37BB1BFD4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3381375"/>
            <a:ext cx="1952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ТЕХНИКА</a:t>
            </a:r>
          </a:p>
        </p:txBody>
      </p:sp>
      <p:sp>
        <p:nvSpPr>
          <p:cNvPr id="23" name="s6b5">
            <a:extLst xmlns:a="http://schemas.openxmlformats.org/drawingml/2006/main">
              <a:ext uri="{FF2B5EF4-FFF2-40B4-BE49-F238E27FC236}">
                <a16:creationId xmlns:a16="http://schemas.microsoft.com/office/drawing/2014/main" id="{212A54B4-3F12-419C-9E04-3296C171A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01025" y="3371850"/>
            <a:ext cx="3333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формат, размер, носитель, контрольная сумма</a:t>
            </a:r>
          </a:p>
        </p:txBody>
      </p:sp>
      <p:sp>
        <p:nvSpPr>
          <p:cNvPr id="24" name="s6r6">
            <a:extLst xmlns:a="http://schemas.openxmlformats.org/drawingml/2006/main">
              <a:ext uri="{FF2B5EF4-FFF2-40B4-BE49-F238E27FC236}">
                <a16:creationId xmlns:a16="http://schemas.microsoft.com/office/drawing/2014/main" id="{5188517D-9D1F-46C2-947D-7738CF55D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181475"/>
            <a:ext cx="4000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5" name="s6l6">
            <a:extLst xmlns:a="http://schemas.openxmlformats.org/drawingml/2006/main">
              <a:ext uri="{FF2B5EF4-FFF2-40B4-BE49-F238E27FC236}">
                <a16:creationId xmlns:a16="http://schemas.microsoft.com/office/drawing/2014/main" id="{D875126A-4F97-4C14-AECC-28084A67E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314825"/>
            <a:ext cx="1952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СОСТОЯНИЕ</a:t>
            </a:r>
          </a:p>
        </p:txBody>
      </p:sp>
      <p:sp>
        <p:nvSpPr>
          <p:cNvPr id="26" name="s6b6">
            <a:extLst xmlns:a="http://schemas.openxmlformats.org/drawingml/2006/main">
              <a:ext uri="{FF2B5EF4-FFF2-40B4-BE49-F238E27FC236}">
                <a16:creationId xmlns:a16="http://schemas.microsoft.com/office/drawing/2014/main" id="{56905E12-C7A4-42B9-9547-FB1F49D83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86025" y="4305300"/>
            <a:ext cx="3333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риски, реставрация, сохранность</a:t>
            </a:r>
          </a:p>
        </p:txBody>
      </p:sp>
      <p:sp>
        <p:nvSpPr>
          <p:cNvPr id="27" name="s6r7">
            <a:extLst xmlns:a="http://schemas.openxmlformats.org/drawingml/2006/main">
              <a:ext uri="{FF2B5EF4-FFF2-40B4-BE49-F238E27FC236}">
                <a16:creationId xmlns:a16="http://schemas.microsoft.com/office/drawing/2014/main" id="{2355C4FE-39BC-4E38-9D72-5A610A469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4181475"/>
            <a:ext cx="4000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8" name="s6l7">
            <a:extLst xmlns:a="http://schemas.openxmlformats.org/drawingml/2006/main">
              <a:ext uri="{FF2B5EF4-FFF2-40B4-BE49-F238E27FC236}">
                <a16:creationId xmlns:a16="http://schemas.microsoft.com/office/drawing/2014/main" id="{CC2B88DA-5409-4569-B410-C995E6DEA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4314825"/>
            <a:ext cx="1952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ПРАВА И ЭТИКА</a:t>
            </a:r>
          </a:p>
        </p:txBody>
      </p:sp>
      <p:sp>
        <p:nvSpPr>
          <p:cNvPr id="29" name="s6b7">
            <a:extLst xmlns:a="http://schemas.openxmlformats.org/drawingml/2006/main">
              <a:ext uri="{FF2B5EF4-FFF2-40B4-BE49-F238E27FC236}">
                <a16:creationId xmlns:a16="http://schemas.microsoft.com/office/drawing/2014/main" id="{361D1CF1-A675-4302-AFB7-9B6385134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01025" y="4305300"/>
            <a:ext cx="3333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правообладатель, ограничения, согласия</a:t>
            </a:r>
          </a:p>
        </p:txBody>
      </p:sp>
      <p:sp>
        <p:nvSpPr>
          <p:cNvPr id="30" name="s6r8">
            <a:extLst xmlns:a="http://schemas.openxmlformats.org/drawingml/2006/main">
              <a:ext uri="{FF2B5EF4-FFF2-40B4-BE49-F238E27FC236}">
                <a16:creationId xmlns:a16="http://schemas.microsoft.com/office/drawing/2014/main" id="{BFE6AB3E-B657-4719-8957-A42911689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5114925"/>
            <a:ext cx="4000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31" name="s6l8">
            <a:extLst xmlns:a="http://schemas.openxmlformats.org/drawingml/2006/main">
              <a:ext uri="{FF2B5EF4-FFF2-40B4-BE49-F238E27FC236}">
                <a16:creationId xmlns:a16="http://schemas.microsoft.com/office/drawing/2014/main" id="{F0A7A46F-C495-40D1-8D35-05AE039DA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5248275"/>
            <a:ext cx="1952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ЭКСПЕРТИЗА</a:t>
            </a:r>
          </a:p>
        </p:txBody>
      </p:sp>
      <p:sp>
        <p:nvSpPr>
          <p:cNvPr id="32" name="s6b8">
            <a:extLst xmlns:a="http://schemas.openxmlformats.org/drawingml/2006/main">
              <a:ext uri="{FF2B5EF4-FFF2-40B4-BE49-F238E27FC236}">
                <a16:creationId xmlns:a16="http://schemas.microsoft.com/office/drawing/2014/main" id="{2AB60707-9DB5-4BC7-B4E8-3B189EC0B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86025" y="5238750"/>
            <a:ext cx="3333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кто и на каком основании подтвердил</a:t>
            </a:r>
          </a:p>
        </p:txBody>
      </p:sp>
      <p:sp>
        <p:nvSpPr>
          <p:cNvPr id="33" name="s6r9">
            <a:extLst xmlns:a="http://schemas.openxmlformats.org/drawingml/2006/main">
              <a:ext uri="{FF2B5EF4-FFF2-40B4-BE49-F238E27FC236}">
                <a16:creationId xmlns:a16="http://schemas.microsoft.com/office/drawing/2014/main" id="{08EFC715-FE84-4E6B-A414-B0F21FEFB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5114925"/>
            <a:ext cx="4000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34" name="s6l9">
            <a:extLst xmlns:a="http://schemas.openxmlformats.org/drawingml/2006/main">
              <a:ext uri="{FF2B5EF4-FFF2-40B4-BE49-F238E27FC236}">
                <a16:creationId xmlns:a16="http://schemas.microsoft.com/office/drawing/2014/main" id="{10697187-09A9-4AA6-9977-FD0967316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4575" y="5248275"/>
            <a:ext cx="1952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ЦИТИРОВАНИЕ</a:t>
            </a:r>
          </a:p>
        </p:txBody>
      </p:sp>
      <p:sp>
        <p:nvSpPr>
          <p:cNvPr id="35" name="s6b9">
            <a:extLst xmlns:a="http://schemas.openxmlformats.org/drawingml/2006/main">
              <a:ext uri="{FF2B5EF4-FFF2-40B4-BE49-F238E27FC236}">
                <a16:creationId xmlns:a16="http://schemas.microsoft.com/office/drawing/2014/main" id="{C335981B-729E-40E7-B91C-0BFEDC7D9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01025" y="5238750"/>
            <a:ext cx="3333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постоянная ссылка и рекомендуемая ссылка</a:t>
            </a:r>
          </a:p>
        </p:txBody>
      </p:sp>
    </p:spTree>
    <p:extLst>
      <p:ext uri="{BB962C8B-B14F-4D97-AF65-F5344CB8AC3E}">
        <p14:creationId xmlns:p14="http://schemas.microsoft.com/office/powerpoint/2010/main" val="62658061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1" name="ta7">
            <a:extLst xmlns:a="http://schemas.openxmlformats.org/drawingml/2006/main">
              <a:ext uri="{FF2B5EF4-FFF2-40B4-BE49-F238E27FC236}">
                <a16:creationId xmlns:a16="http://schemas.microsoft.com/office/drawing/2014/main" id="{2319B7BB-A925-493E-837F-D98217241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33375"/>
            <a:ext cx="133350" cy="561975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</p:sp>
      <p:sp>
        <p:nvSpPr>
          <p:cNvPr id="2" name="t7">
            <a:extLst xmlns:a="http://schemas.openxmlformats.org/drawingml/2006/main">
              <a:ext uri="{FF2B5EF4-FFF2-40B4-BE49-F238E27FC236}">
                <a16:creationId xmlns:a16="http://schemas.microsoft.com/office/drawing/2014/main" id="{5939DF14-0C66-48AF-AA57-E8DC48D09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8575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Система из 16 связанных реестров</a:t>
            </a:r>
          </a:p>
        </p:txBody>
      </p:sp>
      <p:sp>
        <p:nvSpPr>
          <p:cNvPr id="3" name="sr7">
            <a:extLst xmlns:a="http://schemas.openxmlformats.org/drawingml/2006/main">
              <a:ext uri="{FF2B5EF4-FFF2-40B4-BE49-F238E27FC236}">
                <a16:creationId xmlns:a16="http://schemas.microsoft.com/office/drawing/2014/main" id="{44074529-0A07-4FDE-A4C1-5579D7BBF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1152525"/>
            <a:ext cx="228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4" name="st7">
            <a:extLst xmlns:a="http://schemas.openxmlformats.org/drawingml/2006/main">
              <a:ext uri="{FF2B5EF4-FFF2-40B4-BE49-F238E27FC236}">
                <a16:creationId xmlns:a16="http://schemas.microsoft.com/office/drawing/2014/main" id="{47BAFE3C-C604-4DB6-9250-B8DDB607E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01175" y="1057275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96675"/>
                </a:solidFill>
                <a:latin typeface="Arial"/>
                <a:ea typeface="Arial"/>
                <a:cs typeface="Arial"/>
              </a:rPr>
              <a:t>ЯДРО УЧЁТА</a:t>
            </a:r>
          </a:p>
        </p:txBody>
      </p:sp>
      <p:sp>
        <p:nvSpPr>
          <p:cNvPr id="5" name="n7">
            <a:extLst xmlns:a="http://schemas.openxmlformats.org/drawingml/2006/main">
              <a:ext uri="{FF2B5EF4-FFF2-40B4-BE49-F238E27FC236}">
                <a16:creationId xmlns:a16="http://schemas.microsoft.com/office/drawing/2014/main" id="{47757A8A-62AA-4979-907E-0D484CCE8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995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995A3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6" name="s7c0">
            <a:extLst xmlns:a="http://schemas.openxmlformats.org/drawingml/2006/main">
              <a:ext uri="{FF2B5EF4-FFF2-40B4-BE49-F238E27FC236}">
                <a16:creationId xmlns:a16="http://schemas.microsoft.com/office/drawing/2014/main" id="{25A641BB-DC9E-45E5-80DA-918D6070E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5240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7" name="s7n0">
            <a:extLst xmlns:a="http://schemas.openxmlformats.org/drawingml/2006/main">
              <a:ext uri="{FF2B5EF4-FFF2-40B4-BE49-F238E27FC236}">
                <a16:creationId xmlns:a16="http://schemas.microsoft.com/office/drawing/2014/main" id="{678E8915-5F03-450D-9A67-51D17CB56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590675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7t0">
            <a:extLst xmlns:a="http://schemas.openxmlformats.org/drawingml/2006/main">
              <a:ext uri="{FF2B5EF4-FFF2-40B4-BE49-F238E27FC236}">
                <a16:creationId xmlns:a16="http://schemas.microsoft.com/office/drawing/2014/main" id="{992CF3C0-C299-45F5-8E3C-F57793A94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" y="1495425"/>
            <a:ext cx="2133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Фонды и коллекции</a:t>
            </a:r>
          </a:p>
        </p:txBody>
      </p:sp>
      <p:sp>
        <p:nvSpPr>
          <p:cNvPr id="9" name="s7r0">
            <a:extLst xmlns:a="http://schemas.openxmlformats.org/drawingml/2006/main">
              <a:ext uri="{FF2B5EF4-FFF2-40B4-BE49-F238E27FC236}">
                <a16:creationId xmlns:a16="http://schemas.microsoft.com/office/drawing/2014/main" id="{16516880-06FC-40AF-B5C1-CD01EF8AA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" y="2047875"/>
            <a:ext cx="2000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BC3CC"/>
          </a:solidFill>
          <a:ln xmlns:a="http://schemas.openxmlformats.org/drawingml/2006/main" w="0">
            <a:solidFill>
              <a:srgbClr val="BBC3CC"/>
            </a:solidFill>
            <a:prstDash val="solid"/>
          </a:ln>
        </p:spPr>
      </p:sp>
      <p:sp>
        <p:nvSpPr>
          <p:cNvPr id="10" name="s7c1">
            <a:extLst xmlns:a="http://schemas.openxmlformats.org/drawingml/2006/main">
              <a:ext uri="{FF2B5EF4-FFF2-40B4-BE49-F238E27FC236}">
                <a16:creationId xmlns:a16="http://schemas.microsoft.com/office/drawing/2014/main" id="{875D6B63-C095-4F56-8088-95B8E4075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15240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11" name="s7n1">
            <a:extLst xmlns:a="http://schemas.openxmlformats.org/drawingml/2006/main">
              <a:ext uri="{FF2B5EF4-FFF2-40B4-BE49-F238E27FC236}">
                <a16:creationId xmlns:a16="http://schemas.microsoft.com/office/drawing/2014/main" id="{30AF8EEA-CDE4-4D56-97FD-CE5D38A2D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1590675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2" name="s7t1">
            <a:extLst xmlns:a="http://schemas.openxmlformats.org/drawingml/2006/main">
              <a:ext uri="{FF2B5EF4-FFF2-40B4-BE49-F238E27FC236}">
                <a16:creationId xmlns:a16="http://schemas.microsoft.com/office/drawing/2014/main" id="{7F540D9B-5C71-4AEA-8F90-727FEBA1C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5225" y="1495425"/>
            <a:ext cx="2133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Объекты хранения</a:t>
            </a:r>
          </a:p>
        </p:txBody>
      </p:sp>
      <p:sp>
        <p:nvSpPr>
          <p:cNvPr id="13" name="s7r1">
            <a:extLst xmlns:a="http://schemas.openxmlformats.org/drawingml/2006/main">
              <a:ext uri="{FF2B5EF4-FFF2-40B4-BE49-F238E27FC236}">
                <a16:creationId xmlns:a16="http://schemas.microsoft.com/office/drawing/2014/main" id="{FB331292-52B1-4138-9FF8-01ADC1664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5225" y="2047875"/>
            <a:ext cx="2000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BC3CC"/>
          </a:solidFill>
          <a:ln xmlns:a="http://schemas.openxmlformats.org/drawingml/2006/main" w="0">
            <a:solidFill>
              <a:srgbClr val="BBC3CC"/>
            </a:solidFill>
            <a:prstDash val="solid"/>
          </a:ln>
        </p:spPr>
      </p:sp>
      <p:sp>
        <p:nvSpPr>
          <p:cNvPr id="14" name="s7c2">
            <a:extLst xmlns:a="http://schemas.openxmlformats.org/drawingml/2006/main">
              <a:ext uri="{FF2B5EF4-FFF2-40B4-BE49-F238E27FC236}">
                <a16:creationId xmlns:a16="http://schemas.microsoft.com/office/drawing/2014/main" id="{61696E45-8AA3-4E26-9C09-D5D9D4F41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15240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15" name="s7n2">
            <a:extLst xmlns:a="http://schemas.openxmlformats.org/drawingml/2006/main">
              <a:ext uri="{FF2B5EF4-FFF2-40B4-BE49-F238E27FC236}">
                <a16:creationId xmlns:a16="http://schemas.microsoft.com/office/drawing/2014/main" id="{B8958F80-CF18-4718-BBA0-A4DB9D407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1590675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6" name="s7t2">
            <a:extLst xmlns:a="http://schemas.openxmlformats.org/drawingml/2006/main">
              <a:ext uri="{FF2B5EF4-FFF2-40B4-BE49-F238E27FC236}">
                <a16:creationId xmlns:a16="http://schemas.microsoft.com/office/drawing/2014/main" id="{B6F9BF34-C351-48F7-8882-F3DABAD50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43675" y="1495425"/>
            <a:ext cx="2133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Цифровые представления</a:t>
            </a:r>
          </a:p>
        </p:txBody>
      </p:sp>
      <p:sp>
        <p:nvSpPr>
          <p:cNvPr id="17" name="s7r2">
            <a:extLst xmlns:a="http://schemas.openxmlformats.org/drawingml/2006/main">
              <a:ext uri="{FF2B5EF4-FFF2-40B4-BE49-F238E27FC236}">
                <a16:creationId xmlns:a16="http://schemas.microsoft.com/office/drawing/2014/main" id="{E836C511-9B97-4403-A018-BF2DBD215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43675" y="2047875"/>
            <a:ext cx="2000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BC3CC"/>
          </a:solidFill>
          <a:ln xmlns:a="http://schemas.openxmlformats.org/drawingml/2006/main" w="0">
            <a:solidFill>
              <a:srgbClr val="BBC3CC"/>
            </a:solidFill>
            <a:prstDash val="solid"/>
          </a:ln>
        </p:spPr>
      </p:sp>
      <p:sp>
        <p:nvSpPr>
          <p:cNvPr id="18" name="s7c3">
            <a:extLst xmlns:a="http://schemas.openxmlformats.org/drawingml/2006/main">
              <a:ext uri="{FF2B5EF4-FFF2-40B4-BE49-F238E27FC236}">
                <a16:creationId xmlns:a16="http://schemas.microsoft.com/office/drawing/2014/main" id="{3281760B-40EB-47D3-88B4-C434D52CE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15240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7375E"/>
          </a:solidFill>
          <a:ln xmlns:a="http://schemas.openxmlformats.org/drawingml/2006/main" w="0">
            <a:solidFill>
              <a:srgbClr val="17375E"/>
            </a:solidFill>
            <a:prstDash val="solid"/>
          </a:ln>
        </p:spPr>
      </p:sp>
      <p:sp>
        <p:nvSpPr>
          <p:cNvPr id="19" name="s7n3">
            <a:extLst xmlns:a="http://schemas.openxmlformats.org/drawingml/2006/main">
              <a:ext uri="{FF2B5EF4-FFF2-40B4-BE49-F238E27FC236}">
                <a16:creationId xmlns:a16="http://schemas.microsoft.com/office/drawing/2014/main" id="{088E2AAC-C586-4DA8-B7F8-1404493FC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1590675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0" name="s7t3">
            <a:extLst xmlns:a="http://schemas.openxmlformats.org/drawingml/2006/main">
              <a:ext uri="{FF2B5EF4-FFF2-40B4-BE49-F238E27FC236}">
                <a16:creationId xmlns:a16="http://schemas.microsoft.com/office/drawing/2014/main" id="{E1C42955-7074-4FB1-B7C3-CAFBF58B3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1495425"/>
            <a:ext cx="2133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Лица и научные школы</a:t>
            </a:r>
          </a:p>
        </p:txBody>
      </p:sp>
      <p:sp>
        <p:nvSpPr>
          <p:cNvPr id="21" name="s7r3">
            <a:extLst xmlns:a="http://schemas.openxmlformats.org/drawingml/2006/main">
              <a:ext uri="{FF2B5EF4-FFF2-40B4-BE49-F238E27FC236}">
                <a16:creationId xmlns:a16="http://schemas.microsoft.com/office/drawing/2014/main" id="{83D0B861-3E2B-4FBE-8DF7-9BE007FD9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047875"/>
            <a:ext cx="2000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BC3CC"/>
          </a:solidFill>
          <a:ln xmlns:a="http://schemas.openxmlformats.org/drawingml/2006/main" w="0">
            <a:solidFill>
              <a:srgbClr val="BBC3CC"/>
            </a:solidFill>
            <a:prstDash val="solid"/>
          </a:ln>
        </p:spPr>
      </p:sp>
      <p:sp>
        <p:nvSpPr>
          <p:cNvPr id="22" name="s7c4">
            <a:extLst xmlns:a="http://schemas.openxmlformats.org/drawingml/2006/main">
              <a:ext uri="{FF2B5EF4-FFF2-40B4-BE49-F238E27FC236}">
                <a16:creationId xmlns:a16="http://schemas.microsoft.com/office/drawing/2014/main" id="{6E5DF7E6-B426-44F0-8271-02DD1A5F0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581275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3" name="s7n4">
            <a:extLst xmlns:a="http://schemas.openxmlformats.org/drawingml/2006/main">
              <a:ext uri="{FF2B5EF4-FFF2-40B4-BE49-F238E27FC236}">
                <a16:creationId xmlns:a16="http://schemas.microsoft.com/office/drawing/2014/main" id="{E89B89D8-5F27-42D5-95AA-03876AEE0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647950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4" name="s7t4">
            <a:extLst xmlns:a="http://schemas.openxmlformats.org/drawingml/2006/main">
              <a:ext uri="{FF2B5EF4-FFF2-40B4-BE49-F238E27FC236}">
                <a16:creationId xmlns:a16="http://schemas.microsoft.com/office/drawing/2014/main" id="{DBEBAB2B-F9B3-41FD-9D5B-A547E6B17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" y="2552700"/>
            <a:ext cx="2133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Организации</a:t>
            </a:r>
          </a:p>
        </p:txBody>
      </p:sp>
      <p:sp>
        <p:nvSpPr>
          <p:cNvPr id="25" name="s7r4">
            <a:extLst xmlns:a="http://schemas.openxmlformats.org/drawingml/2006/main">
              <a:ext uri="{FF2B5EF4-FFF2-40B4-BE49-F238E27FC236}">
                <a16:creationId xmlns:a16="http://schemas.microsoft.com/office/drawing/2014/main" id="{4BE9101F-6787-4CA6-8510-262C25236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" y="3105150"/>
            <a:ext cx="2000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BC3CC"/>
          </a:solidFill>
          <a:ln xmlns:a="http://schemas.openxmlformats.org/drawingml/2006/main" w="0">
            <a:solidFill>
              <a:srgbClr val="BBC3CC"/>
            </a:solidFill>
            <a:prstDash val="solid"/>
          </a:ln>
        </p:spPr>
      </p:sp>
      <p:sp>
        <p:nvSpPr>
          <p:cNvPr id="26" name="s7c5">
            <a:extLst xmlns:a="http://schemas.openxmlformats.org/drawingml/2006/main">
              <a:ext uri="{FF2B5EF4-FFF2-40B4-BE49-F238E27FC236}">
                <a16:creationId xmlns:a16="http://schemas.microsoft.com/office/drawing/2014/main" id="{75FD220C-C57E-4A51-8F2D-AA5B4A5E2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2581275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7" name="s7n5">
            <a:extLst xmlns:a="http://schemas.openxmlformats.org/drawingml/2006/main">
              <a:ext uri="{FF2B5EF4-FFF2-40B4-BE49-F238E27FC236}">
                <a16:creationId xmlns:a16="http://schemas.microsoft.com/office/drawing/2014/main" id="{06BF0D7E-B7E4-418F-BEFE-64B3BE908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2647950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28" name="s7t5">
            <a:extLst xmlns:a="http://schemas.openxmlformats.org/drawingml/2006/main">
              <a:ext uri="{FF2B5EF4-FFF2-40B4-BE49-F238E27FC236}">
                <a16:creationId xmlns:a16="http://schemas.microsoft.com/office/drawing/2014/main" id="{6921264E-E1DE-4725-B6E5-7879513869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5225" y="2552700"/>
            <a:ext cx="2133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Проекты и программы</a:t>
            </a:r>
          </a:p>
        </p:txBody>
      </p:sp>
      <p:sp>
        <p:nvSpPr>
          <p:cNvPr id="29" name="s7r5">
            <a:extLst xmlns:a="http://schemas.openxmlformats.org/drawingml/2006/main">
              <a:ext uri="{FF2B5EF4-FFF2-40B4-BE49-F238E27FC236}">
                <a16:creationId xmlns:a16="http://schemas.microsoft.com/office/drawing/2014/main" id="{9F1551E8-52E4-45F8-A037-495BF9445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5225" y="3105150"/>
            <a:ext cx="2000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BC3CC"/>
          </a:solidFill>
          <a:ln xmlns:a="http://schemas.openxmlformats.org/drawingml/2006/main" w="0">
            <a:solidFill>
              <a:srgbClr val="BBC3CC"/>
            </a:solidFill>
            <a:prstDash val="solid"/>
          </a:ln>
        </p:spPr>
      </p:sp>
      <p:sp>
        <p:nvSpPr>
          <p:cNvPr id="30" name="s7c6">
            <a:extLst xmlns:a="http://schemas.openxmlformats.org/drawingml/2006/main">
              <a:ext uri="{FF2B5EF4-FFF2-40B4-BE49-F238E27FC236}">
                <a16:creationId xmlns:a16="http://schemas.microsoft.com/office/drawing/2014/main" id="{108F117E-1729-4AB0-AF56-F21A3247C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2581275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31" name="s7n6">
            <a:extLst xmlns:a="http://schemas.openxmlformats.org/drawingml/2006/main">
              <a:ext uri="{FF2B5EF4-FFF2-40B4-BE49-F238E27FC236}">
                <a16:creationId xmlns:a16="http://schemas.microsoft.com/office/drawing/2014/main" id="{3116F3BC-D102-4D90-BAD9-0BBB970B5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2647950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32" name="s7t6">
            <a:extLst xmlns:a="http://schemas.openxmlformats.org/drawingml/2006/main">
              <a:ext uri="{FF2B5EF4-FFF2-40B4-BE49-F238E27FC236}">
                <a16:creationId xmlns:a16="http://schemas.microsoft.com/office/drawing/2014/main" id="{5250C1C1-3933-4635-8DF0-B8A5063CF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43675" y="2552700"/>
            <a:ext cx="2133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Экспедиции</a:t>
            </a:r>
          </a:p>
        </p:txBody>
      </p:sp>
      <p:sp>
        <p:nvSpPr>
          <p:cNvPr id="33" name="s7r6">
            <a:extLst xmlns:a="http://schemas.openxmlformats.org/drawingml/2006/main">
              <a:ext uri="{FF2B5EF4-FFF2-40B4-BE49-F238E27FC236}">
                <a16:creationId xmlns:a16="http://schemas.microsoft.com/office/drawing/2014/main" id="{05941FE6-FFD8-485B-BFCE-28022281D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43675" y="3105150"/>
            <a:ext cx="2000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BC3CC"/>
          </a:solidFill>
          <a:ln xmlns:a="http://schemas.openxmlformats.org/drawingml/2006/main" w="0">
            <a:solidFill>
              <a:srgbClr val="BBC3CC"/>
            </a:solidFill>
            <a:prstDash val="solid"/>
          </a:ln>
        </p:spPr>
      </p:sp>
      <p:sp>
        <p:nvSpPr>
          <p:cNvPr id="34" name="s7c7">
            <a:extLst xmlns:a="http://schemas.openxmlformats.org/drawingml/2006/main">
              <a:ext uri="{FF2B5EF4-FFF2-40B4-BE49-F238E27FC236}">
                <a16:creationId xmlns:a16="http://schemas.microsoft.com/office/drawing/2014/main" id="{A0ACD8F3-7AB7-47D8-9652-7FBE604A2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2581275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35" name="s7n7">
            <a:extLst xmlns:a="http://schemas.openxmlformats.org/drawingml/2006/main">
              <a:ext uri="{FF2B5EF4-FFF2-40B4-BE49-F238E27FC236}">
                <a16:creationId xmlns:a16="http://schemas.microsoft.com/office/drawing/2014/main" id="{CA386403-C1CB-49ED-8A32-45EA286F3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2647950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36" name="s7t7">
            <a:extLst xmlns:a="http://schemas.openxmlformats.org/drawingml/2006/main">
              <a:ext uri="{FF2B5EF4-FFF2-40B4-BE49-F238E27FC236}">
                <a16:creationId xmlns:a16="http://schemas.microsoft.com/office/drawing/2014/main" id="{5BC42EDD-3F06-4705-9121-D17FBA99D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552700"/>
            <a:ext cx="2133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Публикации</a:t>
            </a:r>
          </a:p>
        </p:txBody>
      </p:sp>
      <p:sp>
        <p:nvSpPr>
          <p:cNvPr id="37" name="s7r7">
            <a:extLst xmlns:a="http://schemas.openxmlformats.org/drawingml/2006/main">
              <a:ext uri="{FF2B5EF4-FFF2-40B4-BE49-F238E27FC236}">
                <a16:creationId xmlns:a16="http://schemas.microsoft.com/office/drawing/2014/main" id="{BA8A624A-B3B3-49FB-93E7-CA1E8C2199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105150"/>
            <a:ext cx="2000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BC3CC"/>
          </a:solidFill>
          <a:ln xmlns:a="http://schemas.openxmlformats.org/drawingml/2006/main" w="0">
            <a:solidFill>
              <a:srgbClr val="BBC3CC"/>
            </a:solidFill>
            <a:prstDash val="solid"/>
          </a:ln>
        </p:spPr>
      </p:sp>
      <p:sp>
        <p:nvSpPr>
          <p:cNvPr id="38" name="s7c8">
            <a:extLst xmlns:a="http://schemas.openxmlformats.org/drawingml/2006/main">
              <a:ext uri="{FF2B5EF4-FFF2-40B4-BE49-F238E27FC236}">
                <a16:creationId xmlns:a16="http://schemas.microsoft.com/office/drawing/2014/main" id="{06117C91-2BF2-4E33-B0F1-0A42E1FC7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6385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39" name="s7n8">
            <a:extLst xmlns:a="http://schemas.openxmlformats.org/drawingml/2006/main">
              <a:ext uri="{FF2B5EF4-FFF2-40B4-BE49-F238E27FC236}">
                <a16:creationId xmlns:a16="http://schemas.microsoft.com/office/drawing/2014/main" id="{CCEB3658-841A-4B49-84DE-B5FC37A42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705225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40" name="s7t8">
            <a:extLst xmlns:a="http://schemas.openxmlformats.org/drawingml/2006/main">
              <a:ext uri="{FF2B5EF4-FFF2-40B4-BE49-F238E27FC236}">
                <a16:creationId xmlns:a16="http://schemas.microsoft.com/office/drawing/2014/main" id="{258C5939-B727-431E-9CB3-4D13287B2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" y="3609975"/>
            <a:ext cx="2133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Приборы и установки</a:t>
            </a:r>
          </a:p>
        </p:txBody>
      </p:sp>
      <p:sp>
        <p:nvSpPr>
          <p:cNvPr id="41" name="s7r8">
            <a:extLst xmlns:a="http://schemas.openxmlformats.org/drawingml/2006/main">
              <a:ext uri="{FF2B5EF4-FFF2-40B4-BE49-F238E27FC236}">
                <a16:creationId xmlns:a16="http://schemas.microsoft.com/office/drawing/2014/main" id="{C3B69FFF-0ADA-4CA1-B0C3-B52217324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" y="4162425"/>
            <a:ext cx="2000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BC3CC"/>
          </a:solidFill>
          <a:ln xmlns:a="http://schemas.openxmlformats.org/drawingml/2006/main" w="0">
            <a:solidFill>
              <a:srgbClr val="BBC3CC"/>
            </a:solidFill>
            <a:prstDash val="solid"/>
          </a:ln>
        </p:spPr>
      </p:sp>
      <p:sp>
        <p:nvSpPr>
          <p:cNvPr id="42" name="s7c9">
            <a:extLst xmlns:a="http://schemas.openxmlformats.org/drawingml/2006/main">
              <a:ext uri="{FF2B5EF4-FFF2-40B4-BE49-F238E27FC236}">
                <a16:creationId xmlns:a16="http://schemas.microsoft.com/office/drawing/2014/main" id="{A6AFFFE1-D1EE-47FE-8935-C60975EF8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36385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43" name="s7n9">
            <a:extLst xmlns:a="http://schemas.openxmlformats.org/drawingml/2006/main">
              <a:ext uri="{FF2B5EF4-FFF2-40B4-BE49-F238E27FC236}">
                <a16:creationId xmlns:a16="http://schemas.microsoft.com/office/drawing/2014/main" id="{8A4A2BA6-59A9-4C65-957B-3C1391BCB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3705225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4" name="s7t9">
            <a:extLst xmlns:a="http://schemas.openxmlformats.org/drawingml/2006/main">
              <a:ext uri="{FF2B5EF4-FFF2-40B4-BE49-F238E27FC236}">
                <a16:creationId xmlns:a16="http://schemas.microsoft.com/office/drawing/2014/main" id="{0D41E07E-9CD5-43B7-90F0-0DD003252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5225" y="3609975"/>
            <a:ext cx="2133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Образцы и серии</a:t>
            </a:r>
          </a:p>
        </p:txBody>
      </p:sp>
      <p:sp>
        <p:nvSpPr>
          <p:cNvPr id="45" name="s7r9">
            <a:extLst xmlns:a="http://schemas.openxmlformats.org/drawingml/2006/main">
              <a:ext uri="{FF2B5EF4-FFF2-40B4-BE49-F238E27FC236}">
                <a16:creationId xmlns:a16="http://schemas.microsoft.com/office/drawing/2014/main" id="{62936E40-CC8C-4567-97A1-C1CEC7E2EE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5225" y="4162425"/>
            <a:ext cx="2000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BC3CC"/>
          </a:solidFill>
          <a:ln xmlns:a="http://schemas.openxmlformats.org/drawingml/2006/main" w="0">
            <a:solidFill>
              <a:srgbClr val="BBC3CC"/>
            </a:solidFill>
            <a:prstDash val="solid"/>
          </a:ln>
        </p:spPr>
      </p:sp>
      <p:sp>
        <p:nvSpPr>
          <p:cNvPr id="46" name="s7c10">
            <a:extLst xmlns:a="http://schemas.openxmlformats.org/drawingml/2006/main">
              <a:ext uri="{FF2B5EF4-FFF2-40B4-BE49-F238E27FC236}">
                <a16:creationId xmlns:a16="http://schemas.microsoft.com/office/drawing/2014/main" id="{983DFCDE-F054-4152-AE68-30B2F7266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36385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47" name="s7n10">
            <a:extLst xmlns:a="http://schemas.openxmlformats.org/drawingml/2006/main">
              <a:ext uri="{FF2B5EF4-FFF2-40B4-BE49-F238E27FC236}">
                <a16:creationId xmlns:a16="http://schemas.microsoft.com/office/drawing/2014/main" id="{8DB846A6-3038-48E4-B9F7-DC299567A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3705225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48" name="s7t10">
            <a:extLst xmlns:a="http://schemas.openxmlformats.org/drawingml/2006/main">
              <a:ext uri="{FF2B5EF4-FFF2-40B4-BE49-F238E27FC236}">
                <a16:creationId xmlns:a16="http://schemas.microsoft.com/office/drawing/2014/main" id="{F9EE5BAA-9711-4B92-A2A5-0DF4A0B6E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43675" y="3609975"/>
            <a:ext cx="2133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События сохранения</a:t>
            </a:r>
          </a:p>
        </p:txBody>
      </p:sp>
      <p:sp>
        <p:nvSpPr>
          <p:cNvPr id="49" name="s7r10">
            <a:extLst xmlns:a="http://schemas.openxmlformats.org/drawingml/2006/main">
              <a:ext uri="{FF2B5EF4-FFF2-40B4-BE49-F238E27FC236}">
                <a16:creationId xmlns:a16="http://schemas.microsoft.com/office/drawing/2014/main" id="{260E445D-C6A3-4737-9EF9-13B94F598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43675" y="4162425"/>
            <a:ext cx="2000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BC3CC"/>
          </a:solidFill>
          <a:ln xmlns:a="http://schemas.openxmlformats.org/drawingml/2006/main" w="0">
            <a:solidFill>
              <a:srgbClr val="BBC3CC"/>
            </a:solidFill>
            <a:prstDash val="solid"/>
          </a:ln>
        </p:spPr>
      </p:sp>
      <p:sp>
        <p:nvSpPr>
          <p:cNvPr id="50" name="s7c11">
            <a:extLst xmlns:a="http://schemas.openxmlformats.org/drawingml/2006/main">
              <a:ext uri="{FF2B5EF4-FFF2-40B4-BE49-F238E27FC236}">
                <a16:creationId xmlns:a16="http://schemas.microsoft.com/office/drawing/2014/main" id="{A4E10140-4F08-49F6-88D8-3352070F0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36385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51" name="s7n11">
            <a:extLst xmlns:a="http://schemas.openxmlformats.org/drawingml/2006/main">
              <a:ext uri="{FF2B5EF4-FFF2-40B4-BE49-F238E27FC236}">
                <a16:creationId xmlns:a16="http://schemas.microsoft.com/office/drawing/2014/main" id="{27E8F65F-8145-4215-89EB-392151D1E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3705225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52" name="s7t11">
            <a:extLst xmlns:a="http://schemas.openxmlformats.org/drawingml/2006/main">
              <a:ext uri="{FF2B5EF4-FFF2-40B4-BE49-F238E27FC236}">
                <a16:creationId xmlns:a16="http://schemas.microsoft.com/office/drawing/2014/main" id="{91BDF790-23A1-4ABB-92EA-411177CFA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09975"/>
            <a:ext cx="2133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Права и ограничения</a:t>
            </a:r>
          </a:p>
        </p:txBody>
      </p:sp>
      <p:sp>
        <p:nvSpPr>
          <p:cNvPr id="53" name="s7r11">
            <a:extLst xmlns:a="http://schemas.openxmlformats.org/drawingml/2006/main">
              <a:ext uri="{FF2B5EF4-FFF2-40B4-BE49-F238E27FC236}">
                <a16:creationId xmlns:a16="http://schemas.microsoft.com/office/drawing/2014/main" id="{B37E725A-060B-4A4B-AA3B-F04309529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4162425"/>
            <a:ext cx="2000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BC3CC"/>
          </a:solidFill>
          <a:ln xmlns:a="http://schemas.openxmlformats.org/drawingml/2006/main" w="0">
            <a:solidFill>
              <a:srgbClr val="BBC3CC"/>
            </a:solidFill>
            <a:prstDash val="solid"/>
          </a:ln>
        </p:spPr>
      </p:sp>
      <p:sp>
        <p:nvSpPr>
          <p:cNvPr id="54" name="s7c12">
            <a:extLst xmlns:a="http://schemas.openxmlformats.org/drawingml/2006/main">
              <a:ext uri="{FF2B5EF4-FFF2-40B4-BE49-F238E27FC236}">
                <a16:creationId xmlns:a16="http://schemas.microsoft.com/office/drawing/2014/main" id="{FC6AFB38-ADBC-4360-B16A-48CCD0962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695825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55" name="s7n12">
            <a:extLst xmlns:a="http://schemas.openxmlformats.org/drawingml/2006/main">
              <a:ext uri="{FF2B5EF4-FFF2-40B4-BE49-F238E27FC236}">
                <a16:creationId xmlns:a16="http://schemas.microsoft.com/office/drawing/2014/main" id="{F9A24C0A-4AAF-4F13-85EB-6D0E8F804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762500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56" name="s7t12">
            <a:extLst xmlns:a="http://schemas.openxmlformats.org/drawingml/2006/main">
              <a:ext uri="{FF2B5EF4-FFF2-40B4-BE49-F238E27FC236}">
                <a16:creationId xmlns:a16="http://schemas.microsoft.com/office/drawing/2014/main" id="{0228D3EC-5EE9-4F5B-A36D-6DA746670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" y="4667250"/>
            <a:ext cx="2133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Экспертизы</a:t>
            </a:r>
          </a:p>
        </p:txBody>
      </p:sp>
      <p:sp>
        <p:nvSpPr>
          <p:cNvPr id="57" name="s7r12">
            <a:extLst xmlns:a="http://schemas.openxmlformats.org/drawingml/2006/main">
              <a:ext uri="{FF2B5EF4-FFF2-40B4-BE49-F238E27FC236}">
                <a16:creationId xmlns:a16="http://schemas.microsoft.com/office/drawing/2014/main" id="{062C5401-F135-4583-B554-5352B0759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" y="5219700"/>
            <a:ext cx="2000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BC3CC"/>
          </a:solidFill>
          <a:ln xmlns:a="http://schemas.openxmlformats.org/drawingml/2006/main" w="0">
            <a:solidFill>
              <a:srgbClr val="BBC3CC"/>
            </a:solidFill>
            <a:prstDash val="solid"/>
          </a:ln>
        </p:spPr>
      </p:sp>
      <p:sp>
        <p:nvSpPr>
          <p:cNvPr id="58" name="s7c13">
            <a:extLst xmlns:a="http://schemas.openxmlformats.org/drawingml/2006/main">
              <a:ext uri="{FF2B5EF4-FFF2-40B4-BE49-F238E27FC236}">
                <a16:creationId xmlns:a16="http://schemas.microsoft.com/office/drawing/2014/main" id="{4242EADF-58D8-491F-AE4A-893B0D351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4695825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59" name="s7n13">
            <a:extLst xmlns:a="http://schemas.openxmlformats.org/drawingml/2006/main">
              <a:ext uri="{FF2B5EF4-FFF2-40B4-BE49-F238E27FC236}">
                <a16:creationId xmlns:a16="http://schemas.microsoft.com/office/drawing/2014/main" id="{4C536EBA-40BF-4384-B796-4E151A6EC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4762500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60" name="s7t13">
            <a:extLst xmlns:a="http://schemas.openxmlformats.org/drawingml/2006/main">
              <a:ext uri="{FF2B5EF4-FFF2-40B4-BE49-F238E27FC236}">
                <a16:creationId xmlns:a16="http://schemas.microsoft.com/office/drawing/2014/main" id="{538941C6-53B6-4B3B-8259-33B8AD879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5225" y="4667250"/>
            <a:ext cx="2133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Географические объекты</a:t>
            </a:r>
          </a:p>
        </p:txBody>
      </p:sp>
      <p:sp>
        <p:nvSpPr>
          <p:cNvPr id="61" name="s7r13">
            <a:extLst xmlns:a="http://schemas.openxmlformats.org/drawingml/2006/main">
              <a:ext uri="{FF2B5EF4-FFF2-40B4-BE49-F238E27FC236}">
                <a16:creationId xmlns:a16="http://schemas.microsoft.com/office/drawing/2014/main" id="{2C0DF6CE-B28F-418C-B171-A6AFB6675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5225" y="5219700"/>
            <a:ext cx="2000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BC3CC"/>
          </a:solidFill>
          <a:ln xmlns:a="http://schemas.openxmlformats.org/drawingml/2006/main" w="0">
            <a:solidFill>
              <a:srgbClr val="BBC3CC"/>
            </a:solidFill>
            <a:prstDash val="solid"/>
          </a:ln>
        </p:spPr>
      </p:sp>
      <p:sp>
        <p:nvSpPr>
          <p:cNvPr id="62" name="s7c14">
            <a:extLst xmlns:a="http://schemas.openxmlformats.org/drawingml/2006/main">
              <a:ext uri="{FF2B5EF4-FFF2-40B4-BE49-F238E27FC236}">
                <a16:creationId xmlns:a16="http://schemas.microsoft.com/office/drawing/2014/main" id="{1F89E368-73B0-4F23-848C-444C1D330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4695825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63" name="s7n14">
            <a:extLst xmlns:a="http://schemas.openxmlformats.org/drawingml/2006/main">
              <a:ext uri="{FF2B5EF4-FFF2-40B4-BE49-F238E27FC236}">
                <a16:creationId xmlns:a16="http://schemas.microsoft.com/office/drawing/2014/main" id="{A29EDDA3-8A38-48A1-9002-A319F432A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4762500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64" name="s7t14">
            <a:extLst xmlns:a="http://schemas.openxmlformats.org/drawingml/2006/main">
              <a:ext uri="{FF2B5EF4-FFF2-40B4-BE49-F238E27FC236}">
                <a16:creationId xmlns:a16="http://schemas.microsoft.com/office/drawing/2014/main" id="{0A18C67B-456E-4658-81F0-B89B252CE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43675" y="4667250"/>
            <a:ext cx="2133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Тематические рубрики</a:t>
            </a:r>
          </a:p>
        </p:txBody>
      </p:sp>
      <p:sp>
        <p:nvSpPr>
          <p:cNvPr id="65" name="s7r14">
            <a:extLst xmlns:a="http://schemas.openxmlformats.org/drawingml/2006/main">
              <a:ext uri="{FF2B5EF4-FFF2-40B4-BE49-F238E27FC236}">
                <a16:creationId xmlns:a16="http://schemas.microsoft.com/office/drawing/2014/main" id="{5E296651-D3C4-4360-97FC-D5B53B693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43675" y="5219700"/>
            <a:ext cx="2000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BC3CC"/>
          </a:solidFill>
          <a:ln xmlns:a="http://schemas.openxmlformats.org/drawingml/2006/main" w="0">
            <a:solidFill>
              <a:srgbClr val="BBC3CC"/>
            </a:solidFill>
            <a:prstDash val="solid"/>
          </a:ln>
        </p:spPr>
      </p:sp>
      <p:sp>
        <p:nvSpPr>
          <p:cNvPr id="66" name="s7c15">
            <a:extLst xmlns:a="http://schemas.openxmlformats.org/drawingml/2006/main">
              <a:ext uri="{FF2B5EF4-FFF2-40B4-BE49-F238E27FC236}">
                <a16:creationId xmlns:a16="http://schemas.microsoft.com/office/drawing/2014/main" id="{B4093F43-8E2F-4736-ACA0-DD036FFFB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4695825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67" name="s7n15">
            <a:extLst xmlns:a="http://schemas.openxmlformats.org/drawingml/2006/main">
              <a:ext uri="{FF2B5EF4-FFF2-40B4-BE49-F238E27FC236}">
                <a16:creationId xmlns:a16="http://schemas.microsoft.com/office/drawing/2014/main" id="{410DCFBD-7B76-40B7-91CA-DD384E582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4762500"/>
            <a:ext cx="323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68" name="s7t15">
            <a:extLst xmlns:a="http://schemas.openxmlformats.org/drawingml/2006/main">
              <a:ext uri="{FF2B5EF4-FFF2-40B4-BE49-F238E27FC236}">
                <a16:creationId xmlns:a16="http://schemas.microsoft.com/office/drawing/2014/main" id="{58B03F3A-C8A3-4BF1-8125-4F4434111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4667250"/>
            <a:ext cx="2133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Запросы и использование</a:t>
            </a:r>
          </a:p>
        </p:txBody>
      </p:sp>
      <p:sp>
        <p:nvSpPr>
          <p:cNvPr id="69" name="s7r15">
            <a:extLst xmlns:a="http://schemas.openxmlformats.org/drawingml/2006/main">
              <a:ext uri="{FF2B5EF4-FFF2-40B4-BE49-F238E27FC236}">
                <a16:creationId xmlns:a16="http://schemas.microsoft.com/office/drawing/2014/main" id="{BB1E1808-56B2-4327-8E9C-A31CEC9A4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5219700"/>
            <a:ext cx="2000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BC3CC"/>
          </a:solidFill>
          <a:ln xmlns:a="http://schemas.openxmlformats.org/drawingml/2006/main" w="0">
            <a:solidFill>
              <a:srgbClr val="BBC3CC"/>
            </a:solidFill>
            <a:prstDash val="solid"/>
          </a:ln>
        </p:spPr>
      </p:sp>
      <p:sp>
        <p:nvSpPr>
          <p:cNvPr id="70" name="s7foot">
            <a:extLst xmlns:a="http://schemas.openxmlformats.org/drawingml/2006/main">
              <a:ext uri="{FF2B5EF4-FFF2-40B4-BE49-F238E27FC236}">
                <a16:creationId xmlns:a16="http://schemas.microsoft.com/office/drawing/2014/main" id="{6AC9E4ED-2454-4FAF-9EB9-E95D6D23F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5781675"/>
            <a:ext cx="10810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Связь реестров позволяет пройти от единицы хранения к институту, научной школе, методу и результату использования.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137643397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ta8">
            <a:extLst xmlns:a="http://schemas.openxmlformats.org/drawingml/2006/main">
              <a:ext uri="{FF2B5EF4-FFF2-40B4-BE49-F238E27FC236}">
                <a16:creationId xmlns:a16="http://schemas.microsoft.com/office/drawing/2014/main" id="{32C49175-E2F8-4166-B42D-ED2FB82D4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33375"/>
            <a:ext cx="133350" cy="561975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</p:sp>
      <p:sp>
        <p:nvSpPr>
          <p:cNvPr id="2" name="t8">
            <a:extLst xmlns:a="http://schemas.openxmlformats.org/drawingml/2006/main">
              <a:ext uri="{FF2B5EF4-FFF2-40B4-BE49-F238E27FC236}">
                <a16:creationId xmlns:a16="http://schemas.microsoft.com/office/drawing/2014/main" id="{E604B269-B2B6-4EDF-96A2-73484979F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8575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Как архив встраивается в академическую среду</a:t>
            </a:r>
          </a:p>
        </p:txBody>
      </p:sp>
      <p:sp>
        <p:nvSpPr>
          <p:cNvPr id="3" name="sr8">
            <a:extLst xmlns:a="http://schemas.openxmlformats.org/drawingml/2006/main">
              <a:ext uri="{FF2B5EF4-FFF2-40B4-BE49-F238E27FC236}">
                <a16:creationId xmlns:a16="http://schemas.microsoft.com/office/drawing/2014/main" id="{0AA6BB6E-338A-4621-8BDD-3DE73E221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1152525"/>
            <a:ext cx="228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4" name="st8">
            <a:extLst xmlns:a="http://schemas.openxmlformats.org/drawingml/2006/main">
              <a:ext uri="{FF2B5EF4-FFF2-40B4-BE49-F238E27FC236}">
                <a16:creationId xmlns:a16="http://schemas.microsoft.com/office/drawing/2014/main" id="{47F9947C-76BF-404B-AFCE-1F186E162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01175" y="1057275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96675"/>
                </a:solidFill>
                <a:latin typeface="Arial"/>
                <a:ea typeface="Arial"/>
                <a:cs typeface="Arial"/>
              </a:rPr>
              <a:t>ПРОЕКТНАЯ МОДЕЛЬ</a:t>
            </a:r>
          </a:p>
        </p:txBody>
      </p:sp>
      <p:sp>
        <p:nvSpPr>
          <p:cNvPr id="5" name="n8">
            <a:extLst xmlns:a="http://schemas.openxmlformats.org/drawingml/2006/main">
              <a:ext uri="{FF2B5EF4-FFF2-40B4-BE49-F238E27FC236}">
                <a16:creationId xmlns:a16="http://schemas.microsoft.com/office/drawing/2014/main" id="{88982947-DF6B-449D-ACBA-D1EC0AEB4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995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995A3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6" name="s80r">
            <a:extLst xmlns:a="http://schemas.openxmlformats.org/drawingml/2006/main">
              <a:ext uri="{FF2B5EF4-FFF2-40B4-BE49-F238E27FC236}">
                <a16:creationId xmlns:a16="http://schemas.microsoft.com/office/drawing/2014/main" id="{735A1620-391A-4C83-898E-74EC8168C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552575"/>
            <a:ext cx="5905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7" name="s80l">
            <a:extLst xmlns:a="http://schemas.openxmlformats.org/drawingml/2006/main">
              <a:ext uri="{FF2B5EF4-FFF2-40B4-BE49-F238E27FC236}">
                <a16:creationId xmlns:a16="http://schemas.microsoft.com/office/drawing/2014/main" id="{15040B97-95FF-459B-ACCC-DA1464825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743075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ИНСТИТУТ — ДЕРЖАТЕЛЬ</a:t>
            </a:r>
          </a:p>
        </p:txBody>
      </p:sp>
      <p:sp>
        <p:nvSpPr>
          <p:cNvPr id="8" name="s80b">
            <a:extLst xmlns:a="http://schemas.openxmlformats.org/drawingml/2006/main">
              <a:ext uri="{FF2B5EF4-FFF2-40B4-BE49-F238E27FC236}">
                <a16:creationId xmlns:a16="http://schemas.microsoft.com/office/drawing/2014/main" id="{8737DBFD-9C03-41E9-9AD9-846939E1F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276475"/>
            <a:ext cx="33337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описывает контекст, передаёт материалы, назначает куратора</a:t>
            </a:r>
          </a:p>
        </p:txBody>
      </p:sp>
      <p:sp>
        <p:nvSpPr>
          <p:cNvPr id="9" name="s81r">
            <a:extLst xmlns:a="http://schemas.openxmlformats.org/drawingml/2006/main">
              <a:ext uri="{FF2B5EF4-FFF2-40B4-BE49-F238E27FC236}">
                <a16:creationId xmlns:a16="http://schemas.microsoft.com/office/drawing/2014/main" id="{49046FEB-924E-4F45-975B-3EF7F490A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1552575"/>
            <a:ext cx="5905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10" name="s81l">
            <a:extLst xmlns:a="http://schemas.openxmlformats.org/drawingml/2006/main">
              <a:ext uri="{FF2B5EF4-FFF2-40B4-BE49-F238E27FC236}">
                <a16:creationId xmlns:a16="http://schemas.microsoft.com/office/drawing/2014/main" id="{A3631DCD-A3FC-479D-9DED-FC129BBD2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1743075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ПРОФИЛЬНЫЙ ЭКСПЕРТ</a:t>
            </a:r>
          </a:p>
        </p:txBody>
      </p:sp>
      <p:sp>
        <p:nvSpPr>
          <p:cNvPr id="11" name="s81b">
            <a:extLst xmlns:a="http://schemas.openxmlformats.org/drawingml/2006/main">
              <a:ext uri="{FF2B5EF4-FFF2-40B4-BE49-F238E27FC236}">
                <a16:creationId xmlns:a16="http://schemas.microsoft.com/office/drawing/2014/main" id="{90A8F890-2411-4B54-8BD0-EF1D4D290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2276475"/>
            <a:ext cx="33337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проверяет атрибуцию, научную значимость и терминологию</a:t>
            </a:r>
          </a:p>
        </p:txBody>
      </p:sp>
      <p:sp>
        <p:nvSpPr>
          <p:cNvPr id="12" name="s82r">
            <a:extLst xmlns:a="http://schemas.openxmlformats.org/drawingml/2006/main">
              <a:ext uri="{FF2B5EF4-FFF2-40B4-BE49-F238E27FC236}">
                <a16:creationId xmlns:a16="http://schemas.microsoft.com/office/drawing/2014/main" id="{520E5158-049D-40C8-8E60-9211FC1BE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1552575"/>
            <a:ext cx="5905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13" name="s82l">
            <a:extLst xmlns:a="http://schemas.openxmlformats.org/drawingml/2006/main">
              <a:ext uri="{FF2B5EF4-FFF2-40B4-BE49-F238E27FC236}">
                <a16:creationId xmlns:a16="http://schemas.microsoft.com/office/drawing/2014/main" id="{6D65B59D-D3BF-439D-8913-6B171FB04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1743075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АРХИВ / БИБЛИОТЕКА</a:t>
            </a:r>
          </a:p>
        </p:txBody>
      </p:sp>
      <p:sp>
        <p:nvSpPr>
          <p:cNvPr id="14" name="s82b">
            <a:extLst xmlns:a="http://schemas.openxmlformats.org/drawingml/2006/main">
              <a:ext uri="{FF2B5EF4-FFF2-40B4-BE49-F238E27FC236}">
                <a16:creationId xmlns:a16="http://schemas.microsoft.com/office/drawing/2014/main" id="{F5D98409-89B1-4999-851F-C9573A7EF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2276475"/>
            <a:ext cx="33337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обеспечивает учёт, сохранность, права и справочный аппарат</a:t>
            </a:r>
          </a:p>
        </p:txBody>
      </p:sp>
      <p:sp>
        <p:nvSpPr>
          <p:cNvPr id="15" name="s83r">
            <a:extLst xmlns:a="http://schemas.openxmlformats.org/drawingml/2006/main">
              <a:ext uri="{FF2B5EF4-FFF2-40B4-BE49-F238E27FC236}">
                <a16:creationId xmlns:a16="http://schemas.microsoft.com/office/drawing/2014/main" id="{47FA59E4-BA1A-4067-9D17-AF10D2191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629025"/>
            <a:ext cx="5905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16" name="s83l">
            <a:extLst xmlns:a="http://schemas.openxmlformats.org/drawingml/2006/main">
              <a:ext uri="{FF2B5EF4-FFF2-40B4-BE49-F238E27FC236}">
                <a16:creationId xmlns:a16="http://schemas.microsoft.com/office/drawing/2014/main" id="{4D72B27E-B1C1-49F0-A207-E4021F438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819525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ИССЛЕДОВАТЕЛЬ</a:t>
            </a:r>
          </a:p>
        </p:txBody>
      </p:sp>
      <p:sp>
        <p:nvSpPr>
          <p:cNvPr id="17" name="s83b">
            <a:extLst xmlns:a="http://schemas.openxmlformats.org/drawingml/2006/main">
              <a:ext uri="{FF2B5EF4-FFF2-40B4-BE49-F238E27FC236}">
                <a16:creationId xmlns:a16="http://schemas.microsoft.com/office/drawing/2014/main" id="{576E321B-1415-46CB-9106-C784F5AB8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352925"/>
            <a:ext cx="33337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получает доступ, цитирует объект, возвращает публикацию и выводы</a:t>
            </a:r>
          </a:p>
        </p:txBody>
      </p:sp>
      <p:sp>
        <p:nvSpPr>
          <p:cNvPr id="18" name="s84r">
            <a:extLst xmlns:a="http://schemas.openxmlformats.org/drawingml/2006/main">
              <a:ext uri="{FF2B5EF4-FFF2-40B4-BE49-F238E27FC236}">
                <a16:creationId xmlns:a16="http://schemas.microsoft.com/office/drawing/2014/main" id="{86ACCC2E-963B-42E2-8DE4-435E68676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3629025"/>
            <a:ext cx="5905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19" name="s84l">
            <a:extLst xmlns:a="http://schemas.openxmlformats.org/drawingml/2006/main">
              <a:ext uri="{FF2B5EF4-FFF2-40B4-BE49-F238E27FC236}">
                <a16:creationId xmlns:a16="http://schemas.microsoft.com/office/drawing/2014/main" id="{0B321880-0C38-4F1C-88EC-7DA16A255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3819525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ЦЕНТР ДАННЫХ / ИТ</a:t>
            </a:r>
          </a:p>
        </p:txBody>
      </p:sp>
      <p:sp>
        <p:nvSpPr>
          <p:cNvPr id="20" name="s84b">
            <a:extLst xmlns:a="http://schemas.openxmlformats.org/drawingml/2006/main">
              <a:ext uri="{FF2B5EF4-FFF2-40B4-BE49-F238E27FC236}">
                <a16:creationId xmlns:a16="http://schemas.microsoft.com/office/drawing/2014/main" id="{384504C3-097F-4378-8E48-AC0C727F8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4352925"/>
            <a:ext cx="33337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поддерживает репликацию, идентификаторы, API и журналы событий</a:t>
            </a:r>
          </a:p>
        </p:txBody>
      </p:sp>
      <p:sp>
        <p:nvSpPr>
          <p:cNvPr id="21" name="s85r">
            <a:extLst xmlns:a="http://schemas.openxmlformats.org/drawingml/2006/main">
              <a:ext uri="{FF2B5EF4-FFF2-40B4-BE49-F238E27FC236}">
                <a16:creationId xmlns:a16="http://schemas.microsoft.com/office/drawing/2014/main" id="{D0CCCA13-6F5B-4F9B-8E33-FCC0333AD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3629025"/>
            <a:ext cx="5905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22" name="s85l">
            <a:extLst xmlns:a="http://schemas.openxmlformats.org/drawingml/2006/main">
              <a:ext uri="{FF2B5EF4-FFF2-40B4-BE49-F238E27FC236}">
                <a16:creationId xmlns:a16="http://schemas.microsoft.com/office/drawing/2014/main" id="{EB2B691F-4D73-4358-B568-28A8799EE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3819525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КООРДИНАЦИОННЫЙ СОВЕТ</a:t>
            </a:r>
          </a:p>
        </p:txBody>
      </p:sp>
      <p:sp>
        <p:nvSpPr>
          <p:cNvPr id="23" name="s85b">
            <a:extLst xmlns:a="http://schemas.openxmlformats.org/drawingml/2006/main">
              <a:ext uri="{FF2B5EF4-FFF2-40B4-BE49-F238E27FC236}">
                <a16:creationId xmlns:a16="http://schemas.microsoft.com/office/drawing/2014/main" id="{1A018C92-BE61-4E6F-BD17-D744E6B59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4352925"/>
            <a:ext cx="33337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утверждает правила, приоритеты и разрешает спорные случаи</a:t>
            </a:r>
          </a:p>
        </p:txBody>
      </p:sp>
      <p:sp>
        <p:nvSpPr>
          <p:cNvPr id="24" name="s8b">
            <a:extLst xmlns:a="http://schemas.openxmlformats.org/drawingml/2006/main">
              <a:ext uri="{FF2B5EF4-FFF2-40B4-BE49-F238E27FC236}">
                <a16:creationId xmlns:a16="http://schemas.microsoft.com/office/drawing/2014/main" id="{620D5141-DE60-48BF-8767-833CAD38D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5562600"/>
            <a:ext cx="11306175" cy="409575"/>
          </a:xfrm>
          <a:prstGeom xmlns:a="http://schemas.openxmlformats.org/drawingml/2006/main" prst="roundRect">
            <a:avLst>
              <a:gd name="adj" fmla="val 18605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0">
            <a:solidFill>
              <a:srgbClr val="EAF5FB"/>
            </a:solidFill>
            <a:prstDash val="solid"/>
          </a:ln>
        </p:spPr>
      </p:sp>
      <p:sp>
        <p:nvSpPr>
          <p:cNvPr id="25" name="s8bt">
            <a:extLst xmlns:a="http://schemas.openxmlformats.org/drawingml/2006/main">
              <a:ext uri="{FF2B5EF4-FFF2-40B4-BE49-F238E27FC236}">
                <a16:creationId xmlns:a16="http://schemas.microsoft.com/office/drawing/2014/main" id="{B5AA3FAF-3624-4D07-BAC4-48CA16253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" y="5657850"/>
            <a:ext cx="10925175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75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7375E"/>
                </a:solidFill>
                <a:latin typeface="Arial"/>
                <a:ea typeface="Arial"/>
                <a:cs typeface="Arial"/>
              </a:rPr>
              <a:t>ORCID связывает авторов; ROR — организации; постоянные идентификаторы — объекты и публикации.</a:t>
            </a:r>
          </a:p>
        </p:txBody>
      </p:sp>
    </p:spTree>
    <p:extLst>
      <p:ext uri="{BB962C8B-B14F-4D97-AF65-F5344CB8AC3E}">
        <p14:creationId xmlns:p14="http://schemas.microsoft.com/office/powerpoint/2010/main" val="213702094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ta9">
            <a:extLst xmlns:a="http://schemas.openxmlformats.org/drawingml/2006/main">
              <a:ext uri="{FF2B5EF4-FFF2-40B4-BE49-F238E27FC236}">
                <a16:creationId xmlns:a16="http://schemas.microsoft.com/office/drawing/2014/main" id="{6D7679B9-049C-47CE-9065-8BF762EB1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33375"/>
            <a:ext cx="133350" cy="561975"/>
          </a:xfrm>
          <a:prstGeom xmlns:a="http://schemas.openxmlformats.org/drawingml/2006/main" prst="rect">
            <a:avLst/>
          </a:prstGeom>
          <a:ln xmlns:a="http://schemas.openxmlformats.org/drawingml/2006/main" w="0">
            <a:prstDash val="solid"/>
          </a:ln>
        </p:spPr>
      </p:sp>
      <p:sp>
        <p:nvSpPr>
          <p:cNvPr id="2" name="t9">
            <a:extLst xmlns:a="http://schemas.openxmlformats.org/drawingml/2006/main">
              <a:ext uri="{FF2B5EF4-FFF2-40B4-BE49-F238E27FC236}">
                <a16:creationId xmlns:a16="http://schemas.microsoft.com/office/drawing/2014/main" id="{320DE1E0-A20C-4F0C-B970-5DB884DA0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8575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Архивы, библиотеки, история и культура</a:t>
            </a:r>
          </a:p>
        </p:txBody>
      </p:sp>
      <p:sp>
        <p:nvSpPr>
          <p:cNvPr id="3" name="sr9">
            <a:extLst xmlns:a="http://schemas.openxmlformats.org/drawingml/2006/main">
              <a:ext uri="{FF2B5EF4-FFF2-40B4-BE49-F238E27FC236}">
                <a16:creationId xmlns:a16="http://schemas.microsoft.com/office/drawing/2014/main" id="{F372B396-7FA1-49A1-99D4-ECE54AFE1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1152525"/>
            <a:ext cx="228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4" name="st9">
            <a:extLst xmlns:a="http://schemas.openxmlformats.org/drawingml/2006/main">
              <a:ext uri="{FF2B5EF4-FFF2-40B4-BE49-F238E27FC236}">
                <a16:creationId xmlns:a16="http://schemas.microsoft.com/office/drawing/2014/main" id="{411D4999-85E1-443A-9665-23F725B7C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01175" y="1057275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96675"/>
                </a:solidFill>
                <a:latin typeface="Arial"/>
                <a:ea typeface="Arial"/>
                <a:cs typeface="Arial"/>
              </a:rPr>
              <a:t>КАРТА КОМПЕТЕНЦИЙ</a:t>
            </a:r>
          </a:p>
        </p:txBody>
      </p:sp>
      <p:sp>
        <p:nvSpPr>
          <p:cNvPr id="5" name="n9">
            <a:extLst xmlns:a="http://schemas.openxmlformats.org/drawingml/2006/main">
              <a:ext uri="{FF2B5EF4-FFF2-40B4-BE49-F238E27FC236}">
                <a16:creationId xmlns:a16="http://schemas.microsoft.com/office/drawing/2014/main" id="{1EDB3507-173C-484E-ACAC-AFC41A47D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995A3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8995A3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6" name="s90r">
            <a:extLst xmlns:a="http://schemas.openxmlformats.org/drawingml/2006/main">
              <a:ext uri="{FF2B5EF4-FFF2-40B4-BE49-F238E27FC236}">
                <a16:creationId xmlns:a16="http://schemas.microsoft.com/office/drawing/2014/main" id="{93C69505-0CAB-4C94-A1B1-660C5DE12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419225"/>
            <a:ext cx="4286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7" name="s90l">
            <a:extLst xmlns:a="http://schemas.openxmlformats.org/drawingml/2006/main">
              <a:ext uri="{FF2B5EF4-FFF2-40B4-BE49-F238E27FC236}">
                <a16:creationId xmlns:a16="http://schemas.microsoft.com/office/drawing/2014/main" id="{87932972-AE02-40A4-9120-5AE38808A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1552575"/>
            <a:ext cx="33528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АРАН</a:t>
            </a:r>
          </a:p>
        </p:txBody>
      </p:sp>
      <p:sp>
        <p:nvSpPr>
          <p:cNvPr id="8" name="s90b">
            <a:extLst xmlns:a="http://schemas.openxmlformats.org/drawingml/2006/main">
              <a:ext uri="{FF2B5EF4-FFF2-40B4-BE49-F238E27FC236}">
                <a16:creationId xmlns:a16="http://schemas.microsoft.com/office/drawing/2014/main" id="{B5EBE830-2343-4D11-A164-F71CE9971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000250"/>
            <a:ext cx="33528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комплектование, научный НСА, архивная атрибуция</a:t>
            </a:r>
          </a:p>
        </p:txBody>
      </p:sp>
      <p:sp>
        <p:nvSpPr>
          <p:cNvPr id="9" name="s91r">
            <a:extLst xmlns:a="http://schemas.openxmlformats.org/drawingml/2006/main">
              <a:ext uri="{FF2B5EF4-FFF2-40B4-BE49-F238E27FC236}">
                <a16:creationId xmlns:a16="http://schemas.microsoft.com/office/drawing/2014/main" id="{FFE114C5-6A59-48E7-ACB5-5643EADC1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1419225"/>
            <a:ext cx="4286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10" name="s91l">
            <a:extLst xmlns:a="http://schemas.openxmlformats.org/drawingml/2006/main">
              <a:ext uri="{FF2B5EF4-FFF2-40B4-BE49-F238E27FC236}">
                <a16:creationId xmlns:a16="http://schemas.microsoft.com/office/drawing/2014/main" id="{6FE047B8-00A2-478C-9266-00B8FA9C7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1552575"/>
            <a:ext cx="33528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БАН / БЕН РАН</a:t>
            </a:r>
          </a:p>
        </p:txBody>
      </p:sp>
      <p:sp>
        <p:nvSpPr>
          <p:cNvPr id="11" name="s91b">
            <a:extLst xmlns:a="http://schemas.openxmlformats.org/drawingml/2006/main">
              <a:ext uri="{FF2B5EF4-FFF2-40B4-BE49-F238E27FC236}">
                <a16:creationId xmlns:a16="http://schemas.microsoft.com/office/drawing/2014/main" id="{42BEC754-B28C-4A40-BD55-08A19EEFB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2000250"/>
            <a:ext cx="33528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библиография, редкие издания, научные публикации</a:t>
            </a:r>
          </a:p>
        </p:txBody>
      </p:sp>
      <p:sp>
        <p:nvSpPr>
          <p:cNvPr id="12" name="s92r">
            <a:extLst xmlns:a="http://schemas.openxmlformats.org/drawingml/2006/main">
              <a:ext uri="{FF2B5EF4-FFF2-40B4-BE49-F238E27FC236}">
                <a16:creationId xmlns:a16="http://schemas.microsoft.com/office/drawing/2014/main" id="{967E1479-8C26-4985-80A5-FA34A9F14E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9575" y="1419225"/>
            <a:ext cx="4286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DCBF4"/>
          </a:solidFill>
          <a:ln xmlns:a="http://schemas.openxmlformats.org/drawingml/2006/main" w="0">
            <a:solidFill>
              <a:srgbClr val="6DCBF4"/>
            </a:solidFill>
            <a:prstDash val="solid"/>
          </a:ln>
        </p:spPr>
      </p:sp>
      <p:sp>
        <p:nvSpPr>
          <p:cNvPr id="13" name="s92l">
            <a:extLst xmlns:a="http://schemas.openxmlformats.org/drawingml/2006/main">
              <a:ext uri="{FF2B5EF4-FFF2-40B4-BE49-F238E27FC236}">
                <a16:creationId xmlns:a16="http://schemas.microsoft.com/office/drawing/2014/main" id="{712B2D06-9C72-46A0-949B-B3BA9D031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9575" y="1552575"/>
            <a:ext cx="33528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ИНИОН РАН</a:t>
            </a:r>
          </a:p>
        </p:txBody>
      </p:sp>
      <p:sp>
        <p:nvSpPr>
          <p:cNvPr id="14" name="s92b">
            <a:extLst xmlns:a="http://schemas.openxmlformats.org/drawingml/2006/main">
              <a:ext uri="{FF2B5EF4-FFF2-40B4-BE49-F238E27FC236}">
                <a16:creationId xmlns:a16="http://schemas.microsoft.com/office/drawing/2014/main" id="{30B0C8A7-5C57-4B88-BA29-52E261EF3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9575" y="2000250"/>
            <a:ext cx="33528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общественно-научная информация и тезаурусы</a:t>
            </a:r>
          </a:p>
        </p:txBody>
      </p:sp>
      <p:sp>
        <p:nvSpPr>
          <p:cNvPr id="15" name="s93r">
            <a:extLst xmlns:a="http://schemas.openxmlformats.org/drawingml/2006/main">
              <a:ext uri="{FF2B5EF4-FFF2-40B4-BE49-F238E27FC236}">
                <a16:creationId xmlns:a16="http://schemas.microsoft.com/office/drawing/2014/main" id="{DF0E7EBC-B7B7-4CDE-9CD1-D5408EF1D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952750"/>
            <a:ext cx="4286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16" name="s93l">
            <a:extLst xmlns:a="http://schemas.openxmlformats.org/drawingml/2006/main">
              <a:ext uri="{FF2B5EF4-FFF2-40B4-BE49-F238E27FC236}">
                <a16:creationId xmlns:a16="http://schemas.microsoft.com/office/drawing/2014/main" id="{9CDD45E4-1286-44A2-9B52-96BFA2F95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086100"/>
            <a:ext cx="33528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ИИЕТ им. Вавилова</a:t>
            </a:r>
          </a:p>
        </p:txBody>
      </p:sp>
      <p:sp>
        <p:nvSpPr>
          <p:cNvPr id="17" name="s93b">
            <a:extLst xmlns:a="http://schemas.openxmlformats.org/drawingml/2006/main">
              <a:ext uri="{FF2B5EF4-FFF2-40B4-BE49-F238E27FC236}">
                <a16:creationId xmlns:a16="http://schemas.microsoft.com/office/drawing/2014/main" id="{2EA25712-24B7-4482-BFE1-9576A2D99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533775"/>
            <a:ext cx="33528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история науки, техники и научных школ</a:t>
            </a:r>
          </a:p>
        </p:txBody>
      </p:sp>
      <p:sp>
        <p:nvSpPr>
          <p:cNvPr id="18" name="s94r">
            <a:extLst xmlns:a="http://schemas.openxmlformats.org/drawingml/2006/main">
              <a:ext uri="{FF2B5EF4-FFF2-40B4-BE49-F238E27FC236}">
                <a16:creationId xmlns:a16="http://schemas.microsoft.com/office/drawing/2014/main" id="{00325FDB-DE1F-4A4E-AF17-9B43C0142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2952750"/>
            <a:ext cx="4286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19" name="s94l">
            <a:extLst xmlns:a="http://schemas.openxmlformats.org/drawingml/2006/main">
              <a:ext uri="{FF2B5EF4-FFF2-40B4-BE49-F238E27FC236}">
                <a16:creationId xmlns:a16="http://schemas.microsoft.com/office/drawing/2014/main" id="{192ED730-173E-4048-ABFE-72F751E96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3086100"/>
            <a:ext cx="33528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ИА РАН / ИИМК РАН</a:t>
            </a:r>
          </a:p>
        </p:txBody>
      </p:sp>
      <p:sp>
        <p:nvSpPr>
          <p:cNvPr id="20" name="s94b">
            <a:extLst xmlns:a="http://schemas.openxmlformats.org/drawingml/2006/main">
              <a:ext uri="{FF2B5EF4-FFF2-40B4-BE49-F238E27FC236}">
                <a16:creationId xmlns:a16="http://schemas.microsoft.com/office/drawing/2014/main" id="{22E06A9B-729C-43CF-B0FB-6E7BA6631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3533775"/>
            <a:ext cx="33528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археологические коллекции и полевые материалы</a:t>
            </a:r>
          </a:p>
        </p:txBody>
      </p:sp>
      <p:sp>
        <p:nvSpPr>
          <p:cNvPr id="21" name="s95r">
            <a:extLst xmlns:a="http://schemas.openxmlformats.org/drawingml/2006/main">
              <a:ext uri="{FF2B5EF4-FFF2-40B4-BE49-F238E27FC236}">
                <a16:creationId xmlns:a16="http://schemas.microsoft.com/office/drawing/2014/main" id="{8B3B8B65-1A99-47C3-A5A0-155748BCA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9575" y="2952750"/>
            <a:ext cx="4286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2" name="s95l">
            <a:extLst xmlns:a="http://schemas.openxmlformats.org/drawingml/2006/main">
              <a:ext uri="{FF2B5EF4-FFF2-40B4-BE49-F238E27FC236}">
                <a16:creationId xmlns:a16="http://schemas.microsoft.com/office/drawing/2014/main" id="{FAE8AE16-9BCD-4316-95B5-99A805D0B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9575" y="3086100"/>
            <a:ext cx="33528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ИЭА РАН</a:t>
            </a:r>
          </a:p>
        </p:txBody>
      </p:sp>
      <p:sp>
        <p:nvSpPr>
          <p:cNvPr id="23" name="s95b">
            <a:extLst xmlns:a="http://schemas.openxmlformats.org/drawingml/2006/main">
              <a:ext uri="{FF2B5EF4-FFF2-40B4-BE49-F238E27FC236}">
                <a16:creationId xmlns:a16="http://schemas.microsoft.com/office/drawing/2014/main" id="{1B0A82AC-1F94-4F37-B186-B1143CB0D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9575" y="3533775"/>
            <a:ext cx="33528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этнографические коллекции и этика доступа</a:t>
            </a:r>
          </a:p>
        </p:txBody>
      </p:sp>
      <p:sp>
        <p:nvSpPr>
          <p:cNvPr id="24" name="s96r">
            <a:extLst xmlns:a="http://schemas.openxmlformats.org/drawingml/2006/main">
              <a:ext uri="{FF2B5EF4-FFF2-40B4-BE49-F238E27FC236}">
                <a16:creationId xmlns:a16="http://schemas.microsoft.com/office/drawing/2014/main" id="{920C881E-D4CF-4632-9989-4B3D3F52B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486275"/>
            <a:ext cx="4286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5" name="s96l">
            <a:extLst xmlns:a="http://schemas.openxmlformats.org/drawingml/2006/main">
              <a:ext uri="{FF2B5EF4-FFF2-40B4-BE49-F238E27FC236}">
                <a16:creationId xmlns:a16="http://schemas.microsoft.com/office/drawing/2014/main" id="{73325FFF-5156-472E-9716-345B31F9D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4619625"/>
            <a:ext cx="33528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ИРИ / ИВИ РАН</a:t>
            </a:r>
          </a:p>
        </p:txBody>
      </p:sp>
      <p:sp>
        <p:nvSpPr>
          <p:cNvPr id="26" name="s96b">
            <a:extLst xmlns:a="http://schemas.openxmlformats.org/drawingml/2006/main">
              <a:ext uri="{FF2B5EF4-FFF2-40B4-BE49-F238E27FC236}">
                <a16:creationId xmlns:a16="http://schemas.microsoft.com/office/drawing/2014/main" id="{58A8058E-9947-4B0C-99EE-BDBD5225D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5067300"/>
            <a:ext cx="33528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источниковедение и исторический контекст</a:t>
            </a:r>
          </a:p>
        </p:txBody>
      </p:sp>
      <p:sp>
        <p:nvSpPr>
          <p:cNvPr id="27" name="s97r">
            <a:extLst xmlns:a="http://schemas.openxmlformats.org/drawingml/2006/main">
              <a:ext uri="{FF2B5EF4-FFF2-40B4-BE49-F238E27FC236}">
                <a16:creationId xmlns:a16="http://schemas.microsoft.com/office/drawing/2014/main" id="{5D3AEF14-6B37-4C26-B21F-47A156747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4486275"/>
            <a:ext cx="4286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8" name="s97l">
            <a:extLst xmlns:a="http://schemas.openxmlformats.org/drawingml/2006/main">
              <a:ext uri="{FF2B5EF4-FFF2-40B4-BE49-F238E27FC236}">
                <a16:creationId xmlns:a16="http://schemas.microsoft.com/office/drawing/2014/main" id="{B1538D08-031B-4BDB-9F5D-83685D170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4619625"/>
            <a:ext cx="33528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ИВ РАН / ИСл РАН</a:t>
            </a:r>
          </a:p>
        </p:txBody>
      </p:sp>
      <p:sp>
        <p:nvSpPr>
          <p:cNvPr id="29" name="s97b">
            <a:extLst xmlns:a="http://schemas.openxmlformats.org/drawingml/2006/main">
              <a:ext uri="{FF2B5EF4-FFF2-40B4-BE49-F238E27FC236}">
                <a16:creationId xmlns:a16="http://schemas.microsoft.com/office/drawing/2014/main" id="{290B6515-99B8-469F-AC01-C25198888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5067300"/>
            <a:ext cx="33528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рукописные традиции, языки, региональные школы</a:t>
            </a:r>
          </a:p>
        </p:txBody>
      </p:sp>
      <p:sp>
        <p:nvSpPr>
          <p:cNvPr id="30" name="s98r">
            <a:extLst xmlns:a="http://schemas.openxmlformats.org/drawingml/2006/main">
              <a:ext uri="{FF2B5EF4-FFF2-40B4-BE49-F238E27FC236}">
                <a16:creationId xmlns:a16="http://schemas.microsoft.com/office/drawing/2014/main" id="{F1812EF1-9834-4BDA-9B4C-FCEF70D31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9575" y="4486275"/>
            <a:ext cx="4286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31" name="s98l">
            <a:extLst xmlns:a="http://schemas.openxmlformats.org/drawingml/2006/main">
              <a:ext uri="{FF2B5EF4-FFF2-40B4-BE49-F238E27FC236}">
                <a16:creationId xmlns:a16="http://schemas.microsoft.com/office/drawing/2014/main" id="{04E82001-F0B3-4F86-9B8D-503295A23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9575" y="4619625"/>
            <a:ext cx="33528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11827"/>
                </a:solidFill>
                <a:latin typeface="Arial"/>
                <a:ea typeface="Arial"/>
                <a:cs typeface="Arial"/>
              </a:rPr>
              <a:t>Пушкинский Дом</a:t>
            </a:r>
          </a:p>
        </p:txBody>
      </p:sp>
      <p:sp>
        <p:nvSpPr>
          <p:cNvPr id="32" name="s98b">
            <a:extLst xmlns:a="http://schemas.openxmlformats.org/drawingml/2006/main">
              <a:ext uri="{FF2B5EF4-FFF2-40B4-BE49-F238E27FC236}">
                <a16:creationId xmlns:a16="http://schemas.microsoft.com/office/drawing/2014/main" id="{F83BFD42-B993-4C64-9DDC-0BFC37070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9575" y="5067300"/>
            <a:ext cx="33528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96675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96675"/>
                </a:solidFill>
                <a:latin typeface="Arial"/>
                <a:ea typeface="Arial"/>
                <a:cs typeface="Arial"/>
              </a:rPr>
              <a:t>литературные архивы, фонды и текстология</a:t>
            </a:r>
          </a:p>
        </p:txBody>
      </p:sp>
      <p:sp>
        <p:nvSpPr>
          <p:cNvPr id="33" name="s9f">
            <a:extLst xmlns:a="http://schemas.openxmlformats.org/drawingml/2006/main">
              <a:ext uri="{FF2B5EF4-FFF2-40B4-BE49-F238E27FC236}">
                <a16:creationId xmlns:a16="http://schemas.microsoft.com/office/drawing/2014/main" id="{09EC6C21-CC86-4932-B4A7-13E1AA826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6086475"/>
            <a:ext cx="107632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Названия и ведомственная принадлежность уточняются перед заключением соглашений.</a:t>
            </a:r>
          </a:p>
        </p:txBody>
      </p:sp>
    </p:spTree>
    <p:extLst>
      <p:ext uri="{BB962C8B-B14F-4D97-AF65-F5344CB8AC3E}">
        <p14:creationId xmlns:p14="http://schemas.microsoft.com/office/powerpoint/2010/main" val="184967949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2026-08-26T13:57:15.3530000Z</dcterms:created>
  <dcterms:modified xsi:type="dcterms:W3CDTF">2026-08-26T13:57:15.3530000Z</dcterms:modified>
</coreProperties>
</file>