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565392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F91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СПЕЦЗАЩИТА • АРХЕОМЕТР • КОСМОРИТМОЛОГИЯ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8412480" y="6565392"/>
            <a:ext cx="3246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7F91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Архитектура устойчивого развития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-731520"/>
            <a:ext cx="6217920" cy="6217920"/>
          </a:xfrm>
          <a:prstGeom prst="ellipse">
            <a:avLst/>
          </a:prstGeom>
          <a:solidFill>
            <a:srgbClr val="102C4A">
              <a:alpha val="65000"/>
            </a:srgbClr>
          </a:solidFill>
          <a:ln w="12700">
            <a:solidFill>
              <a:srgbClr val="102C4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138160" y="411480"/>
            <a:ext cx="3383280" cy="3383280"/>
          </a:xfrm>
          <a:prstGeom prst="ellipse">
            <a:avLst/>
          </a:prstGeom>
          <a:solidFill>
            <a:srgbClr val="D6A64F">
              <a:alpha val="25000"/>
            </a:srgbClr>
          </a:solidFill>
          <a:ln w="25400">
            <a:solidFill>
              <a:srgbClr val="D6A64F">
                <a:alpha val="3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82296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D6A64F"/>
                </a:solidFill>
              </a:rPr>
              <a:t>СПЕЦЗАЩИТА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64922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4F7FA"/>
                </a:solidFill>
              </a:rPr>
              <a:t>АРХЕОМЕТР И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4F7FA"/>
                </a:solidFill>
              </a:rPr>
              <a:t>КОСМОРИТМОЛОГИЯ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49808" y="3054096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BB0C5"/>
                </a:solidFill>
              </a:rPr>
              <a:t>Архитектура измерения, синхронизации и гармонизации многомерных систем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49808" y="4251960"/>
            <a:ext cx="1325880" cy="347472"/>
          </a:xfrm>
          <a:prstGeom prst="roundRect">
            <a:avLst>
              <a:gd name="adj" fmla="val 15789"/>
            </a:avLst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95528" y="4306824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ИЗМЕРЯТЬ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212848" y="4251960"/>
            <a:ext cx="2103120" cy="347472"/>
          </a:xfrm>
          <a:prstGeom prst="roundRect">
            <a:avLst>
              <a:gd name="adj" fmla="val 15789"/>
            </a:avLst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58568" y="4306824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СИНХРОНИЗИРОВАТЬ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480560" y="4251960"/>
            <a:ext cx="1965960" cy="347472"/>
          </a:xfrm>
          <a:prstGeom prst="roundRect">
            <a:avLst>
              <a:gd name="adj" fmla="val 15789"/>
            </a:avLst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26280" y="4306824"/>
            <a:ext cx="1874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ПРОГНОЗИРОВАТЬ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49808" y="4727448"/>
            <a:ext cx="2057400" cy="347472"/>
          </a:xfrm>
          <a:prstGeom prst="roundRect">
            <a:avLst>
              <a:gd name="adj" fmla="val 15789"/>
            </a:avLst>
          </a:prstGeom>
          <a:solidFill>
            <a:srgbClr val="B996E8"/>
          </a:solidFill>
          <a:ln w="12700">
            <a:solidFill>
              <a:srgbClr val="B996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95528" y="4782312"/>
            <a:ext cx="19659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ГАРМОНИЗИРОВАТЬ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971800" y="4727448"/>
            <a:ext cx="1554480" cy="347472"/>
          </a:xfrm>
          <a:prstGeom prst="roundRect">
            <a:avLst>
              <a:gd name="adj" fmla="val 15789"/>
            </a:avLst>
          </a:prstGeom>
          <a:solidFill>
            <a:srgbClr val="E78F63"/>
          </a:solidFill>
          <a:ln w="12700">
            <a:solidFill>
              <a:srgbClr val="E78F6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17520" y="4782312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11F"/>
                </a:solidFill>
              </a:rPr>
              <a:t>ДЕЙСТВОВАТЬ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49808" y="5897880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BB0C5"/>
                </a:solidFill>
              </a:rPr>
              <a:t>Концептуально-техническая презентация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10. Рекурсия МетаПроекта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Одинаковая минимальная логика на каждом масштабе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920240"/>
            <a:ext cx="1737360" cy="731520"/>
          </a:xfrm>
          <a:prstGeom prst="roundRect">
            <a:avLst>
              <a:gd name="adj" fmla="val 8750"/>
            </a:avLst>
          </a:prstGeom>
          <a:solidFill>
            <a:srgbClr val="13263B"/>
          </a:solidFill>
          <a:ln w="17780">
            <a:solidFill>
              <a:srgbClr val="43D6B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2176272"/>
            <a:ext cx="15910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Наблюдение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468880" y="2286000"/>
            <a:ext cx="429768" cy="0"/>
          </a:xfrm>
          <a:prstGeom prst="line">
            <a:avLst/>
          </a:prstGeom>
          <a:noFill/>
          <a:ln w="2032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2971800" y="1920240"/>
            <a:ext cx="1737360" cy="731520"/>
          </a:xfrm>
          <a:prstGeom prst="roundRect">
            <a:avLst>
              <a:gd name="adj" fmla="val 8750"/>
            </a:avLst>
          </a:prstGeom>
          <a:solidFill>
            <a:srgbClr val="13263B"/>
          </a:solidFill>
          <a:ln w="17780">
            <a:solidFill>
              <a:srgbClr val="43D6B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044952" y="2176272"/>
            <a:ext cx="15910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Измерение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09160" y="2286000"/>
            <a:ext cx="429768" cy="0"/>
          </a:xfrm>
          <a:prstGeom prst="line">
            <a:avLst/>
          </a:prstGeom>
          <a:noFill/>
          <a:ln w="2032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5212080" y="1920240"/>
            <a:ext cx="1737360" cy="731520"/>
          </a:xfrm>
          <a:prstGeom prst="roundRect">
            <a:avLst>
              <a:gd name="adj" fmla="val 8750"/>
            </a:avLst>
          </a:prstGeom>
          <a:solidFill>
            <a:srgbClr val="13263B"/>
          </a:solidFill>
          <a:ln w="17780">
            <a:solidFill>
              <a:srgbClr val="43D6B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85232" y="2176272"/>
            <a:ext cx="15910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Прогноз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949440" y="2286000"/>
            <a:ext cx="429768" cy="0"/>
          </a:xfrm>
          <a:prstGeom prst="line">
            <a:avLst/>
          </a:prstGeom>
          <a:noFill/>
          <a:ln w="2032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7452360" y="1920240"/>
            <a:ext cx="1737360" cy="731520"/>
          </a:xfrm>
          <a:prstGeom prst="roundRect">
            <a:avLst>
              <a:gd name="adj" fmla="val 8750"/>
            </a:avLst>
          </a:prstGeom>
          <a:solidFill>
            <a:srgbClr val="13263B"/>
          </a:solidFill>
          <a:ln w="17780">
            <a:solidFill>
              <a:srgbClr val="43D6B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25512" y="2176272"/>
            <a:ext cx="15910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Действие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189720" y="2286000"/>
            <a:ext cx="429768" cy="0"/>
          </a:xfrm>
          <a:prstGeom prst="line">
            <a:avLst/>
          </a:prstGeom>
          <a:noFill/>
          <a:ln w="2032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9692640" y="1920240"/>
            <a:ext cx="1737360" cy="731520"/>
          </a:xfrm>
          <a:prstGeom prst="roundRect">
            <a:avLst>
              <a:gd name="adj" fmla="val 8750"/>
            </a:avLst>
          </a:prstGeom>
          <a:solidFill>
            <a:srgbClr val="13263B"/>
          </a:solidFill>
          <a:ln w="17780">
            <a:solidFill>
              <a:srgbClr val="D6A6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65792" y="2176272"/>
            <a:ext cx="15910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Валидация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011680" y="315468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D6A64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Mₗ = {Observe, Measure, Forecast, Act, Validate}ₗ</a:t>
            </a:r>
            <a:endParaRPr lang="en-US" sz="2100" dirty="0"/>
          </a:p>
        </p:txBody>
      </p:sp>
      <p:sp>
        <p:nvSpPr>
          <p:cNvPr id="19" name="Shape 17"/>
          <p:cNvSpPr/>
          <p:nvPr/>
        </p:nvSpPr>
        <p:spPr>
          <a:xfrm>
            <a:off x="868680" y="411480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114800"/>
            <a:ext cx="54864" cy="141732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51560" y="42793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Объект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51560" y="4645152"/>
            <a:ext cx="283464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Локальная система: оборудование, участок, организация.</a:t>
            </a:r>
            <a:endParaRPr lang="en-US" sz="1140" dirty="0"/>
          </a:p>
        </p:txBody>
      </p:sp>
      <p:sp>
        <p:nvSpPr>
          <p:cNvPr id="23" name="Shape 21"/>
          <p:cNvSpPr/>
          <p:nvPr/>
        </p:nvSpPr>
        <p:spPr>
          <a:xfrm>
            <a:off x="4526280" y="411480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526280" y="4114800"/>
            <a:ext cx="54864" cy="141732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09160" y="42793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Территория / отрасль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709160" y="4645152"/>
            <a:ext cx="283464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Агрегация показателей снизу вверх; стандарты и ограничения сверху вниз.</a:t>
            </a:r>
            <a:endParaRPr lang="en-US" sz="1140" dirty="0"/>
          </a:p>
        </p:txBody>
      </p:sp>
      <p:sp>
        <p:nvSpPr>
          <p:cNvPr id="27" name="Shape 25"/>
          <p:cNvSpPr/>
          <p:nvPr/>
        </p:nvSpPr>
        <p:spPr>
          <a:xfrm>
            <a:off x="8183880" y="4114800"/>
            <a:ext cx="315468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183880" y="4114800"/>
            <a:ext cx="54864" cy="141732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66760" y="42793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Сеть регионов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8366760" y="4645152"/>
            <a:ext cx="283464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Тот же протокол применяется без смены базовой логики.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11. Интегрированная архитектура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СПЕЦЗАЩИТА × Археометр × Косморитмология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600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1600200"/>
            <a:ext cx="54864" cy="150876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764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ДАННЫЕ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130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сенсоры • реестры • отчётность • наблюдения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4114800" y="2350008"/>
            <a:ext cx="338328" cy="0"/>
          </a:xfrm>
          <a:prstGeom prst="line">
            <a:avLst/>
          </a:prstGeom>
          <a:noFill/>
          <a:ln w="1905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2450592" y="3108960"/>
            <a:ext cx="0" cy="594360"/>
          </a:xfrm>
          <a:prstGeom prst="line">
            <a:avLst/>
          </a:prstGeom>
          <a:noFill/>
          <a:ln w="1651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4544568" y="1600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44568" y="1600200"/>
            <a:ext cx="54864" cy="150876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27448" y="1764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АРХЕОМЕТР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727448" y="2130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баланс • критичность • связанность • риск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7882128" y="2350008"/>
            <a:ext cx="338328" cy="0"/>
          </a:xfrm>
          <a:prstGeom prst="line">
            <a:avLst/>
          </a:prstGeom>
          <a:noFill/>
          <a:ln w="1905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6217920" y="3108960"/>
            <a:ext cx="0" cy="594360"/>
          </a:xfrm>
          <a:prstGeom prst="line">
            <a:avLst/>
          </a:prstGeom>
          <a:noFill/>
          <a:ln w="1651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8311896" y="1600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11896" y="1600200"/>
            <a:ext cx="54864" cy="150876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94776" y="1764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КОСМОРИТМ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494776" y="2130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фазы • циклы • лаги • окна решений</a:t>
            </a:r>
            <a:endParaRPr lang="en-US" sz="1140" dirty="0"/>
          </a:p>
        </p:txBody>
      </p:sp>
      <p:sp>
        <p:nvSpPr>
          <p:cNvPr id="20" name="Shape 18"/>
          <p:cNvSpPr/>
          <p:nvPr/>
        </p:nvSpPr>
        <p:spPr>
          <a:xfrm>
            <a:off x="9985248" y="3108960"/>
            <a:ext cx="0" cy="594360"/>
          </a:xfrm>
          <a:prstGeom prst="line">
            <a:avLst/>
          </a:prstGeom>
          <a:noFill/>
          <a:ln w="1651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77240" y="3886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3886200"/>
            <a:ext cx="54864" cy="1508760"/>
          </a:xfrm>
          <a:prstGeom prst="rect">
            <a:avLst/>
          </a:prstGeom>
          <a:solidFill>
            <a:srgbClr val="B996E8"/>
          </a:solidFill>
          <a:ln w="12700">
            <a:solidFill>
              <a:srgbClr val="B996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0120" y="4050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СЦЕНАРИИ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60120" y="4416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базовый • неблагоприятный • целевой</a:t>
            </a:r>
            <a:endParaRPr lang="en-US" sz="1140" dirty="0"/>
          </a:p>
        </p:txBody>
      </p:sp>
      <p:sp>
        <p:nvSpPr>
          <p:cNvPr id="25" name="Shape 23"/>
          <p:cNvSpPr/>
          <p:nvPr/>
        </p:nvSpPr>
        <p:spPr>
          <a:xfrm>
            <a:off x="4114800" y="4636008"/>
            <a:ext cx="338328" cy="0"/>
          </a:xfrm>
          <a:prstGeom prst="line">
            <a:avLst/>
          </a:prstGeom>
          <a:noFill/>
          <a:ln w="1905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4544568" y="3886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44568" y="3886200"/>
            <a:ext cx="54864" cy="1508760"/>
          </a:xfrm>
          <a:prstGeom prst="rect">
            <a:avLst/>
          </a:prstGeom>
          <a:solidFill>
            <a:srgbClr val="E78F63"/>
          </a:solidFill>
          <a:ln w="12700">
            <a:solidFill>
              <a:srgbClr val="E78F6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27448" y="4050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ИСПОЛНЕНИЕ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727448" y="4416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пилот • ресурс • ответственный • срок</a:t>
            </a:r>
            <a:endParaRPr lang="en-US" sz="1140" dirty="0"/>
          </a:p>
        </p:txBody>
      </p:sp>
      <p:sp>
        <p:nvSpPr>
          <p:cNvPr id="30" name="Shape 28"/>
          <p:cNvSpPr/>
          <p:nvPr/>
        </p:nvSpPr>
        <p:spPr>
          <a:xfrm>
            <a:off x="7882128" y="4636008"/>
            <a:ext cx="338328" cy="0"/>
          </a:xfrm>
          <a:prstGeom prst="line">
            <a:avLst/>
          </a:prstGeom>
          <a:noFill/>
          <a:ln w="1905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8311896" y="3886200"/>
            <a:ext cx="3337560" cy="1508760"/>
          </a:xfrm>
          <a:prstGeom prst="roundRect">
            <a:avLst>
              <a:gd name="adj" fmla="val 4848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311896" y="3886200"/>
            <a:ext cx="54864" cy="1508760"/>
          </a:xfrm>
          <a:prstGeom prst="rect">
            <a:avLst/>
          </a:prstGeom>
          <a:solidFill>
            <a:srgbClr val="67C58B"/>
          </a:solidFill>
          <a:ln w="12700">
            <a:solidFill>
              <a:srgbClr val="67C58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494776" y="405079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ВАЛИДАЦИЯ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494776" y="4416552"/>
            <a:ext cx="3017520" cy="8503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факт vs прогноз • обновление модели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12. Прикладные сценарии СПЕЦЗАЩИТЫ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Одна математика — разные объекты управления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54864" cy="160020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5819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Инфраструктура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194767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деградация • отказы • профилактические окна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4507992" y="141732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07992" y="1417320"/>
            <a:ext cx="54864" cy="160020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90872" y="15819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Экология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90872" y="194767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атмосфера • вода • почва • биоценоз • нагрузка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8330184" y="141732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330184" y="1417320"/>
            <a:ext cx="54864" cy="160020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13064" y="158191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Кооперация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513064" y="194767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перколяция поставщиков • узлы-одиночки • точки отказа</a:t>
            </a:r>
            <a:endParaRPr lang="en-US" sz="1140" dirty="0"/>
          </a:p>
        </p:txBody>
      </p:sp>
      <p:sp>
        <p:nvSpPr>
          <p:cNvPr id="16" name="Shape 14"/>
          <p:cNvSpPr/>
          <p:nvPr/>
        </p:nvSpPr>
        <p:spPr>
          <a:xfrm>
            <a:off x="685800" y="374904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749040"/>
            <a:ext cx="54864" cy="1600200"/>
          </a:xfrm>
          <a:prstGeom prst="rect">
            <a:avLst/>
          </a:prstGeom>
          <a:solidFill>
            <a:srgbClr val="B996E8"/>
          </a:solidFill>
          <a:ln w="12700">
            <a:solidFill>
              <a:srgbClr val="B996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91363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Кадры и ресурсы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68680" y="427939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циклы нагрузки • компетенции • мобилизация</a:t>
            </a:r>
            <a:endParaRPr lang="en-US" sz="1140" dirty="0"/>
          </a:p>
        </p:txBody>
      </p:sp>
      <p:sp>
        <p:nvSpPr>
          <p:cNvPr id="20" name="Shape 18"/>
          <p:cNvSpPr/>
          <p:nvPr/>
        </p:nvSpPr>
        <p:spPr>
          <a:xfrm>
            <a:off x="4507992" y="374904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07992" y="3749040"/>
            <a:ext cx="54864" cy="1600200"/>
          </a:xfrm>
          <a:prstGeom prst="rect">
            <a:avLst/>
          </a:prstGeom>
          <a:solidFill>
            <a:srgbClr val="E78F63"/>
          </a:solidFill>
          <a:ln w="12700">
            <a:solidFill>
              <a:srgbClr val="E78F6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90872" y="391363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ИИ-экосистема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690872" y="427939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критичность • разнообразие • вычислительные ресурсы</a:t>
            </a:r>
            <a:endParaRPr lang="en-US" sz="1140" dirty="0"/>
          </a:p>
        </p:txBody>
      </p:sp>
      <p:sp>
        <p:nvSpPr>
          <p:cNvPr id="24" name="Shape 22"/>
          <p:cNvSpPr/>
          <p:nvPr/>
        </p:nvSpPr>
        <p:spPr>
          <a:xfrm>
            <a:off x="8330184" y="3749040"/>
            <a:ext cx="3401568" cy="1600200"/>
          </a:xfrm>
          <a:prstGeom prst="roundRect">
            <a:avLst>
              <a:gd name="adj" fmla="val 457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330184" y="3749040"/>
            <a:ext cx="54864" cy="1600200"/>
          </a:xfrm>
          <a:prstGeom prst="rect">
            <a:avLst/>
          </a:prstGeom>
          <a:solidFill>
            <a:srgbClr val="67C58B"/>
          </a:solidFill>
          <a:ln w="12700">
            <a:solidFill>
              <a:srgbClr val="67C58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513064" y="3913632"/>
            <a:ext cx="30815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Кризисное управление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513064" y="4279392"/>
            <a:ext cx="3081528" cy="9418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действие по состоянию и порогу риска, а не только по календарю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13. Протокол решения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Восемь шагов от объекта до обучения системы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41832" y="148132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41832" y="158191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600200" y="149047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Идентифицировать объект и горизонт управления.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0" y="132588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65392" y="148132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58191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223760" y="149047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Сформировать X(t) и карту качества данных.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777240" y="251460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67004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77063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3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600200" y="267919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Вычислить баланс, связанность, критичность и хрупкость.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00800" y="251460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65392" y="267004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65392" y="277063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223760" y="267919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Определить доминирующие циклы и временные лаги.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777240" y="370332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385876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395935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5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600200" y="38679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Сформировать 3 сценария: базовый, неблагоприятный, целевой.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0" y="370332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65392" y="385876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65392" y="395935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223760" y="386791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Проверить ограничения безопасности и ресурсную реализуемость.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777240" y="489204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24405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41832" y="5047488"/>
            <a:ext cx="502920" cy="502920"/>
          </a:xfrm>
          <a:prstGeom prst="ellipse">
            <a:avLst/>
          </a:prstGeom>
          <a:solidFill>
            <a:srgbClr val="4DB4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41832" y="514807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7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600200" y="505663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Запустить минимальное обратимое воздействие.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6400800" y="4892040"/>
            <a:ext cx="5074920" cy="868680"/>
          </a:xfrm>
          <a:prstGeom prst="roundRect">
            <a:avLst>
              <a:gd name="adj" fmla="val 6316"/>
            </a:avLst>
          </a:prstGeom>
          <a:solidFill>
            <a:srgbClr val="0E1C2C"/>
          </a:solidFill>
          <a:ln w="15240">
            <a:solidFill>
              <a:srgbClr val="D6A64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565392" y="5047488"/>
            <a:ext cx="502920" cy="502920"/>
          </a:xfrm>
          <a:prstGeom prst="ellipse">
            <a:avLst/>
          </a:prstGeom>
          <a:solidFill>
            <a:srgbClr val="D6A64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565392" y="5148072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7111F"/>
                </a:solidFill>
              </a:rPr>
              <a:t>8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7223760" y="5056632"/>
            <a:ext cx="3977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4F7FA"/>
                </a:solidFill>
              </a:rPr>
              <a:t>Сравнить прогноз с фактом и обновить параметры модели.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 Валидация и дорожная карта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Работает то, что стабильно улучшает решения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25880"/>
            <a:ext cx="54864" cy="182880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490472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Валидация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14400" y="1856232"/>
            <a:ext cx="3154680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Базовая модель сравнения • out-of-sample тест • контроль смешивающих факторов • критерий выигрыша • журнал ошибок.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4370832" y="132588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70832" y="1325880"/>
            <a:ext cx="54864" cy="182880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53712" y="1490472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Научная добросовестность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53712" y="1856232"/>
            <a:ext cx="3154680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Каждая гипотеза имеет статус, уровень доверия и условия пересмотра. Прогноз без проверки не становится знанием.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8010144" y="1325880"/>
            <a:ext cx="3474720" cy="1828800"/>
          </a:xfrm>
          <a:prstGeom prst="roundRect">
            <a:avLst>
              <a:gd name="adj" fmla="val 4000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10144" y="1325880"/>
            <a:ext cx="54864" cy="182880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93024" y="1490472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Безопасность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193024" y="1856232"/>
            <a:ext cx="3154680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Любое воздействие должно иметь порог запуска, критерий прекращения, обратимость и ответственного.</a:t>
            </a:r>
            <a:endParaRPr lang="en-US" sz="1140" dirty="0"/>
          </a:p>
        </p:txBody>
      </p:sp>
      <p:sp>
        <p:nvSpPr>
          <p:cNvPr id="16" name="Shape 14"/>
          <p:cNvSpPr/>
          <p:nvPr/>
        </p:nvSpPr>
        <p:spPr>
          <a:xfrm>
            <a:off x="777240" y="3977640"/>
            <a:ext cx="1993392" cy="1051560"/>
          </a:xfrm>
          <a:prstGeom prst="chevron">
            <a:avLst/>
          </a:prstGeom>
          <a:solidFill>
            <a:srgbClr val="13263B"/>
          </a:solidFill>
          <a:ln w="12700">
            <a:solidFill>
              <a:srgbClr val="2440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4400" y="4169664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A64F"/>
                </a:solidFill>
              </a:rPr>
              <a:t>0–3 мес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23544" y="448056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4F7FA"/>
                </a:solidFill>
              </a:rPr>
              <a:t>модель данных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044952" y="3977640"/>
            <a:ext cx="1993392" cy="1051560"/>
          </a:xfrm>
          <a:prstGeom prst="chevron">
            <a:avLst/>
          </a:prstGeom>
          <a:solidFill>
            <a:srgbClr val="13263B"/>
          </a:solidFill>
          <a:ln w="12700">
            <a:solidFill>
              <a:srgbClr val="2440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82112" y="4169664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A64F"/>
                </a:solidFill>
              </a:rPr>
              <a:t>3–6 мес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191256" y="448056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4F7FA"/>
                </a:solidFill>
              </a:rPr>
              <a:t>MVP Археометра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312664" y="3977640"/>
            <a:ext cx="1993392" cy="1051560"/>
          </a:xfrm>
          <a:prstGeom prst="chevron">
            <a:avLst/>
          </a:prstGeom>
          <a:solidFill>
            <a:srgbClr val="17374D"/>
          </a:solidFill>
          <a:ln w="12700">
            <a:solidFill>
              <a:srgbClr val="2440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49824" y="4169664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A64F"/>
                </a:solidFill>
              </a:rPr>
              <a:t>6–12 мес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58968" y="448056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4F7FA"/>
                </a:solidFill>
              </a:rPr>
              <a:t>циклы и валидация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7580376" y="3977640"/>
            <a:ext cx="1993392" cy="1051560"/>
          </a:xfrm>
          <a:prstGeom prst="chevron">
            <a:avLst/>
          </a:prstGeom>
          <a:solidFill>
            <a:srgbClr val="17374D"/>
          </a:solidFill>
          <a:ln w="12700">
            <a:solidFill>
              <a:srgbClr val="2440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17536" y="4169664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A64F"/>
                </a:solidFill>
              </a:rPr>
              <a:t>12–24 мес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726680" y="448056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4F7FA"/>
                </a:solidFill>
              </a:rPr>
              <a:t>пилоты СПЕЦЗАЩИТЫ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9848088" y="3977640"/>
            <a:ext cx="1993392" cy="1051560"/>
          </a:xfrm>
          <a:prstGeom prst="chevron">
            <a:avLst/>
          </a:prstGeom>
          <a:solidFill>
            <a:srgbClr val="4D3C1C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985248" y="4169664"/>
            <a:ext cx="1600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6A64F"/>
                </a:solidFill>
              </a:rPr>
              <a:t>24+ мес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9994392" y="4480560"/>
            <a:ext cx="1600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F4F7FA"/>
                </a:solidFill>
              </a:rPr>
              <a:t>масштабирование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15. Десять принципов системы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Критерии инженерной зрелости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77240" y="1280160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380744" y="1271016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Измеряемость выше декларации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1380744" y="1783080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77240" y="2212848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380744" y="2203704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Динамика важнее статического рейтинга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1380744" y="2715768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3145536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03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380744" y="3136392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Баланс ≠ покой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1380744" y="3648456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4078224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04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380744" y="4069080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Критичность требует ограничений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1380744" y="4581144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5010912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05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380744" y="5001768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Связанность без монокультуры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1380744" y="5513832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28232" y="1280160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06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031736" y="1271016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Циклы — проверяемые структуры времени</a:t>
            </a:r>
            <a:endParaRPr lang="en-US" sz="1450" dirty="0"/>
          </a:p>
        </p:txBody>
      </p:sp>
      <p:sp>
        <p:nvSpPr>
          <p:cNvPr id="21" name="Shape 19"/>
          <p:cNvSpPr/>
          <p:nvPr/>
        </p:nvSpPr>
        <p:spPr>
          <a:xfrm>
            <a:off x="7031736" y="1783080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28232" y="2212848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07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031736" y="2203704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Гипотезы имеют статус доверия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7031736" y="2715768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28232" y="3145536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08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031736" y="3136392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Воздействия обратимы и ограничены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7031736" y="3648456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28232" y="4078224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09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031736" y="4069080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4F7FA"/>
                </a:solidFill>
              </a:rPr>
              <a:t>Прогноз обязан проходить валидацию</a:t>
            </a:r>
            <a:endParaRPr lang="en-US" sz="1450" dirty="0"/>
          </a:p>
        </p:txBody>
      </p:sp>
      <p:sp>
        <p:nvSpPr>
          <p:cNvPr id="30" name="Shape 28"/>
          <p:cNvSpPr/>
          <p:nvPr/>
        </p:nvSpPr>
        <p:spPr>
          <a:xfrm>
            <a:off x="7031736" y="4581144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28232" y="5010912"/>
            <a:ext cx="502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A64F"/>
                </a:solidFill>
              </a:rPr>
              <a:t>10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031736" y="5001768"/>
            <a:ext cx="46634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4F7FA"/>
                </a:solidFill>
              </a:rPr>
              <a:t>СПЕЦЗАЩИТА превращает модель в результат</a:t>
            </a:r>
            <a:endParaRPr lang="en-US" sz="1450" dirty="0"/>
          </a:p>
        </p:txBody>
      </p:sp>
      <p:sp>
        <p:nvSpPr>
          <p:cNvPr id="33" name="Shape 31"/>
          <p:cNvSpPr/>
          <p:nvPr/>
        </p:nvSpPr>
        <p:spPr>
          <a:xfrm>
            <a:off x="7031736" y="5513832"/>
            <a:ext cx="4480560" cy="0"/>
          </a:xfrm>
          <a:prstGeom prst="line">
            <a:avLst/>
          </a:prstGeom>
          <a:noFill/>
          <a:ln w="10160">
            <a:solidFill>
              <a:srgbClr val="24405C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21792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6A64F"/>
                </a:solidFill>
              </a:rPr>
              <a:t>ИТОГОВАЯ ФОРМУЛА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822960" y="1828800"/>
            <a:ext cx="10561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РЕЗУЛЬТАТ = ДАННЫЕ × СВЯЗАННОСТЬ × ВРЕМЯ × БАЛАНС × ИСПОЛНЕНИЕ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508760" y="2971800"/>
            <a:ext cx="9144000" cy="0"/>
          </a:xfrm>
          <a:prstGeom prst="line">
            <a:avLst/>
          </a:prstGeom>
          <a:noFill/>
          <a:ln w="26670">
            <a:solidFill>
              <a:srgbClr val="D6A6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88720" y="338328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3D6B4"/>
                </a:solidFill>
              </a:rPr>
              <a:t>Археометр отвечает: «в каком состоянии система и куда она движется?»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188720" y="406908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6A64F"/>
                </a:solidFill>
              </a:rPr>
              <a:t>Косморитмология отвечает: «в какой фазе и временном контексте она находится?»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88720" y="475488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4DB4FF"/>
                </a:solidFill>
              </a:rPr>
              <a:t>СПЕЦЗАЩИТА отвечает: «что сделать, кем, когда и с каким проверяемым результатом?»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5623560"/>
            <a:ext cx="9966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7FA"/>
                </a:solidFill>
              </a:rPr>
              <a:t>Цель — устойчивое развитие: достаточно связное для кооперации, достаточно разнообразное для адаптации, достаточно критичное для чувствительности и достаточно стабилизированное для предотвращения разрушения.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Резюме системы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От наблюдения к проверяемому результату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4DB4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751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Наблюдение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148840" y="2313432"/>
            <a:ext cx="292608" cy="0"/>
          </a:xfrm>
          <a:prstGeom prst="line">
            <a:avLst/>
          </a:prstGeom>
          <a:noFill/>
          <a:ln w="2286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246888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43D6B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4203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Археометр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023360" y="2313432"/>
            <a:ext cx="292608" cy="0"/>
          </a:xfrm>
          <a:prstGeom prst="line">
            <a:avLst/>
          </a:prstGeom>
          <a:noFill/>
          <a:ln w="2286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434340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D6A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1655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Косморитм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897880" y="2313432"/>
            <a:ext cx="292608" cy="0"/>
          </a:xfrm>
          <a:prstGeom prst="line">
            <a:avLst/>
          </a:prstGeom>
          <a:noFill/>
          <a:ln w="2286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621792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B996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9107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Решение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772400" y="2313432"/>
            <a:ext cx="292608" cy="0"/>
          </a:xfrm>
          <a:prstGeom prst="line">
            <a:avLst/>
          </a:prstGeom>
          <a:noFill/>
          <a:ln w="2286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809244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E78F6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6559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Исполнение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646920" y="2313432"/>
            <a:ext cx="292608" cy="0"/>
          </a:xfrm>
          <a:prstGeom prst="line">
            <a:avLst/>
          </a:prstGeom>
          <a:noFill/>
          <a:ln w="2286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9966960" y="1920240"/>
            <a:ext cx="1554480" cy="777240"/>
          </a:xfrm>
          <a:prstGeom prst="roundRect">
            <a:avLst>
              <a:gd name="adj" fmla="val 9412"/>
            </a:avLst>
          </a:prstGeom>
          <a:solidFill>
            <a:srgbClr val="0E1C2C"/>
          </a:solidFill>
          <a:ln w="20320">
            <a:solidFill>
              <a:srgbClr val="67C58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040112" y="2185416"/>
            <a:ext cx="140817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Обратная связь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731520" y="315468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31520" y="3154680"/>
            <a:ext cx="54864" cy="201168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" y="33192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Археометр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914400" y="3685032"/>
            <a:ext cx="3063240" cy="1353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Переводит разнородные данные в единое пространство состояния, оценивает баланс, критичность, связанность и хрупкость.</a:t>
            </a:r>
            <a:endParaRPr lang="en-US" sz="1140" dirty="0"/>
          </a:p>
        </p:txBody>
      </p:sp>
      <p:sp>
        <p:nvSpPr>
          <p:cNvPr id="25" name="Shape 23"/>
          <p:cNvSpPr/>
          <p:nvPr/>
        </p:nvSpPr>
        <p:spPr>
          <a:xfrm>
            <a:off x="4407408" y="315468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407408" y="3154680"/>
            <a:ext cx="54864" cy="201168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90288" y="33192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Косморитмология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4590288" y="3685032"/>
            <a:ext cx="3063240" cy="1353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Формирует временно-циклический слой: фазы, лаги, повторяемость, окна наблюдения и принятия решений.</a:t>
            </a:r>
            <a:endParaRPr lang="en-US" sz="1140" dirty="0"/>
          </a:p>
        </p:txBody>
      </p:sp>
      <p:sp>
        <p:nvSpPr>
          <p:cNvPr id="29" name="Shape 27"/>
          <p:cNvSpPr/>
          <p:nvPr/>
        </p:nvSpPr>
        <p:spPr>
          <a:xfrm>
            <a:off x="8083296" y="3154680"/>
            <a:ext cx="3383280" cy="2011680"/>
          </a:xfrm>
          <a:prstGeom prst="roundRect">
            <a:avLst>
              <a:gd name="adj" fmla="val 363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83296" y="3154680"/>
            <a:ext cx="54864" cy="201168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66176" y="33192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СПЕЦЗАЩИТА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8266176" y="3685032"/>
            <a:ext cx="3063240" cy="13533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Исполнительный контур: сценарии, ресурсы, пилоты, контроль фактического эффекта и обучение модели.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Методологический статус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Разделяем факт, модель и гипотезу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429000" cy="4160520"/>
          </a:xfrm>
          <a:prstGeom prst="roundRect">
            <a:avLst>
              <a:gd name="adj" fmla="val 2133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54864" cy="416052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5819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A. Измеряемые циклы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68680" y="1947672"/>
            <a:ext cx="3108960" cy="3502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Вращение Земли, годичный и лунный циклы, солнечная активность, сезонные нагрузки и другие наблюдаемые периодичности.</a:t>
            </a:r>
            <a:endParaRPr lang="en-US" sz="1140" dirty="0"/>
          </a:p>
          <a:p>
            <a:pPr indent="0" marL="0">
              <a:buNone/>
            </a:pP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Статус: эмпирически измеряемые данные.</a:t>
            </a:r>
            <a:endParaRPr lang="en-US" sz="1140" dirty="0"/>
          </a:p>
        </p:txBody>
      </p:sp>
      <p:sp>
        <p:nvSpPr>
          <p:cNvPr id="8" name="Shape 6"/>
          <p:cNvSpPr/>
          <p:nvPr/>
        </p:nvSpPr>
        <p:spPr>
          <a:xfrm>
            <a:off x="4370832" y="1417320"/>
            <a:ext cx="3429000" cy="4160520"/>
          </a:xfrm>
          <a:prstGeom prst="roundRect">
            <a:avLst>
              <a:gd name="adj" fmla="val 2133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70832" y="1417320"/>
            <a:ext cx="54864" cy="416052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53712" y="15819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B. Математические модели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53712" y="1947672"/>
            <a:ext cx="3108960" cy="3502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Динамические системы, теория графов, спектральный анализ, энтропия, перколяция, показатели Ляпунова, аттракторы.</a:t>
            </a:r>
            <a:endParaRPr lang="en-US" sz="1140" dirty="0"/>
          </a:p>
          <a:p>
            <a:pPr indent="0" marL="0">
              <a:buNone/>
            </a:pP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Статус: формализуемые модели.</a:t>
            </a:r>
            <a:endParaRPr lang="en-US" sz="1140" dirty="0"/>
          </a:p>
        </p:txBody>
      </p:sp>
      <p:sp>
        <p:nvSpPr>
          <p:cNvPr id="12" name="Shape 10"/>
          <p:cNvSpPr/>
          <p:nvPr/>
        </p:nvSpPr>
        <p:spPr>
          <a:xfrm>
            <a:off x="8055864" y="1417320"/>
            <a:ext cx="3429000" cy="4160520"/>
          </a:xfrm>
          <a:prstGeom prst="roundRect">
            <a:avLst>
              <a:gd name="adj" fmla="val 2133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55864" y="1417320"/>
            <a:ext cx="54864" cy="416052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38744" y="15819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C. Проверяемые гипотезы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38744" y="1947672"/>
            <a:ext cx="3108960" cy="3502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Корреляции циклов с социальными, технологическими или когнитивными явлениями.</a:t>
            </a:r>
            <a:endParaRPr lang="en-US" sz="1140" dirty="0"/>
          </a:p>
          <a:p>
            <a:pPr indent="0" marL="0">
              <a:buNone/>
            </a:pP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Статус: гипотеза до статистической и причинной валидации.</a:t>
            </a:r>
            <a:endParaRPr lang="en-US" sz="1140" dirty="0"/>
          </a:p>
        </p:txBody>
      </p:sp>
      <p:sp>
        <p:nvSpPr>
          <p:cNvPr id="16" name="Text 14"/>
          <p:cNvSpPr/>
          <p:nvPr/>
        </p:nvSpPr>
        <p:spPr>
          <a:xfrm>
            <a:off x="1874520" y="5897880"/>
            <a:ext cx="8412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D6A64F"/>
                </a:solidFill>
              </a:rPr>
              <a:t>Принцип научной добросовестности: корреляция ≠ причинность</a:t>
            </a:r>
            <a:endParaRPr lang="en-US" sz="1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Археометр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Универсальная функция развития и оператор гармонизации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14400" y="1417320"/>
            <a:ext cx="1033272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97280" y="1627632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X(t) = [x₁(t), x₂(t), …, xₙ(t)]ᵀ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2496312"/>
            <a:ext cx="9784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Нормированный вектор состояния многомерной системы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029200" y="2221992"/>
            <a:ext cx="2103120" cy="768096"/>
          </a:xfrm>
          <a:prstGeom prst="roundRect">
            <a:avLst>
              <a:gd name="adj" fmla="val 8333"/>
            </a:avLst>
          </a:prstGeom>
          <a:solidFill>
            <a:srgbClr val="13263B"/>
          </a:solidFill>
          <a:ln w="13970">
            <a:solidFill>
              <a:srgbClr val="4DB4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102352" y="2386584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4F7FA"/>
                </a:solidFill>
              </a:rPr>
              <a:t>Что происходит?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80760" y="4251960"/>
            <a:ext cx="0" cy="-1645920"/>
          </a:xfrm>
          <a:prstGeom prst="line">
            <a:avLst/>
          </a:prstGeom>
          <a:noFill/>
          <a:ln w="1524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6594563" y="3359295"/>
            <a:ext cx="2103120" cy="768096"/>
          </a:xfrm>
          <a:prstGeom prst="roundRect">
            <a:avLst>
              <a:gd name="adj" fmla="val 8333"/>
            </a:avLst>
          </a:prstGeom>
          <a:solidFill>
            <a:srgbClr val="13263B"/>
          </a:solidFill>
          <a:ln w="13970">
            <a:solidFill>
              <a:srgbClr val="43D6B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67715" y="3523887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4F7FA"/>
                </a:solidFill>
              </a:rPr>
              <a:t>Насколько устойчиво?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080760" y="4251960"/>
            <a:ext cx="1565363" cy="-508617"/>
          </a:xfrm>
          <a:prstGeom prst="line">
            <a:avLst/>
          </a:prstGeom>
          <a:noFill/>
          <a:ln w="1524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996648" y="5199489"/>
            <a:ext cx="2103120" cy="768096"/>
          </a:xfrm>
          <a:prstGeom prst="roundRect">
            <a:avLst>
              <a:gd name="adj" fmla="val 8333"/>
            </a:avLst>
          </a:prstGeom>
          <a:solidFill>
            <a:srgbClr val="13263B"/>
          </a:solidFill>
          <a:ln w="13970">
            <a:solidFill>
              <a:srgbClr val="4DB4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69800" y="5364081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4F7FA"/>
                </a:solidFill>
              </a:rPr>
              <a:t>Куда движется?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080760" y="4251960"/>
            <a:ext cx="967448" cy="1331577"/>
          </a:xfrm>
          <a:prstGeom prst="line">
            <a:avLst/>
          </a:prstGeom>
          <a:noFill/>
          <a:ln w="1524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4061752" y="5199489"/>
            <a:ext cx="2103120" cy="768096"/>
          </a:xfrm>
          <a:prstGeom prst="roundRect">
            <a:avLst>
              <a:gd name="adj" fmla="val 8333"/>
            </a:avLst>
          </a:prstGeom>
          <a:solidFill>
            <a:srgbClr val="13263B"/>
          </a:solidFill>
          <a:ln w="13970">
            <a:solidFill>
              <a:srgbClr val="43D6B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134904" y="5364081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4F7FA"/>
                </a:solidFill>
              </a:rPr>
              <a:t>Где критический порог?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080760" y="4251960"/>
            <a:ext cx="-967448" cy="1331577"/>
          </a:xfrm>
          <a:prstGeom prst="line">
            <a:avLst/>
          </a:prstGeom>
          <a:noFill/>
          <a:ln w="1524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3463837" y="3359295"/>
            <a:ext cx="2103120" cy="768096"/>
          </a:xfrm>
          <a:prstGeom prst="roundRect">
            <a:avLst>
              <a:gd name="adj" fmla="val 8333"/>
            </a:avLst>
          </a:prstGeom>
          <a:solidFill>
            <a:srgbClr val="13263B"/>
          </a:solidFill>
          <a:ln w="13970">
            <a:solidFill>
              <a:srgbClr val="4DB4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36989" y="3523887"/>
            <a:ext cx="195681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4F7FA"/>
                </a:solidFill>
              </a:rPr>
              <a:t>Какое воздействие улучшит баланс?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080760" y="4251960"/>
            <a:ext cx="-1565363" cy="-508617"/>
          </a:xfrm>
          <a:prstGeom prst="line">
            <a:avLst/>
          </a:prstGeom>
          <a:noFill/>
          <a:ln w="15240">
            <a:solidFill>
              <a:srgbClr val="D6A64F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4892040" y="3063240"/>
            <a:ext cx="2377440" cy="2377440"/>
          </a:xfrm>
          <a:prstGeom prst="ellipse">
            <a:avLst/>
          </a:prstGeom>
          <a:solidFill>
            <a:srgbClr val="16304C"/>
          </a:solidFill>
          <a:ln w="25400">
            <a:solidFill>
              <a:srgbClr val="D6A64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138928" y="3986784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6A64F"/>
                </a:solidFill>
              </a:rPr>
              <a:t>АРХЕОМЕТР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4. Математика Единого Баланса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Баланс — не покой, а диапазон устойчивого развития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325880"/>
            <a:ext cx="1065276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536192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B(X) = wᵢI + wᶠF + wˢS + wᵛV − wʰHₑ − wʳR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560" y="2404872"/>
            <a:ext cx="10104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Связность • поток • устойчивость • разнообразие • управляемая энтропия • риск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777240" y="2907792"/>
            <a:ext cx="1065276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60120" y="3118104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Φ(X) = αC − βH − γD + δV + ηS − λR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51560" y="3986784"/>
            <a:ext cx="10104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Функционал качества состояния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77240" y="4489704"/>
            <a:ext cx="1065276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4700016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dX/dt = G⁻¹∇Φ(X) − μ∇R(X) + U(t)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51560" y="5568696"/>
            <a:ext cx="10104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Управление = движение к качеству при ограничениях риска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5. Темометр критичности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Локальный → кластерный → системный уровень</a:t>
            </a:r>
            <a:endParaRPr lang="en-US" sz="1150" dirty="0"/>
          </a:p>
        </p:txBody>
      </p:sp>
      <p:pic>
        <p:nvPicPr>
          <p:cNvPr id="4" name="Image 0" descr="/mnt/data/a_digital_infographic_titled_темометр_критичности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234440"/>
            <a:ext cx="457200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86400" y="1508760"/>
            <a:ext cx="589788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69280" y="1719072"/>
            <a:ext cx="5532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λmax = limₜ→∞ (1/t) ln(‖δX(t)‖ / ‖δX(0)‖)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760720" y="2587752"/>
            <a:ext cx="5349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Максимальный показатель Ляпунова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486400" y="3154680"/>
            <a:ext cx="182880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0" y="3154680"/>
            <a:ext cx="54864" cy="141732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0" y="3319272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λ &lt; 0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5669280" y="3685032"/>
            <a:ext cx="150876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Затухание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Ригидность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Недостаток адаптивности</a:t>
            </a:r>
            <a:endParaRPr lang="en-US" sz="1140" dirty="0"/>
          </a:p>
        </p:txBody>
      </p:sp>
      <p:sp>
        <p:nvSpPr>
          <p:cNvPr id="12" name="Shape 9"/>
          <p:cNvSpPr/>
          <p:nvPr/>
        </p:nvSpPr>
        <p:spPr>
          <a:xfrm>
            <a:off x="7498080" y="3154680"/>
            <a:ext cx="182880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498080" y="3154680"/>
            <a:ext cx="54864" cy="141732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680960" y="3319272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λ ≈ 0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680960" y="3685032"/>
            <a:ext cx="150876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Продуктивная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метастабильность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Высокая чувствительность</a:t>
            </a:r>
            <a:endParaRPr lang="en-US" sz="1140" dirty="0"/>
          </a:p>
        </p:txBody>
      </p:sp>
      <p:sp>
        <p:nvSpPr>
          <p:cNvPr id="16" name="Shape 13"/>
          <p:cNvSpPr/>
          <p:nvPr/>
        </p:nvSpPr>
        <p:spPr>
          <a:xfrm>
            <a:off x="9509760" y="3154680"/>
            <a:ext cx="1828800" cy="1417320"/>
          </a:xfrm>
          <a:prstGeom prst="roundRect">
            <a:avLst>
              <a:gd name="adj" fmla="val 5161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9509760" y="3154680"/>
            <a:ext cx="54864" cy="1417320"/>
          </a:xfrm>
          <a:prstGeom prst="rect">
            <a:avLst/>
          </a:prstGeom>
          <a:solidFill>
            <a:srgbClr val="FF6B6B"/>
          </a:solidFill>
          <a:ln w="12700">
            <a:solidFill>
              <a:srgbClr val="FF6B6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92640" y="3319272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λ &gt; 0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692640" y="3685032"/>
            <a:ext cx="1508760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Нестабильность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Разбег траекторий</a:t>
            </a:r>
            <a:endParaRPr lang="en-US" sz="1140" dirty="0"/>
          </a:p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Рост риска</a:t>
            </a:r>
            <a:endParaRPr lang="en-US" sz="1140" dirty="0"/>
          </a:p>
        </p:txBody>
      </p:sp>
      <p:sp>
        <p:nvSpPr>
          <p:cNvPr id="20" name="Text 17"/>
          <p:cNvSpPr/>
          <p:nvPr/>
        </p:nvSpPr>
        <p:spPr>
          <a:xfrm>
            <a:off x="5486400" y="5074920"/>
            <a:ext cx="5852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Цель управления — не «максимум критичности», а удержание системы в допустимом рабочем диапазоне.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6. Структурная связанность и перколяция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Когда набор элементов становится системой</a:t>
            </a:r>
            <a:endParaRPr lang="en-US" sz="1150" dirty="0"/>
          </a:p>
        </p:txBody>
      </p:sp>
      <p:pic>
        <p:nvPicPr>
          <p:cNvPr id="4" name="Image 0" descr="/mnt/data/an_infographic_titled_структурная_связанность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234440"/>
            <a:ext cx="4709160" cy="507492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440680" y="1481328"/>
            <a:ext cx="594360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23560" y="1691640"/>
            <a:ext cx="5577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SC = (|Cmax|/|V|) · f(⟨k⟩, λ₂(L), Cclust, 1/Lpath)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715000" y="2560320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Связанность = размер глобальной компоненты × качество топологии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5577840" y="3246120"/>
            <a:ext cx="5486400" cy="22860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t"/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4F7FA"/>
                </a:solidFill>
              </a:rPr>
              <a:t>Ниже порога перколяции — сеть фрагментирована.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4F7FA"/>
                </a:solidFill>
              </a:rPr>
              <a:t>После порога появляется гигантская связная компонента.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4F7FA"/>
                </a:solidFill>
              </a:rPr>
              <a:t>Чрезмерная связность повышает риск монокультуры и каскадных отказов.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F4F7FA"/>
                </a:solidFill>
              </a:rPr>
              <a:t>СПЕЦЗАЩИТА измеряет устойчивость сети к удалению узлов и разрыву цепочек.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7. Косморитмология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Единый временной координатный слой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31520" y="1600200"/>
            <a:ext cx="1691640" cy="1691640"/>
          </a:xfrm>
          <a:prstGeom prst="ellipse">
            <a:avLst/>
          </a:prstGeom>
          <a:solidFill>
            <a:srgbClr val="0E1C2C"/>
          </a:solidFill>
          <a:ln w="25400">
            <a:solidFill>
              <a:srgbClr val="4DB4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993392"/>
            <a:ext cx="1362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Сутки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96112" y="2423160"/>
            <a:ext cx="1362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B0C5"/>
                </a:solidFill>
              </a:rPr>
              <a:t>24 ч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2423160" y="2450592"/>
            <a:ext cx="521208" cy="0"/>
          </a:xfrm>
          <a:prstGeom prst="line">
            <a:avLst/>
          </a:prstGeom>
          <a:noFill/>
          <a:ln w="1905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999232" y="1600200"/>
            <a:ext cx="1691640" cy="1691640"/>
          </a:xfrm>
          <a:prstGeom prst="ellipse">
            <a:avLst/>
          </a:prstGeom>
          <a:solidFill>
            <a:srgbClr val="0E1C2C"/>
          </a:solidFill>
          <a:ln w="25400">
            <a:solidFill>
              <a:srgbClr val="43D6B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63824" y="1993392"/>
            <a:ext cx="1362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Лунный цикл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163824" y="2423160"/>
            <a:ext cx="1362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B0C5"/>
                </a:solidFill>
              </a:rPr>
              <a:t>≈29,53 суток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690872" y="2450592"/>
            <a:ext cx="521208" cy="0"/>
          </a:xfrm>
          <a:prstGeom prst="line">
            <a:avLst/>
          </a:prstGeom>
          <a:noFill/>
          <a:ln w="1905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5266944" y="1600200"/>
            <a:ext cx="1691640" cy="1691640"/>
          </a:xfrm>
          <a:prstGeom prst="ellipse">
            <a:avLst/>
          </a:prstGeom>
          <a:solidFill>
            <a:srgbClr val="0E1C2C"/>
          </a:solidFill>
          <a:ln w="25400">
            <a:solidFill>
              <a:srgbClr val="D6A6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31536" y="1993392"/>
            <a:ext cx="1362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Год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31536" y="2423160"/>
            <a:ext cx="1362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B0C5"/>
                </a:solidFill>
              </a:rPr>
              <a:t>≈365,24 суток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958584" y="2450592"/>
            <a:ext cx="521208" cy="0"/>
          </a:xfrm>
          <a:prstGeom prst="line">
            <a:avLst/>
          </a:prstGeom>
          <a:noFill/>
          <a:ln w="1905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534656" y="1600200"/>
            <a:ext cx="1691640" cy="1691640"/>
          </a:xfrm>
          <a:prstGeom prst="ellipse">
            <a:avLst/>
          </a:prstGeom>
          <a:solidFill>
            <a:srgbClr val="0E1C2C"/>
          </a:solidFill>
          <a:ln w="25400">
            <a:solidFill>
              <a:srgbClr val="B996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99248" y="1993392"/>
            <a:ext cx="1362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Солнечная активность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699248" y="2423160"/>
            <a:ext cx="1362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B0C5"/>
                </a:solidFill>
              </a:rPr>
              <a:t>≈11 лет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9226296" y="2450592"/>
            <a:ext cx="521208" cy="0"/>
          </a:xfrm>
          <a:prstGeom prst="line">
            <a:avLst/>
          </a:prstGeom>
          <a:noFill/>
          <a:ln w="19050">
            <a:solidFill>
              <a:srgbClr val="24405C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9802368" y="1600200"/>
            <a:ext cx="1691640" cy="1691640"/>
          </a:xfrm>
          <a:prstGeom prst="ellipse">
            <a:avLst/>
          </a:prstGeom>
          <a:solidFill>
            <a:srgbClr val="0E1C2C"/>
          </a:solidFill>
          <a:ln w="25400">
            <a:solidFill>
              <a:srgbClr val="E78F6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966960" y="1993392"/>
            <a:ext cx="13624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F7FA"/>
                </a:solidFill>
              </a:rPr>
              <a:t>Технологические циклы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966960" y="2423160"/>
            <a:ext cx="13624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B0C5"/>
                </a:solidFill>
              </a:rPr>
              <a:t>объект/отрасль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777240" y="38404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7240" y="3840480"/>
            <a:ext cx="54864" cy="1554480"/>
          </a:xfrm>
          <a:prstGeom prst="rect">
            <a:avLst/>
          </a:prstGeom>
          <a:solidFill>
            <a:srgbClr val="4DB4FF"/>
          </a:solidFill>
          <a:ln w="12700">
            <a:solidFill>
              <a:srgbClr val="4DB4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0120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Что измеряем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60120" y="4370832"/>
            <a:ext cx="306324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Периодичность, фазу, амплитуду, лаг, устойчивость ритма, смену режима.</a:t>
            </a:r>
            <a:endParaRPr lang="en-US" sz="1140" dirty="0"/>
          </a:p>
        </p:txBody>
      </p:sp>
      <p:sp>
        <p:nvSpPr>
          <p:cNvPr id="27" name="Shape 25"/>
          <p:cNvSpPr/>
          <p:nvPr/>
        </p:nvSpPr>
        <p:spPr>
          <a:xfrm>
            <a:off x="4407408" y="38404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407408" y="3840480"/>
            <a:ext cx="54864" cy="1554480"/>
          </a:xfrm>
          <a:prstGeom prst="rect">
            <a:avLst/>
          </a:prstGeom>
          <a:solidFill>
            <a:srgbClr val="43D6B4"/>
          </a:solidFill>
          <a:ln w="12700">
            <a:solidFill>
              <a:srgbClr val="43D6B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90288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Что прогнозируем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590288" y="4370832"/>
            <a:ext cx="306324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Окна наблюдения, обслуживания, обучения, мобилизации ресурсов и контроля риска.</a:t>
            </a:r>
            <a:endParaRPr lang="en-US" sz="1140" dirty="0"/>
          </a:p>
        </p:txBody>
      </p:sp>
      <p:sp>
        <p:nvSpPr>
          <p:cNvPr id="31" name="Shape 29"/>
          <p:cNvSpPr/>
          <p:nvPr/>
        </p:nvSpPr>
        <p:spPr>
          <a:xfrm>
            <a:off x="8037576" y="3840480"/>
            <a:ext cx="3383280" cy="1554480"/>
          </a:xfrm>
          <a:prstGeom prst="roundRect">
            <a:avLst>
              <a:gd name="adj" fmla="val 4706"/>
            </a:avLst>
          </a:prstGeom>
          <a:solidFill>
            <a:srgbClr val="0E1C2C"/>
          </a:solidFill>
          <a:ln w="13970">
            <a:solidFill>
              <a:srgbClr val="24405C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37576" y="3840480"/>
            <a:ext cx="54864" cy="1554480"/>
          </a:xfrm>
          <a:prstGeom prst="rect">
            <a:avLst/>
          </a:prstGeom>
          <a:solidFill>
            <a:srgbClr val="D6A64F"/>
          </a:solidFill>
          <a:ln w="12700">
            <a:solidFill>
              <a:srgbClr val="D6A64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20456" y="4005072"/>
            <a:ext cx="3063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F7FA"/>
                </a:solidFill>
              </a:rPr>
              <a:t>Чего не делаем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8220456" y="4370832"/>
            <a:ext cx="3063240" cy="8961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40" dirty="0">
                <a:solidFill>
                  <a:srgbClr val="9BB0C5"/>
                </a:solidFill>
              </a:rPr>
              <a:t>Не объявляем социальные корреляции причинными законами без валидации.</a:t>
            </a:r>
            <a:endParaRPr lang="en-US" sz="11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47472"/>
            <a:ext cx="11018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F7F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8–9. Математика ритмов и торов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859536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От спектра к многоциклическому фазовому состоянию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261872"/>
            <a:ext cx="658368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472184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r(t) = a₀ + Σₖ[aₖ cos(2πfₖt) + bₖ sin(2πfₖt)]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60120" y="2340864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Гармонический базис для периодических компонент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85800" y="2743200"/>
            <a:ext cx="658368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953512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Cxy(τ) = E[(x(t)−μx)(y(t+τ)−μy)]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60120" y="3822192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Лаговая кросс-корреляция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85800" y="4224528"/>
            <a:ext cx="6583680" cy="960120"/>
          </a:xfrm>
          <a:prstGeom prst="roundRect">
            <a:avLst>
              <a:gd name="adj" fmla="val 5714"/>
            </a:avLst>
          </a:prstGeom>
          <a:solidFill>
            <a:srgbClr val="0A1726"/>
          </a:solidFill>
          <a:ln w="16510">
            <a:solidFill>
              <a:srgbClr val="D6A6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4434840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Tⁿ = S¹ × … × S¹,   θₖ(t) = (2πt/Tₖ + φₖ) mod 2π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60120" y="5303520"/>
            <a:ext cx="6035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9BB0C5"/>
                </a:solidFill>
              </a:rPr>
              <a:t>Торическая модель многоциклического времени</a:t>
            </a:r>
            <a:endParaRPr lang="en-US" sz="1150" dirty="0"/>
          </a:p>
        </p:txBody>
      </p:sp>
      <p:pic>
        <p:nvPicPr>
          <p:cNvPr id="13" name="Image 0" descr="/mnt/data/a_digital_infographic_titled_математика_абстрактн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43800" y="1325880"/>
            <a:ext cx="4069080" cy="4800600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5562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F91A6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СПЕЦЗАЩИТА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СПЕЦЗАЩИТА — Археометр и Косморитмология</dc:title>
  <dc:subject>СПЕЦЗАЩИТА — Археометр и Косморитмология</dc:subject>
  <dc:creator>OpenAI</dc:creator>
  <cp:lastModifiedBy>OpenAI</cp:lastModifiedBy>
  <cp:revision>1</cp:revision>
  <dcterms:created xsi:type="dcterms:W3CDTF">2026-08-25T09:27:28Z</dcterms:created>
  <dcterms:modified xsi:type="dcterms:W3CDTF">2026-08-25T09:27:28Z</dcterms:modified>
</cp:coreProperties>
</file>