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slides/charts/chart1.xml" ContentType="application/vnd.openxmlformats-officedocument.drawingml.char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e26f8e3a5ab64d20" /><Relationship Type="http://schemas.openxmlformats.org/officeDocument/2006/relationships/extended-properties" Target="/docProps/app.xml" Id="Rfcdeaf7c68d641ec" /><Relationship Type="http://schemas.openxmlformats.org/officeDocument/2006/relationships/officeDocument" Target="/ppt/presentation.xml" Id="R63368fb196bb40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afd0d7715248cb"/>
  </p:sldMasterIdLst>
  <p:notesMasterIdLst>
    <p:notesMasterId xmlns:r="http://schemas.openxmlformats.org/officeDocument/2006/relationships" r:id="R45911b4b63af464f"/>
  </p:notesMasterIdLst>
  <p:sldIdLst>
    <p:sldId xmlns:r="http://schemas.openxmlformats.org/officeDocument/2006/relationships" id="256" r:id="R326e0460545a45e8"/>
    <p:sldId xmlns:r="http://schemas.openxmlformats.org/officeDocument/2006/relationships" id="257" r:id="Rbbb7218239db463f"/>
    <p:sldId xmlns:r="http://schemas.openxmlformats.org/officeDocument/2006/relationships" id="258" r:id="R2dd8ceef7f144afe"/>
    <p:sldId xmlns:r="http://schemas.openxmlformats.org/officeDocument/2006/relationships" id="259" r:id="Rd7824c131bcc4669"/>
    <p:sldId xmlns:r="http://schemas.openxmlformats.org/officeDocument/2006/relationships" id="260" r:id="R46eb16ccfe10484e"/>
    <p:sldId xmlns:r="http://schemas.openxmlformats.org/officeDocument/2006/relationships" id="261" r:id="R3b3bc5a21a864152"/>
    <p:sldId xmlns:r="http://schemas.openxmlformats.org/officeDocument/2006/relationships" id="262" r:id="R306f121e9b7e416f"/>
    <p:sldId xmlns:r="http://schemas.openxmlformats.org/officeDocument/2006/relationships" id="263" r:id="R0e90cd799b71418c"/>
    <p:sldId xmlns:r="http://schemas.openxmlformats.org/officeDocument/2006/relationships" id="264" r:id="R6f4b3e6cb46d4335"/>
    <p:sldId xmlns:r="http://schemas.openxmlformats.org/officeDocument/2006/relationships" id="265" r:id="Rb79b468f64cc4716"/>
    <p:sldId xmlns:r="http://schemas.openxmlformats.org/officeDocument/2006/relationships" id="266" r:id="R77cc8760b2244b24"/>
    <p:sldId xmlns:r="http://schemas.openxmlformats.org/officeDocument/2006/relationships" id="267" r:id="Rc3d8237bbbcb4342"/>
    <p:sldId xmlns:r="http://schemas.openxmlformats.org/officeDocument/2006/relationships" id="268" r:id="R56c3c2f54cf3403a"/>
    <p:sldId xmlns:r="http://schemas.openxmlformats.org/officeDocument/2006/relationships" id="269" r:id="R85cfd48e0cec4882"/>
    <p:sldId xmlns:r="http://schemas.openxmlformats.org/officeDocument/2006/relationships" id="270" r:id="R02566cfe12f14332"/>
    <p:sldId xmlns:r="http://schemas.openxmlformats.org/officeDocument/2006/relationships" id="271" r:id="R8b4c40ed16644ee7"/>
    <p:sldId xmlns:r="http://schemas.openxmlformats.org/officeDocument/2006/relationships" id="272" r:id="R9a7700a6f8b84d12"/>
    <p:sldId xmlns:r="http://schemas.openxmlformats.org/officeDocument/2006/relationships" id="273" r:id="R8919bd8ebd1842da"/>
    <p:sldId xmlns:r="http://schemas.openxmlformats.org/officeDocument/2006/relationships" id="274" r:id="R723092e2d3cd4339"/>
    <p:sldId xmlns:r="http://schemas.openxmlformats.org/officeDocument/2006/relationships" id="275" r:id="Rfcaa014436624000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bc8992bc7f224e96" /><Relationship Type="http://schemas.openxmlformats.org/officeDocument/2006/relationships/slideMaster" Target="/ppt/slideMasters/slideMaster1.xml" Id="Ra8afd0d7715248cb" /><Relationship Type="http://schemas.openxmlformats.org/officeDocument/2006/relationships/notesMaster" Target="/ppt/notesMasters/notesMaster1.xml" Id="R45911b4b63af464f" /><Relationship Type="http://schemas.openxmlformats.org/officeDocument/2006/relationships/presProps" Target="/ppt/presProps.xml" Id="R412ccefbfefe4b69" /><Relationship Type="http://schemas.openxmlformats.org/officeDocument/2006/relationships/tableStyles" Target="/ppt/tableStyles.xml" Id="R119b3fa239494e35" /><Relationship Type="http://schemas.openxmlformats.org/officeDocument/2006/relationships/slide" Target="/ppt/slides/slide1.xml" Id="R326e0460545a45e8" /><Relationship Type="http://schemas.openxmlformats.org/officeDocument/2006/relationships/slide" Target="/ppt/slides/slide2.xml" Id="Rbbb7218239db463f" /><Relationship Type="http://schemas.openxmlformats.org/officeDocument/2006/relationships/slide" Target="/ppt/slides/slide3.xml" Id="R2dd8ceef7f144afe" /><Relationship Type="http://schemas.openxmlformats.org/officeDocument/2006/relationships/slide" Target="/ppt/slides/slide4.xml" Id="Rd7824c131bcc4669" /><Relationship Type="http://schemas.openxmlformats.org/officeDocument/2006/relationships/slide" Target="/ppt/slides/slide5.xml" Id="R46eb16ccfe10484e" /><Relationship Type="http://schemas.openxmlformats.org/officeDocument/2006/relationships/slide" Target="/ppt/slides/slide6.xml" Id="R3b3bc5a21a864152" /><Relationship Type="http://schemas.openxmlformats.org/officeDocument/2006/relationships/slide" Target="/ppt/slides/slide7.xml" Id="R306f121e9b7e416f" /><Relationship Type="http://schemas.openxmlformats.org/officeDocument/2006/relationships/slide" Target="/ppt/slides/slide8.xml" Id="R0e90cd799b71418c" /><Relationship Type="http://schemas.openxmlformats.org/officeDocument/2006/relationships/slide" Target="/ppt/slides/slide9.xml" Id="R6f4b3e6cb46d4335" /><Relationship Type="http://schemas.openxmlformats.org/officeDocument/2006/relationships/slide" Target="/ppt/slides/slide10.xml" Id="Rb79b468f64cc4716" /><Relationship Type="http://schemas.openxmlformats.org/officeDocument/2006/relationships/slide" Target="/ppt/slides/slide11.xml" Id="R77cc8760b2244b24" /><Relationship Type="http://schemas.openxmlformats.org/officeDocument/2006/relationships/slide" Target="/ppt/slides/slide12.xml" Id="Rc3d8237bbbcb4342" /><Relationship Type="http://schemas.openxmlformats.org/officeDocument/2006/relationships/slide" Target="/ppt/slides/slide13.xml" Id="R56c3c2f54cf3403a" /><Relationship Type="http://schemas.openxmlformats.org/officeDocument/2006/relationships/slide" Target="/ppt/slides/slide14.xml" Id="R85cfd48e0cec4882" /><Relationship Type="http://schemas.openxmlformats.org/officeDocument/2006/relationships/slide" Target="/ppt/slides/slide15.xml" Id="R02566cfe12f14332" /><Relationship Type="http://schemas.openxmlformats.org/officeDocument/2006/relationships/slide" Target="/ppt/slides/slide16.xml" Id="R8b4c40ed16644ee7" /><Relationship Type="http://schemas.openxmlformats.org/officeDocument/2006/relationships/slide" Target="/ppt/slides/slide17.xml" Id="R9a7700a6f8b84d12" /><Relationship Type="http://schemas.openxmlformats.org/officeDocument/2006/relationships/slide" Target="/ppt/slides/slide18.xml" Id="R8919bd8ebd1842da" /><Relationship Type="http://schemas.openxmlformats.org/officeDocument/2006/relationships/slide" Target="/ppt/slides/slide19.xml" Id="R723092e2d3cd4339" /><Relationship Type="http://schemas.openxmlformats.org/officeDocument/2006/relationships/slide" Target="/ppt/slides/slide20.xml" Id="Rfcaa01443662400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ed68899b977a41d1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028c8405c14642e2" /><Relationship Type="http://schemas.openxmlformats.org/officeDocument/2006/relationships/notesMaster" Target="/ppt/notesMasters/notesMaster1.xml" Id="R5a3928998f4446ab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26d745f0f8ac4de4" /><Relationship Type="http://schemas.openxmlformats.org/officeDocument/2006/relationships/notesMaster" Target="/ppt/notesMasters/notesMaster1.xml" Id="R741d9448929d4730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1547403b31874468" /><Relationship Type="http://schemas.openxmlformats.org/officeDocument/2006/relationships/notesMaster" Target="/ppt/notesMasters/notesMaster1.xml" Id="Rfe3d899fb4a946c2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48b1c262bcc64ce4" /><Relationship Type="http://schemas.openxmlformats.org/officeDocument/2006/relationships/notesMaster" Target="/ppt/notesMasters/notesMaster1.xml" Id="Rfc32870323344df4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2464b7266e964ee1" /><Relationship Type="http://schemas.openxmlformats.org/officeDocument/2006/relationships/notesMaster" Target="/ppt/notesMasters/notesMaster1.xml" Id="R2f7a4a76ba20448e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268fa8f6c64a4c1e" /><Relationship Type="http://schemas.openxmlformats.org/officeDocument/2006/relationships/notesMaster" Target="/ppt/notesMasters/notesMaster1.xml" Id="Rc4be276712754da3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4f7f24c386a4458e" /><Relationship Type="http://schemas.openxmlformats.org/officeDocument/2006/relationships/notesMaster" Target="/ppt/notesMasters/notesMaster1.xml" Id="R00b806f82814426d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2f19ab500e934125" /><Relationship Type="http://schemas.openxmlformats.org/officeDocument/2006/relationships/notesMaster" Target="/ppt/notesMasters/notesMaster1.xml" Id="R5845286b1a314bff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10e7f44e419c4c9d" /><Relationship Type="http://schemas.openxmlformats.org/officeDocument/2006/relationships/notesMaster" Target="/ppt/notesMasters/notesMaster1.xml" Id="R17e57f68b6b04ff1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72073c2eb7dd4553" /><Relationship Type="http://schemas.openxmlformats.org/officeDocument/2006/relationships/notesMaster" Target="/ppt/notesMasters/notesMaster1.xml" Id="R139e900d44414ed5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ae7fa27db1d64d13" /><Relationship Type="http://schemas.openxmlformats.org/officeDocument/2006/relationships/notesMaster" Target="/ppt/notesMasters/notesMaster1.xml" Id="R284391401e9b48db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af09d38203674b3b" /><Relationship Type="http://schemas.openxmlformats.org/officeDocument/2006/relationships/notesMaster" Target="/ppt/notesMasters/notesMaster1.xml" Id="R20b5837304a547e4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86467564db8a4fba" /><Relationship Type="http://schemas.openxmlformats.org/officeDocument/2006/relationships/notesMaster" Target="/ppt/notesMasters/notesMaster1.xml" Id="R73773f7267f5477a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e8b90149df264ec3" /><Relationship Type="http://schemas.openxmlformats.org/officeDocument/2006/relationships/notesMaster" Target="/ppt/notesMasters/notesMaster1.xml" Id="R7967287c7cc24605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4a547a1ea45f4586" /><Relationship Type="http://schemas.openxmlformats.org/officeDocument/2006/relationships/notesMaster" Target="/ppt/notesMasters/notesMaster1.xml" Id="Rf23e95c4faee4431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514d2ed02b2540c1" /><Relationship Type="http://schemas.openxmlformats.org/officeDocument/2006/relationships/notesMaster" Target="/ppt/notesMasters/notesMaster1.xml" Id="Rd18c4aab411d4c36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26579531384343f7" /><Relationship Type="http://schemas.openxmlformats.org/officeDocument/2006/relationships/notesMaster" Target="/ppt/notesMasters/notesMaster1.xml" Id="Rc6013a60f1fd4026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f2808719dc4342cc" /><Relationship Type="http://schemas.openxmlformats.org/officeDocument/2006/relationships/notesMaster" Target="/ppt/notesMasters/notesMaster1.xml" Id="R672da4edbac144a5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3cd0756954f44b22" /><Relationship Type="http://schemas.openxmlformats.org/officeDocument/2006/relationships/notesMaster" Target="/ppt/notesMasters/notesMaster1.xml" Id="R76978c5b5b2c4a97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dab3308bf0de4f45" /><Relationship Type="http://schemas.openxmlformats.org/officeDocument/2006/relationships/notesMaster" Target="/ppt/notesMasters/notesMaster1.xml" Id="R459b92a033944f3c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Открывающий тезис: устойчивость запасов больше не гарантирует устойчивость воспроизводства.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Авторский синтез исходного стратегического отчёта.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Объём затрат и число заявок не измеряют серийность; в пилоте нужны показатели внедрения, экспорта и повторного заказа.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Росстат — исторический ряд персонала НИОКР: https://rosstat.gov.ru/bgd/regl/B01_57/IssWWW.exe/Stg/d010/i010010r.htm</a:t>
            </a:r>
          </a:p>
          <a:p xmlns:a="http://schemas.openxmlformats.org/drawingml/2006/main">
            <a:r>
              <a:t>- ИСИЭЗ НИУ ВШЭ — НИОКР 2024: https://issek.hse.ru/news/1105778603.html</a:t>
            </a:r>
          </a:p>
          <a:p xmlns:a="http://schemas.openxmlformats.org/drawingml/2006/main">
            <a:r>
              <a:t>- Роспатент — заявки на изобретения 2024: https://rospatent.gov.ru/ru/news/20-02-2025-kolichestvo-rossiyskih-zayavok-na-registraciyu-izobreteniy-vyroslo-na-9-4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Показатели 2025 года по отраслям могут быть оперативными. Для чистой ценности важны качество переработки, капиталоёмкость и будущие обязательства.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Минэнерго России — итоги деятельности за 2025 год: https://minenergo.gov.ru/upload/iblock/24f/w5di5x0ijq6p6wjy4haccvptagofymwr/Prezentatsia_Kollegia_Minenergo.pdf</a:t>
            </a:r>
          </a:p>
          <a:p xmlns:a="http://schemas.openxmlformats.org/drawingml/2006/main">
            <a:r>
              <a:t>- Росстат — урожай зерна: https://rosstat.gov.ru/bgd/regl/b11_38/IssWWW.exe/Stg/04-07.htm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Износ основных фондов не следует трактовать как вероятность аварии. Ввод жилья не равен доступности: нужны цены, доходы, инфраструктура и время доступа.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Росстат — жилищное строительство 2024: https://rosstat.gov.ru/storage/mediabank/jil_stroi_2024.doc</a:t>
            </a:r>
          </a:p>
          <a:p xmlns:a="http://schemas.openxmlformats.org/drawingml/2006/main">
            <a:r>
              <a:t>- Росстат — основные фонды: https://rosstat.gov.ru/folder/14304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8,5 млрд тонн — показатель массы, а не опасности. Основная доля приходится на добывающие отходы; требуется отдельный анализ классов и воздействия.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Минприроды России — государственный доклад: https://gosdoklad.mnr.gov.ru/</a:t>
            </a:r>
          </a:p>
          <a:p xmlns:a="http://schemas.openxmlformats.org/drawingml/2006/main">
            <a:r>
              <a:t>- Росстат — охрана окружающей среды: https://rosstat.gov.ru/compendium/document/13295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Цепочки следует проверять на исторических данных: коэффициенты передачи, временные лаги, территориальные различия и альтернативные объяснения.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Аналитический синтез исходного отчёта, таблица 17; официальные ряды Росстата и Банка России.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Сценарий В — рекомендуемая рамка для проектирования, а не обещание результата. Реальная траектория может сочетать элементы всех трёх вариантов.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Авторский синтез исходного стратегического отчёта.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ОПЖ 78 лет и НИОКР не менее 2% ВВП — официальные цели 2030. Остальные значения на слайде — экспертный коридор сценария, не утверждённый прогноз.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Указ Президента РФ №309 от 07.05.2024: https://www.kremlin.ru/acts/bank/50542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Портфель и сроки — проектное предложение исходного отчёта. Перед утверждением нужны владельцы, бюджет, правовой формат и критерии прекращения/масштабирования.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Авторский синтез исходного стратегического отчёта.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ЭКВИЛИБРИУМ представлен как предлагаемая цифровая архитектура, а не как действующая государственная система. Ключевой вопрос пилота — доказать недублирование и полезность для решения.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Авторский синтез исходного стратегического отчёта.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ECO-PPA и СПЕЦЗАЩИТА обозначены как кандидаты на участие/операторскую роль, а не как заранее утверждённая государственная архитектура.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Авторский синтез исходного стратегического отчёта.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Номинальный объём резервов не равен их полной доступности; показатель следует читать вместе с санкционными и расчётными ограничениями.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Банк России — международные резервы: https://www.cbr.ru/statistics/macro_itm/external_sector/ir/</a:t>
            </a:r>
          </a:p>
          <a:p xmlns:a="http://schemas.openxmlformats.org/drawingml/2006/main">
            <a:r>
              <a:t>- Минфин России — государственный долг и ФНБ: https://minfin.gov.ru/ru/press-center/</a:t>
            </a:r>
          </a:p>
          <a:p xmlns:a="http://schemas.openxmlformats.org/drawingml/2006/main">
            <a:r>
              <a:t>- Росстат — демография и основные фонды: https://rosstat.gov.ru/folder/12781 ; https://rosstat.gov.ru/folder/14304</a:t>
            </a:r>
          </a:p>
          <a:p xmlns:a="http://schemas.openxmlformats.org/drawingml/2006/main">
            <a:r>
              <a:t>- ИСИЭЗ НИУ ВШЭ по данным Росстата — НИОКР 2024: https://issek.hse.ru/news/1105778603.html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Запрашиваемое решение: санкционировать методический межведомственный пилот с заранее определёнными критериями масштабирования и остановки.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Авторский синтез исходного стратегического отчёта.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Периодизация — аналитический синтез официальных рядов; границы режимов не являются формальной государственной классификацией.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Росстат — национальные счета: https://rosstat.gov.ru/statistics/accounts</a:t>
            </a:r>
          </a:p>
          <a:p xmlns:a="http://schemas.openxmlformats.org/drawingml/2006/main">
            <a:r>
              <a:t>- Банк России — макроэкономическая статистика: https://www.cbr.ru/statistics/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Матрица используется для приоритизации и постановки гипотез, а не для статистического ранжирования. Пороги и веса должны быть опубликованы до пилота.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Синтез официальных данных Росстата, Банка России, Минфина, Минэнерго и Минприроды; исходный отчёт, рисунок 7.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Значения 2024–2025 годов могут пересматриваться; тезис относится к смене режима, а не к одной точке ряда.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Росстат — национальные счета: https://rosstat.gov.ru/statistics/accounts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Сальдо секторов показывает направление финансирования, но не само по себе качество инвестиций. Средняя ключевая ставка приведена как индикатор цены денег.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Банк России — финансовые счета и балансы: https://www.cbr.ru/statistics/macro_itm/fafbs/financial_accounts/</a:t>
            </a:r>
          </a:p>
          <a:p xmlns:a="http://schemas.openxmlformats.org/drawingml/2006/main">
            <a:r>
              <a:t>- Банк России — макроэкономический обзор, январь 2026: https://www.cbr.ru/Queries/XsltBlock/File/87500/-1/2601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После 2022 года детализация ряда внешнеторговых показателей ограничена; оценки платёжного баланса пересматриваются.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Банк России — платёжный баланс России, 2025: https://cbr.ru/Collection/Collection/File/62277/Balance_of_Payments_2026-2_27.pdf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Демографические ряды требуют маркировки территориальной базы. Наиболее прозрачный поток — число рождений и смертей.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Росстат — естественное движение населения, 2024: https://rosstat.gov.ru/folder/313/document/255130</a:t>
            </a:r>
          </a:p>
          <a:p xmlns:a="http://schemas.openxmlformats.org/drawingml/2006/main">
            <a:r>
              <a:t>- Росстат — демография: https://rosstat.gov.ru/folder/12781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С 2021 года изменилась методика границы бедности; длинный ряд показан с обязательной оговоркой о неполной сопоставимости.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Росстат — исторический ряд бедности: https://rosstat.gov.ru/bgd/regl/b11_14p/IssWWW.exe/Stg/d01/05-11.htm</a:t>
            </a:r>
          </a:p>
          <a:p xmlns:a="http://schemas.openxmlformats.org/drawingml/2006/main">
            <a:r>
              <a:t>- Росстат — предварительная оценка бедности 2025: https://rosstat.gov.ru/storage/mediabank/33_13-03-2026.html</a:t>
            </a:r>
          </a:p>
          <a:p xmlns:a="http://schemas.openxmlformats.org/drawingml/2006/main">
            <a:r>
              <a:t>- Банк России — макроэкономический обзор: https://www.cbr.ru/Queries/XsltBlock/File/87500/-1/2601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42b23ee7e84355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dafafd6334d54879" /><Relationship Type="http://schemas.openxmlformats.org/officeDocument/2006/relationships/slideLayout" Target="/ppt/slideLayouts/slideLayout1.xml" Id="R2f8ef14e2ebe4a62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8ef14e2ebe4a62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12443b348469f" /><Relationship Type="http://schemas.openxmlformats.org/officeDocument/2006/relationships/notesSlide" Target="/ppt/notesSlides/notesSlide1.xml" Id="R3af6e5df4f8f47a0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c8a5282804d22" /><Relationship Type="http://schemas.openxmlformats.org/officeDocument/2006/relationships/image" Target="/ppt/media/image6.png" Id="R639e678a171c462b" /><Relationship Type="http://schemas.openxmlformats.org/officeDocument/2006/relationships/notesSlide" Target="/ppt/notesSlides/notesSlide10.xml" Id="Rc64e72dab5194384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daafae3a34ff2" /><Relationship Type="http://schemas.openxmlformats.org/officeDocument/2006/relationships/image" Target="/ppt/media/image7.png" Id="R5090e05df96d4c97" /><Relationship Type="http://schemas.openxmlformats.org/officeDocument/2006/relationships/notesSlide" Target="/ppt/notesSlides/notesSlide11.xml" Id="Rb4449c488b164bdf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0c16ceed24ecf" /><Relationship Type="http://schemas.openxmlformats.org/officeDocument/2006/relationships/notesSlide" Target="/ppt/notesSlides/notesSlide12.xml" Id="Rcbaf0d9b54b34ba8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5a1d504f6420f" /><Relationship Type="http://schemas.openxmlformats.org/officeDocument/2006/relationships/notesSlide" Target="/ppt/notesSlides/notesSlide13.xml" Id="Rb32b75f56c7d42e7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f90f3ae7844a4" /><Relationship Type="http://schemas.openxmlformats.org/officeDocument/2006/relationships/notesSlide" Target="/ppt/notesSlides/notesSlide14.xml" Id="Rce50590298ea41c7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bf49f0b024022" /><Relationship Type="http://schemas.openxmlformats.org/officeDocument/2006/relationships/notesSlide" Target="/ppt/notesSlides/notesSlide15.xml" Id="Rc17af66cb1f04f45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9c994979a4209" /><Relationship Type="http://schemas.openxmlformats.org/officeDocument/2006/relationships/notesSlide" Target="/ppt/notesSlides/notesSlide16.xml" Id="Re17f6932324c47ea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c74e506fd4b05" /><Relationship Type="http://schemas.openxmlformats.org/officeDocument/2006/relationships/notesSlide" Target="/ppt/notesSlides/notesSlide17.xml" Id="R0fb55572f03b431b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404dbf234460c" /><Relationship Type="http://schemas.openxmlformats.org/officeDocument/2006/relationships/notesSlide" Target="/ppt/notesSlides/notesSlide18.xml" Id="Rbc38a018e99c4c41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cc867b19b43d4" /><Relationship Type="http://schemas.openxmlformats.org/officeDocument/2006/relationships/notesSlide" Target="/ppt/notesSlides/notesSlide19.xml" Id="R00b914ce60f241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02408d6454bb8" /><Relationship Type="http://schemas.openxmlformats.org/officeDocument/2006/relationships/notesSlide" Target="/ppt/notesSlides/notesSlide2.xml" Id="R5b06a504dd7a420c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896fe9aba47a9" /><Relationship Type="http://schemas.openxmlformats.org/officeDocument/2006/relationships/notesSlide" Target="/ppt/notesSlides/notesSlide20.xml" Id="R7d55dd429a254a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223236caa403d" /><Relationship Type="http://schemas.openxmlformats.org/officeDocument/2006/relationships/notesSlide" Target="/ppt/notesSlides/notesSlide3.xml" Id="Ra515326bce3b4b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10fba865940e4" /><Relationship Type="http://schemas.openxmlformats.org/officeDocument/2006/relationships/image" Target="/ppt/media/image.png" Id="R0eecc75747394d89" /><Relationship Type="http://schemas.openxmlformats.org/officeDocument/2006/relationships/notesSlide" Target="/ppt/notesSlides/notesSlide4.xml" Id="Ra7c12badc48745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59e0216cb4797" /><Relationship Type="http://schemas.openxmlformats.org/officeDocument/2006/relationships/image" Target="/ppt/media/image2.png" Id="R5113b4005c194e18" /><Relationship Type="http://schemas.openxmlformats.org/officeDocument/2006/relationships/notesSlide" Target="/ppt/notesSlides/notesSlide5.xml" Id="R6a972b86477340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9deeaa63f476b" /><Relationship Type="http://schemas.openxmlformats.org/officeDocument/2006/relationships/chart" Target="/ppt/slides/charts/chart1.xml" Id="Rb1726b44eb8d45a5" /><Relationship Type="http://schemas.openxmlformats.org/officeDocument/2006/relationships/notesSlide" Target="/ppt/notesSlides/notesSlide6.xml" Id="R53a13ddaa29346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2c15d7fd14acb" /><Relationship Type="http://schemas.openxmlformats.org/officeDocument/2006/relationships/image" Target="/ppt/media/image3.png" Id="R9ed7db7404884420" /><Relationship Type="http://schemas.openxmlformats.org/officeDocument/2006/relationships/notesSlide" Target="/ppt/notesSlides/notesSlide7.xml" Id="R1062d655992046a1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cd83bf9d544a9" /><Relationship Type="http://schemas.openxmlformats.org/officeDocument/2006/relationships/image" Target="/ppt/media/image4.png" Id="R7df47df41e314387" /><Relationship Type="http://schemas.openxmlformats.org/officeDocument/2006/relationships/notesSlide" Target="/ppt/notesSlides/notesSlide8.xml" Id="R8a65a54baa1844d9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a10b41e3e42b1" /><Relationship Type="http://schemas.openxmlformats.org/officeDocument/2006/relationships/image" Target="/ppt/media/image5.png" Id="R50d9c4034b294b34" /><Relationship Type="http://schemas.openxmlformats.org/officeDocument/2006/relationships/notesSlide" Target="/ppt/notesSlides/notesSlide9.xml" Id="Rbd9588b003be45d7" /></Relationships>
</file>

<file path=ppt/slides/charts/chart1.xml><?xml version="1.0" encoding="utf-8"?>
<c:chartSpace xmlns:c="http://schemas.openxmlformats.org/drawingml/2006/chart">
  <c:lang val="en-US"/>
  <c:chart>
    <c:plotArea>
      <c:barChart>
        <c:barDir val="bar"/>
        <c:grouping val="clustered"/>
        <c:varyColors val="0"/>
        <c:ser>
          <c:idx val="0"/>
          <c:order val="0"/>
          <c:tx>
            <c:v>Сальдо</c:v>
          </c:tx>
          <c:spPr>
            <a:solidFill xmlns:a="http://schemas.openxmlformats.org/drawingml/2006/main">
              <a:srgbClr val="2E75B6"/>
            </a:solidFill>
          </c:spPr>
          <c:invertIfNegative val="0"/>
          <c:dPt>
            <c:idx val="0"/>
            <c:invertIfNegative val="0"/>
            <c:spPr>
              <a:solidFill xmlns:a="http://schemas.openxmlformats.org/drawingml/2006/main">
                <a:srgbClr val="2E75B6"/>
              </a:solidFill>
            </c:spPr>
          </c:dPt>
          <c:dPt>
            <c:idx val="1"/>
            <c:invertIfNegative val="0"/>
            <c:spPr>
              <a:solidFill xmlns:a="http://schemas.openxmlformats.org/drawingml/2006/main">
                <a:srgbClr val="5AA1D6"/>
              </a:solidFill>
            </c:spPr>
          </c:dPt>
          <c:dPt>
            <c:idx val="2"/>
            <c:invertIfNegative val="0"/>
            <c:spPr>
              <a:solidFill xmlns:a="http://schemas.openxmlformats.org/drawingml/2006/main">
                <a:srgbClr val="2F7D61"/>
              </a:solidFill>
            </c:spPr>
          </c:dPt>
          <c:dPt>
            <c:idx val="3"/>
            <c:invertIfNegative val="0"/>
            <c:spPr>
              <a:solidFill xmlns:a="http://schemas.openxmlformats.org/drawingml/2006/main">
                <a:srgbClr val="C77B30"/>
              </a:solidFill>
            </c:spPr>
          </c:dPt>
          <c:dPt>
            <c:idx val="4"/>
            <c:invertIfNegative val="0"/>
            <c:spPr>
              <a:solidFill xmlns:a="http://schemas.openxmlformats.org/drawingml/2006/main">
                <a:srgbClr val="B74D4D"/>
              </a:solidFill>
            </c:spPr>
          </c:dPt>
          <c:cat>
            <c:strLit>
              <c:ptCount val="5"/>
              <c:pt idx="0">
                <c:v>Домохозяйства</c:v>
              </c:pt>
              <c:pt idx="1">
                <c:v>Финансовые организации</c:v>
              </c:pt>
              <c:pt idx="2">
                <c:v>Экономика в целом</c:v>
              </c:pt>
              <c:pt idx="3">
                <c:v>Государство</c:v>
              </c:pt>
              <c:pt idx="4">
                <c:v>Нефинансовые компании</c:v>
              </c:pt>
            </c:strLit>
          </c:cat>
          <c:val>
            <c:numLit>
              <c:formatCode>General</c:formatCode>
              <c:ptCount val="5"/>
              <c:pt idx="0">
                <c:v>13.2</c:v>
              </c:pt>
              <c:pt idx="1">
                <c:v>2.5</c:v>
              </c:pt>
              <c:pt idx="2">
                <c:v>3.3</c:v>
              </c:pt>
              <c:pt idx="3">
                <c:v>-5</c:v>
              </c:pt>
              <c:pt idx="4">
                <c:v>-7.4</c:v>
              </c:pt>
            </c:numLit>
          </c:val>
        </c:ser>
        <c:dLbls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1050" b="1">
                  <a:solidFill>
                    <a:srgbClr val="10283F"/>
                  </a:solidFill>
                </a:defRPr>
              </a:pPr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35"/>
        <c:axId val="48650112"/>
        <c:axId val="48672768"/>
      </c:barChart>
      <c:catAx>
        <c:axId val="48650112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DDE2E7"/>
              </a:solidFill>
              <a:prstDash val="solid"/>
            </a:ln>
          </c:spPr>
        </c:majorGridlines>
        <c:numFmt formatCode="0.0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975">
                <a:solidFill>
                  <a:srgbClr val="647180"/>
                </a:solidFill>
              </a:defRPr>
            </a:pPr>
          </a:p>
        </c:txPr>
        <c:crossAx val="48672768"/>
      </c:catAx>
      <c:valAx>
        <c:axId val="48672768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C8D0D7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125">
                <a:solidFill>
                  <a:srgbClr val="10283F"/>
                </a:solidFill>
              </a:defRPr>
            </a:pPr>
          </a:p>
        </c:txPr>
        <c:crossAx val="48650112"/>
        <c:crossBetween val="between"/>
      </c:valAx>
      <c:spPr>
        <a:solidFill xmlns:a="http://schemas.openxmlformats.org/drawingml/2006/main">
          <a:srgbClr val="FFFFFF"/>
        </a:solidFill>
      </c:spPr>
    </c:plotArea>
    <c:plotVisOnly val="1"/>
  </c:chart>
  <c:spPr>
    <a:solidFill xmlns:a="http://schemas.openxmlformats.org/drawingml/2006/main">
      <a:srgbClr val="FFFFFF"/>
    </a:solidFill>
    <a:ln xmlns:a="http://schemas.openxmlformats.org/drawingml/2006/main" w="0">
      <a:noFill/>
      <a:prstDash val="solid"/>
    </a:ln>
  </c:spPr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cover-field">
            <a:extLst xmlns:a="http://schemas.openxmlformats.org/drawingml/2006/main">
              <a:ext uri="{FF2B5EF4-FFF2-40B4-BE49-F238E27FC236}">
                <a16:creationId xmlns:a16="http://schemas.microsoft.com/office/drawing/2014/main" id="{59E79049-8761-437E-A058-F1FB22B3A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0"/>
            <a:ext cx="46672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3A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over-eyebrow">
            <a:extLst xmlns:a="http://schemas.openxmlformats.org/drawingml/2006/main">
              <a:ext uri="{FF2B5EF4-FFF2-40B4-BE49-F238E27FC236}">
                <a16:creationId xmlns:a16="http://schemas.microsoft.com/office/drawing/2014/main" id="{98C55A1A-9762-4EB3-9E18-252C123221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476250"/>
            <a:ext cx="590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C99A25"/>
                </a:solidFill>
              </a:defRPr>
            </a:pPr>
            <a:r>
              <a:rPr sz="1200" b="1" i="0">
                <a:solidFill>
                  <a:srgbClr val="C99A25"/>
                </a:solidFill>
              </a:rPr>
              <a:t>ПРОЕКТ «БАЛАНСЫ»</a:t>
            </a:r>
          </a:p>
        </p:txBody>
      </p:sp>
      <p:sp>
        <p:nvSpPr>
          <p:cNvPr id="3" name="cover-title">
            <a:extLst xmlns:a="http://schemas.openxmlformats.org/drawingml/2006/main">
              <a:ext uri="{FF2B5EF4-FFF2-40B4-BE49-F238E27FC236}">
                <a16:creationId xmlns:a16="http://schemas.microsoft.com/office/drawing/2014/main" id="{4771CDC4-5952-460D-AB18-8726FD3F81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285875"/>
            <a:ext cx="6477000" cy="2476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200" b="1" i="0">
                <a:solidFill>
                  <a:srgbClr val="10283F"/>
                </a:solidFill>
              </a:defRPr>
            </a:pPr>
            <a:r>
              <a:rPr sz="4200" b="1" i="0">
                <a:solidFill>
                  <a:srgbClr val="10283F"/>
                </a:solidFill>
              </a:rPr>
              <a:t>Балансы России:</a:t>
            </a:r>
          </a:p>
          <a:p xmlns:a="http://schemas.openxmlformats.org/drawingml/2006/main">
            <a:pPr algn="l">
              <a:defRPr sz="4200" b="1" i="0">
                <a:solidFill>
                  <a:srgbClr val="10283F"/>
                </a:solidFill>
              </a:defRPr>
            </a:pPr>
            <a:r>
              <a:rPr sz="4200" b="1" i="0">
                <a:solidFill>
                  <a:srgbClr val="10283F"/>
                </a:solidFill>
              </a:rPr>
              <a:t>от запаса устойчивости</a:t>
            </a:r>
          </a:p>
          <a:p xmlns:a="http://schemas.openxmlformats.org/drawingml/2006/main">
            <a:pPr algn="l">
              <a:defRPr sz="4200" b="1" i="0">
                <a:solidFill>
                  <a:srgbClr val="10283F"/>
                </a:solidFill>
              </a:defRPr>
            </a:pPr>
            <a:r>
              <a:rPr sz="4200" b="1" i="0">
                <a:solidFill>
                  <a:srgbClr val="10283F"/>
                </a:solidFill>
              </a:rPr>
              <a:t>к воспроизводству</a:t>
            </a:r>
          </a:p>
        </p:txBody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F629A8A2-4AFC-4243-9DED-12A161E074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4000500"/>
            <a:ext cx="57150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5B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cover-subtitle">
            <a:extLst xmlns:a="http://schemas.openxmlformats.org/drawingml/2006/main">
              <a:ext uri="{FF2B5EF4-FFF2-40B4-BE49-F238E27FC236}">
                <a16:creationId xmlns:a16="http://schemas.microsoft.com/office/drawing/2014/main" id="{DA5FA1F0-8C7A-467E-8079-59123F9354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4257675"/>
            <a:ext cx="6191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2E75B6"/>
                </a:solidFill>
              </a:defRPr>
            </a:pPr>
            <a:r>
              <a:rPr sz="1875" b="1" i="0">
                <a:solidFill>
                  <a:srgbClr val="2E75B6"/>
                </a:solidFill>
              </a:rPr>
              <a:t>1995–2025  •  решения 2026–2035</a:t>
            </a:r>
          </a:p>
        </p:txBody>
      </p:sp>
      <p:sp>
        <p:nvSpPr>
          <p:cNvPr id="6" name="cover-deckline">
            <a:extLst xmlns:a="http://schemas.openxmlformats.org/drawingml/2006/main">
              <a:ext uri="{FF2B5EF4-FFF2-40B4-BE49-F238E27FC236}">
                <a16:creationId xmlns:a16="http://schemas.microsoft.com/office/drawing/2014/main" id="{704CEB5A-C056-4709-A67D-046E727E9E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4829175"/>
            <a:ext cx="6096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0" i="1">
                <a:solidFill>
                  <a:srgbClr val="123A5A"/>
                </a:solidFill>
              </a:defRPr>
            </a:pPr>
            <a:r>
              <a:rPr sz="1725" b="0" i="1">
                <a:solidFill>
                  <a:srgbClr val="123A5A"/>
                </a:solidFill>
              </a:rPr>
              <a:t>Системная диагностика запасов, потоков,</a:t>
            </a:r>
          </a:p>
          <a:p xmlns:a="http://schemas.openxmlformats.org/drawingml/2006/main">
            <a:pPr algn="l">
              <a:defRPr sz="1725" b="0" i="1">
                <a:solidFill>
                  <a:srgbClr val="123A5A"/>
                </a:solidFill>
              </a:defRPr>
            </a:pPr>
            <a:r>
              <a:rPr sz="1725" b="0" i="1">
                <a:solidFill>
                  <a:srgbClr val="123A5A"/>
                </a:solidFill>
              </a:rPr>
              <a:t>воспроизводства и устойчивости</a:t>
            </a:r>
          </a:p>
        </p:txBody>
      </p:sp>
      <p:sp>
        <p:nvSpPr>
          <p:cNvPr id="7" name="cover-meta">
            <a:extLst xmlns:a="http://schemas.openxmlformats.org/drawingml/2006/main">
              <a:ext uri="{FF2B5EF4-FFF2-40B4-BE49-F238E27FC236}">
                <a16:creationId xmlns:a16="http://schemas.microsoft.com/office/drawing/2014/main" id="{82D3042A-9E65-49FA-AE5A-26D7CF1A57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6019800"/>
            <a:ext cx="6000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47180"/>
                </a:solidFill>
              </a:defRPr>
            </a:pPr>
            <a:r>
              <a:rPr sz="1200" b="0" i="0">
                <a:solidFill>
                  <a:srgbClr val="647180"/>
                </a:solidFill>
              </a:rPr>
              <a:t>Подготовлено для Соколова Сергея Леонидовича</a:t>
            </a:r>
          </a:p>
          <a:p xmlns:a="http://schemas.openxmlformats.org/drawingml/2006/main">
            <a:pPr algn="l">
              <a:defRPr sz="1200" b="0" i="0">
                <a:solidFill>
                  <a:srgbClr val="647180"/>
                </a:solidFill>
              </a:defRPr>
            </a:pPr>
            <a:r>
              <a:rPr sz="1200" b="0" i="0">
                <a:solidFill>
                  <a:srgbClr val="647180"/>
                </a:solidFill>
              </a:rPr>
              <a:t>Москва • 2026</a:t>
            </a:r>
          </a:p>
        </p:txBody>
      </p:sp>
      <p:sp>
        <p:nvSpPr>
          <p:cNvPr id="8" name="cover-30">
            <a:extLst xmlns:a="http://schemas.openxmlformats.org/drawingml/2006/main">
              <a:ext uri="{FF2B5EF4-FFF2-40B4-BE49-F238E27FC236}">
                <a16:creationId xmlns:a16="http://schemas.microsoft.com/office/drawing/2014/main" id="{87483D5B-258F-45B2-8C18-AAD0D0F721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1095375"/>
            <a:ext cx="3476625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0" b="1" i="0">
                <a:solidFill>
                  <a:srgbClr val="FFFFFF"/>
                </a:solidFill>
              </a:defRPr>
            </a:pPr>
            <a:r>
              <a:rPr sz="12000" b="1" i="0">
                <a:solidFill>
                  <a:srgbClr val="FFFFFF"/>
                </a:solidFill>
              </a:rPr>
              <a:t>30</a:t>
            </a:r>
          </a:p>
        </p:txBody>
      </p:sp>
      <p:sp>
        <p:nvSpPr>
          <p:cNvPr id="9" name="cover-years">
            <a:extLst xmlns:a="http://schemas.openxmlformats.org/drawingml/2006/main">
              <a:ext uri="{FF2B5EF4-FFF2-40B4-BE49-F238E27FC236}">
                <a16:creationId xmlns:a16="http://schemas.microsoft.com/office/drawing/2014/main" id="{802784D5-29F0-4934-95DA-A76DEE5BC6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809875"/>
            <a:ext cx="285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3300" b="1" i="0">
                <a:solidFill>
                  <a:srgbClr val="C99A25"/>
                </a:solidFill>
              </a:defRPr>
            </a:pPr>
            <a:r>
              <a:rPr sz="3300" b="1" i="0">
                <a:solidFill>
                  <a:srgbClr val="C99A25"/>
                </a:solidFill>
              </a:rPr>
              <a:t>ЛЕТ</a:t>
            </a:r>
          </a:p>
        </p:txBody>
      </p:sp>
      <p:sp>
        <p:nvSpPr>
          <p:cNvPr id="10" name="rule">
            <a:extLst xmlns:a="http://schemas.openxmlformats.org/drawingml/2006/main">
              <a:ext uri="{FF2B5EF4-FFF2-40B4-BE49-F238E27FC236}">
                <a16:creationId xmlns:a16="http://schemas.microsoft.com/office/drawing/2014/main" id="{01EFB1CE-9537-4441-A9D7-B5645BEB20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3781425"/>
            <a:ext cx="31432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AA1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cover-message-1">
            <a:extLst xmlns:a="http://schemas.openxmlformats.org/drawingml/2006/main">
              <a:ext uri="{FF2B5EF4-FFF2-40B4-BE49-F238E27FC236}">
                <a16:creationId xmlns:a16="http://schemas.microsoft.com/office/drawing/2014/main" id="{8CBDA301-9579-4FE6-AF6F-E08DC11E7B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4143375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FFFFFF"/>
                </a:solidFill>
              </a:defRPr>
            </a:pPr>
            <a:r>
              <a:rPr sz="1350" b="1" i="0">
                <a:solidFill>
                  <a:srgbClr val="FFFFFF"/>
                </a:solidFill>
              </a:rPr>
              <a:t>СИЛЬНЫЙ ЗАПАС</a:t>
            </a:r>
          </a:p>
        </p:txBody>
      </p:sp>
      <p:sp>
        <p:nvSpPr>
          <p:cNvPr id="12" name="cover-message-2">
            <a:extLst xmlns:a="http://schemas.openxmlformats.org/drawingml/2006/main">
              <a:ext uri="{FF2B5EF4-FFF2-40B4-BE49-F238E27FC236}">
                <a16:creationId xmlns:a16="http://schemas.microsoft.com/office/drawing/2014/main" id="{2155F08C-1201-40B1-B16F-70BF9509EA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4619625"/>
            <a:ext cx="3714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C99A25"/>
                </a:solidFill>
              </a:defRPr>
            </a:pPr>
            <a:r>
              <a:rPr sz="1650" b="1" i="0">
                <a:solidFill>
                  <a:srgbClr val="C99A25"/>
                </a:solidFill>
              </a:rPr>
              <a:t>НАПРЯЖЁННЫЙ ПОТОК</a:t>
            </a:r>
          </a:p>
        </p:txBody>
      </p:sp>
      <p:sp>
        <p:nvSpPr>
          <p:cNvPr id="13" name="cover-question">
            <a:extLst xmlns:a="http://schemas.openxmlformats.org/drawingml/2006/main">
              <a:ext uri="{FF2B5EF4-FFF2-40B4-BE49-F238E27FC236}">
                <a16:creationId xmlns:a16="http://schemas.microsoft.com/office/drawing/2014/main" id="{49C6C355-073D-42F5-80C6-45447B5B4B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5381625"/>
            <a:ext cx="36195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500" b="0" i="0">
                <a:solidFill>
                  <a:srgbClr val="FFFFFF"/>
                </a:solidFill>
              </a:defRPr>
            </a:pPr>
            <a:r>
              <a:rPr sz="1500" b="0" i="0">
                <a:solidFill>
                  <a:srgbClr val="FFFFFF"/>
                </a:solidFill>
              </a:rPr>
              <a:t>Главный вопрос 2035:</a:t>
            </a:r>
          </a:p>
          <a:p xmlns:a="http://schemas.openxmlformats.org/drawingml/2006/main">
            <a:pPr algn="ctr">
              <a:defRPr sz="1500" b="0" i="0">
                <a:solidFill>
                  <a:srgbClr val="FFFFFF"/>
                </a:solidFill>
              </a:defRPr>
            </a:pPr>
            <a:r>
              <a:rPr sz="1500" b="0" i="0">
                <a:solidFill>
                  <a:srgbClr val="FFFFFF"/>
                </a:solidFill>
              </a:rPr>
              <a:t>что Россия способна устойчиво воспроизводить?</a:t>
            </a:r>
          </a:p>
        </p:txBody>
      </p:sp>
    </p:spTree>
    <p:extLst>
      <p:ext uri="{BB962C8B-B14F-4D97-AF65-F5344CB8AC3E}">
        <p14:creationId xmlns:p14="http://schemas.microsoft.com/office/powerpoint/2010/main" val="470995944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status-ФАКТ">
            <a:extLst xmlns:a="http://schemas.openxmlformats.org/drawingml/2006/main">
              <a:ext uri="{FF2B5EF4-FFF2-40B4-BE49-F238E27FC236}">
                <a16:creationId xmlns:a16="http://schemas.microsoft.com/office/drawing/2014/main" id="{E0D3FE71-3871-471A-8760-F6731578D3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71450"/>
            <a:ext cx="904875" cy="238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3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tatus-text">
            <a:extLst xmlns:a="http://schemas.openxmlformats.org/drawingml/2006/main">
              <a:ext uri="{FF2B5EF4-FFF2-40B4-BE49-F238E27FC236}">
                <a16:creationId xmlns:a16="http://schemas.microsoft.com/office/drawing/2014/main" id="{DC193A88-703F-4FB6-A3BF-FA02D2D54F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200025"/>
            <a:ext cx="7143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5B6"/>
                </a:solidFill>
              </a:defRPr>
            </a:pPr>
            <a:r>
              <a:rPr sz="975" b="1" i="0">
                <a:solidFill>
                  <a:srgbClr val="2E75B6"/>
                </a:solidFill>
              </a:rPr>
              <a:t>ФАКТ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D7DCBC0-6A73-43E7-9F70-905F9D56E6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14350"/>
            <a:ext cx="11334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 i="0">
                <a:solidFill>
                  <a:srgbClr val="10283F"/>
                </a:solidFill>
              </a:defRPr>
            </a:pPr>
            <a:r>
              <a:rPr sz="2700" b="1" i="0">
                <a:solidFill>
                  <a:srgbClr val="10283F"/>
                </a:solidFill>
              </a:rPr>
              <a:t>Научный контур потерял масштаб и серийность</a:t>
            </a:r>
          </a:p>
        </p:txBody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E5AC1BCF-3D4C-44C2-8B35-34163CB93F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33475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rule">
            <a:extLst xmlns:a="http://schemas.openxmlformats.org/drawingml/2006/main">
              <a:ext uri="{FF2B5EF4-FFF2-40B4-BE49-F238E27FC236}">
                <a16:creationId xmlns:a16="http://schemas.microsoft.com/office/drawing/2014/main" id="{68341611-C8E0-46CE-B56E-D61D284F41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86525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481CF269-ECB2-4292-8A2A-B686D06F2E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43675"/>
            <a:ext cx="7143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47180"/>
                </a:solidFill>
              </a:defRPr>
            </a:pPr>
            <a:r>
              <a:rPr sz="900" b="0" i="0">
                <a:solidFill>
                  <a:srgbClr val="647180"/>
                </a:solidFill>
              </a:rPr>
              <a:t>Проект «БАЛАНСЫ» • 1995–2025 • решения 2026–2035</a:t>
            </a:r>
          </a:p>
        </p:txBody>
      </p:sp>
      <p:sp>
        <p:nvSpPr>
          <p:cNvPr id="7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E876A8E2-4C55-44AE-B268-71A9C0674D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43675"/>
            <a:ext cx="5238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647180"/>
                </a:solidFill>
              </a:defRPr>
            </a:pPr>
            <a:r>
              <a:rPr sz="900" b="1" i="0">
                <a:solidFill>
                  <a:srgbClr val="647180"/>
                </a:solidFill>
              </a:rPr>
              <a:t>10</a:t>
            </a:r>
          </a:p>
        </p:txBody>
      </p:sp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39e678a171c462b"/>
          <a:stretch xmlns:a="http://schemas.openxmlformats.org/drawingml/2006/main"/>
        </p:blipFill>
        <p:spPr>
          <a:xfrm xmlns:a="http://schemas.openxmlformats.org/drawingml/2006/main">
            <a:off x="428625" y="1611332"/>
            <a:ext cx="8143875" cy="3816312"/>
          </a:xfrm>
          <a:prstGeom xmlns:a="http://schemas.openxmlformats.org/drawingml/2006/main" prst="rect">
            <a:avLst/>
          </a:prstGeom>
        </p:spPr>
      </p:pic>
      <p:sp>
        <p:nvSpPr>
          <p:cNvPr id="9" name="interpretation-rail">
            <a:extLst xmlns:a="http://schemas.openxmlformats.org/drawingml/2006/main">
              <a:ext uri="{FF2B5EF4-FFF2-40B4-BE49-F238E27FC236}">
                <a16:creationId xmlns:a16="http://schemas.microsoft.com/office/drawing/2014/main" id="{0B7DD208-7603-40F9-86F5-BD197E807D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1352550"/>
            <a:ext cx="2952750" cy="4333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rail-label">
            <a:extLst xmlns:a="http://schemas.openxmlformats.org/drawingml/2006/main">
              <a:ext uri="{FF2B5EF4-FFF2-40B4-BE49-F238E27FC236}">
                <a16:creationId xmlns:a16="http://schemas.microsoft.com/office/drawing/2014/main" id="{76713FCE-C6C6-4C22-9A2D-866F9101E3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1571625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E75B6"/>
                </a:solidFill>
              </a:defRPr>
            </a:pPr>
            <a:r>
              <a:rPr sz="1050" b="1" i="0">
                <a:solidFill>
                  <a:srgbClr val="2E75B6"/>
                </a:solidFill>
              </a:rPr>
              <a:t>КЛЮЧЕВЫЕ СИГНАЛЫ</a:t>
            </a:r>
          </a:p>
        </p:txBody>
      </p:sp>
      <p:sp>
        <p:nvSpPr>
          <p:cNvPr id="11" name="rail-value-207">
            <a:extLst xmlns:a="http://schemas.openxmlformats.org/drawingml/2006/main">
              <a:ext uri="{FF2B5EF4-FFF2-40B4-BE49-F238E27FC236}">
                <a16:creationId xmlns:a16="http://schemas.microsoft.com/office/drawing/2014/main" id="{366FEFC1-D421-482C-B6C3-DD44A10723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1971675"/>
            <a:ext cx="2428875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74D4D"/>
                </a:solidFill>
              </a:defRPr>
            </a:pPr>
            <a:r>
              <a:rPr sz="2550" b="1" i="0">
                <a:solidFill>
                  <a:srgbClr val="B74D4D"/>
                </a:solidFill>
              </a:rPr>
              <a:t>−36%</a:t>
            </a:r>
          </a:p>
        </p:txBody>
      </p:sp>
      <p:sp>
        <p:nvSpPr>
          <p:cNvPr id="12" name="rail-label-207">
            <a:extLst xmlns:a="http://schemas.openxmlformats.org/drawingml/2006/main">
              <a:ext uri="{FF2B5EF4-FFF2-40B4-BE49-F238E27FC236}">
                <a16:creationId xmlns:a16="http://schemas.microsoft.com/office/drawing/2014/main" id="{A07D83C0-2F98-4393-B227-322445BC73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2400300"/>
            <a:ext cx="2428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10283F"/>
                </a:solidFill>
              </a:defRPr>
            </a:pPr>
            <a:r>
              <a:rPr sz="1200" b="0" i="0">
                <a:solidFill>
                  <a:srgbClr val="10283F"/>
                </a:solidFill>
              </a:rPr>
              <a:t>персонал НИОКР: 1,061 млн → 676 тыс.</a:t>
            </a:r>
          </a:p>
        </p:txBody>
      </p:sp>
      <p:sp>
        <p:nvSpPr>
          <p:cNvPr id="13" name="rail-value-309">
            <a:extLst xmlns:a="http://schemas.openxmlformats.org/drawingml/2006/main">
              <a:ext uri="{FF2B5EF4-FFF2-40B4-BE49-F238E27FC236}">
                <a16:creationId xmlns:a16="http://schemas.microsoft.com/office/drawing/2014/main" id="{B00F0303-B413-40D9-89BD-10B9CA9A7F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2943225"/>
            <a:ext cx="2428875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C77B30"/>
                </a:solidFill>
              </a:defRPr>
            </a:pPr>
            <a:r>
              <a:rPr sz="2550" b="1" i="0">
                <a:solidFill>
                  <a:srgbClr val="C77B30"/>
                </a:solidFill>
              </a:rPr>
              <a:t>0,97%</a:t>
            </a:r>
          </a:p>
        </p:txBody>
      </p:sp>
      <p:sp>
        <p:nvSpPr>
          <p:cNvPr id="14" name="rail-label-309">
            <a:extLst xmlns:a="http://schemas.openxmlformats.org/drawingml/2006/main">
              <a:ext uri="{FF2B5EF4-FFF2-40B4-BE49-F238E27FC236}">
                <a16:creationId xmlns:a16="http://schemas.microsoft.com/office/drawing/2014/main" id="{B4CCC777-D248-4B33-BC0E-4D7351F7AE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3371850"/>
            <a:ext cx="2428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10283F"/>
                </a:solidFill>
              </a:defRPr>
            </a:pPr>
            <a:r>
              <a:rPr sz="1200" b="0" i="0">
                <a:solidFill>
                  <a:srgbClr val="10283F"/>
                </a:solidFill>
              </a:rPr>
              <a:t>затраты на НИОКР к ВВП в 2024</a:t>
            </a:r>
          </a:p>
        </p:txBody>
      </p:sp>
      <p:sp>
        <p:nvSpPr>
          <p:cNvPr id="15" name="rail-value-411">
            <a:extLst xmlns:a="http://schemas.openxmlformats.org/drawingml/2006/main">
              <a:ext uri="{FF2B5EF4-FFF2-40B4-BE49-F238E27FC236}">
                <a16:creationId xmlns:a16="http://schemas.microsoft.com/office/drawing/2014/main" id="{C3A72520-74EF-4C10-8FA7-61969432A9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3914775"/>
            <a:ext cx="2428875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2E75B6"/>
                </a:solidFill>
              </a:defRPr>
            </a:pPr>
            <a:r>
              <a:rPr sz="2550" b="1" i="0">
                <a:solidFill>
                  <a:srgbClr val="2E75B6"/>
                </a:solidFill>
              </a:rPr>
              <a:t>41,4 тыс.</a:t>
            </a:r>
          </a:p>
        </p:txBody>
      </p:sp>
      <p:sp>
        <p:nvSpPr>
          <p:cNvPr id="16" name="rail-label-411">
            <a:extLst xmlns:a="http://schemas.openxmlformats.org/drawingml/2006/main">
              <a:ext uri="{FF2B5EF4-FFF2-40B4-BE49-F238E27FC236}">
                <a16:creationId xmlns:a16="http://schemas.microsoft.com/office/drawing/2014/main" id="{761A35AD-C33E-4348-9594-73FB47F15B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4343400"/>
            <a:ext cx="2428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10283F"/>
                </a:solidFill>
              </a:defRPr>
            </a:pPr>
            <a:r>
              <a:rPr sz="1200" b="0" i="0">
                <a:solidFill>
                  <a:srgbClr val="10283F"/>
                </a:solidFill>
              </a:rPr>
              <a:t>российских заявок на изобретения</a:t>
            </a:r>
          </a:p>
        </p:txBody>
      </p:sp>
      <p:sp>
        <p:nvSpPr>
          <p:cNvPr id="17" name="callout-bg">
            <a:extLst xmlns:a="http://schemas.openxmlformats.org/drawingml/2006/main">
              <a:ext uri="{FF2B5EF4-FFF2-40B4-BE49-F238E27FC236}">
                <a16:creationId xmlns:a16="http://schemas.microsoft.com/office/drawing/2014/main" id="{57E09409-7EFC-42E4-A6E7-48B24BFC50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829300"/>
            <a:ext cx="113347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92994636-7399-4A25-9CAA-4C55677838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82930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9A2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A094DC41-2618-4F0A-BDA2-A3BC06F96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5905500"/>
            <a:ext cx="109918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0283F"/>
                </a:solidFill>
              </a:defRPr>
            </a:pPr>
            <a:r>
              <a:rPr sz="1350" b="1" i="0">
                <a:solidFill>
                  <a:srgbClr val="10283F"/>
                </a:solidFill>
              </a:rPr>
              <a:t>Главный технологический разрыв проходит не между идеей и патентом, а между прототипом, серией, сервисом и повторным заказом.</a:t>
            </a:r>
          </a:p>
        </p:txBody>
      </p:sp>
    </p:spTree>
    <p:extLst>
      <p:ext uri="{BB962C8B-B14F-4D97-AF65-F5344CB8AC3E}">
        <p14:creationId xmlns:p14="http://schemas.microsoft.com/office/powerpoint/2010/main" val="489075676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status-ФАКТ">
            <a:extLst xmlns:a="http://schemas.openxmlformats.org/drawingml/2006/main">
              <a:ext uri="{FF2B5EF4-FFF2-40B4-BE49-F238E27FC236}">
                <a16:creationId xmlns:a16="http://schemas.microsoft.com/office/drawing/2014/main" id="{60AB36E7-9BE7-4A3C-A8B5-BA914A4E1A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71450"/>
            <a:ext cx="904875" cy="238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3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tatus-text">
            <a:extLst xmlns:a="http://schemas.openxmlformats.org/drawingml/2006/main">
              <a:ext uri="{FF2B5EF4-FFF2-40B4-BE49-F238E27FC236}">
                <a16:creationId xmlns:a16="http://schemas.microsoft.com/office/drawing/2014/main" id="{4395258C-517C-42A9-931D-734439160F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200025"/>
            <a:ext cx="7143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5B6"/>
                </a:solidFill>
              </a:defRPr>
            </a:pPr>
            <a:r>
              <a:rPr sz="975" b="1" i="0">
                <a:solidFill>
                  <a:srgbClr val="2E75B6"/>
                </a:solidFill>
              </a:rPr>
              <a:t>ФАКТ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44EFE14-5990-47DF-AA06-3AA84B08F9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14350"/>
            <a:ext cx="11334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 i="0">
                <a:solidFill>
                  <a:srgbClr val="10283F"/>
                </a:solidFill>
              </a:defRPr>
            </a:pPr>
            <a:r>
              <a:rPr sz="2700" b="1" i="0">
                <a:solidFill>
                  <a:srgbClr val="10283F"/>
                </a:solidFill>
              </a:rPr>
              <a:t>Ресурсный профицит требует большей добавленной стоимости</a:t>
            </a:r>
          </a:p>
        </p:txBody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2C5DFB4E-5B3D-47C2-9420-228F396368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33475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rule">
            <a:extLst xmlns:a="http://schemas.openxmlformats.org/drawingml/2006/main">
              <a:ext uri="{FF2B5EF4-FFF2-40B4-BE49-F238E27FC236}">
                <a16:creationId xmlns:a16="http://schemas.microsoft.com/office/drawing/2014/main" id="{1B891EE3-0207-409E-B157-D6325728DD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86525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E2901391-DC56-4D2D-B7DD-3DB14F5B62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43675"/>
            <a:ext cx="7143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47180"/>
                </a:solidFill>
              </a:defRPr>
            </a:pPr>
            <a:r>
              <a:rPr sz="900" b="0" i="0">
                <a:solidFill>
                  <a:srgbClr val="647180"/>
                </a:solidFill>
              </a:rPr>
              <a:t>Проект «БАЛАНСЫ» • 1995–2025 • решения 2026–2035</a:t>
            </a:r>
          </a:p>
        </p:txBody>
      </p:sp>
      <p:sp>
        <p:nvSpPr>
          <p:cNvPr id="7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ED6974D0-7346-4F44-87B4-4F925F368C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43675"/>
            <a:ext cx="5238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647180"/>
                </a:solidFill>
              </a:defRPr>
            </a:pPr>
            <a:r>
              <a:rPr sz="900" b="1" i="0">
                <a:solidFill>
                  <a:srgbClr val="647180"/>
                </a:solidFill>
              </a:rPr>
              <a:t>11</a:t>
            </a:r>
          </a:p>
        </p:txBody>
      </p:sp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090e05df96d4c97"/>
          <a:stretch xmlns:a="http://schemas.openxmlformats.org/drawingml/2006/main"/>
        </p:blipFill>
        <p:spPr>
          <a:xfrm xmlns:a="http://schemas.openxmlformats.org/drawingml/2006/main">
            <a:off x="428625" y="1907047"/>
            <a:ext cx="8143875" cy="3224881"/>
          </a:xfrm>
          <a:prstGeom xmlns:a="http://schemas.openxmlformats.org/drawingml/2006/main" prst="rect">
            <a:avLst/>
          </a:prstGeom>
        </p:spPr>
      </p:pic>
      <p:sp>
        <p:nvSpPr>
          <p:cNvPr id="9" name="interpretation-rail">
            <a:extLst xmlns:a="http://schemas.openxmlformats.org/drawingml/2006/main">
              <a:ext uri="{FF2B5EF4-FFF2-40B4-BE49-F238E27FC236}">
                <a16:creationId xmlns:a16="http://schemas.microsoft.com/office/drawing/2014/main" id="{2CD059B3-C1B4-49CC-93AC-B4B1EE0CA4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1352550"/>
            <a:ext cx="2952750" cy="4333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rail-label">
            <a:extLst xmlns:a="http://schemas.openxmlformats.org/drawingml/2006/main">
              <a:ext uri="{FF2B5EF4-FFF2-40B4-BE49-F238E27FC236}">
                <a16:creationId xmlns:a16="http://schemas.microsoft.com/office/drawing/2014/main" id="{5B1B8281-1671-48F4-9E3C-AC22C5D9AE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1571625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E75B6"/>
                </a:solidFill>
              </a:defRPr>
            </a:pPr>
            <a:r>
              <a:rPr sz="1050" b="1" i="0">
                <a:solidFill>
                  <a:srgbClr val="2E75B6"/>
                </a:solidFill>
              </a:rPr>
              <a:t>КЛЮЧЕВЫЕ СИГНАЛЫ</a:t>
            </a:r>
          </a:p>
        </p:txBody>
      </p:sp>
      <p:sp>
        <p:nvSpPr>
          <p:cNvPr id="11" name="rail-value-207">
            <a:extLst xmlns:a="http://schemas.openxmlformats.org/drawingml/2006/main">
              <a:ext uri="{FF2B5EF4-FFF2-40B4-BE49-F238E27FC236}">
                <a16:creationId xmlns:a16="http://schemas.microsoft.com/office/drawing/2014/main" id="{1FB96580-2106-4230-8C03-EB614245C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1971675"/>
            <a:ext cx="2428875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2E75B6"/>
                </a:solidFill>
              </a:defRPr>
            </a:pPr>
            <a:r>
              <a:rPr sz="2550" b="1" i="0">
                <a:solidFill>
                  <a:srgbClr val="2E75B6"/>
                </a:solidFill>
              </a:rPr>
              <a:t>511,5 млн т</a:t>
            </a:r>
          </a:p>
        </p:txBody>
      </p:sp>
      <p:sp>
        <p:nvSpPr>
          <p:cNvPr id="12" name="rail-label-207">
            <a:extLst xmlns:a="http://schemas.openxmlformats.org/drawingml/2006/main">
              <a:ext uri="{FF2B5EF4-FFF2-40B4-BE49-F238E27FC236}">
                <a16:creationId xmlns:a16="http://schemas.microsoft.com/office/drawing/2014/main" id="{0F1D0E7B-5B79-482E-A619-8BB4F44839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2400300"/>
            <a:ext cx="2428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10283F"/>
                </a:solidFill>
              </a:defRPr>
            </a:pPr>
            <a:r>
              <a:rPr sz="1200" b="0" i="0">
                <a:solidFill>
                  <a:srgbClr val="10283F"/>
                </a:solidFill>
              </a:rPr>
              <a:t>нефть в 2025 году</a:t>
            </a:r>
          </a:p>
        </p:txBody>
      </p:sp>
      <p:sp>
        <p:nvSpPr>
          <p:cNvPr id="13" name="rail-value-309">
            <a:extLst xmlns:a="http://schemas.openxmlformats.org/drawingml/2006/main">
              <a:ext uri="{FF2B5EF4-FFF2-40B4-BE49-F238E27FC236}">
                <a16:creationId xmlns:a16="http://schemas.microsoft.com/office/drawing/2014/main" id="{15A49E8B-1116-42A5-B18B-9D4785829C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2943225"/>
            <a:ext cx="2428875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123A5A"/>
                </a:solidFill>
              </a:defRPr>
            </a:pPr>
            <a:r>
              <a:rPr sz="2550" b="1" i="0">
                <a:solidFill>
                  <a:srgbClr val="123A5A"/>
                </a:solidFill>
              </a:rPr>
              <a:t>≈440 млн т</a:t>
            </a:r>
          </a:p>
        </p:txBody>
      </p:sp>
      <p:sp>
        <p:nvSpPr>
          <p:cNvPr id="14" name="rail-label-309">
            <a:extLst xmlns:a="http://schemas.openxmlformats.org/drawingml/2006/main">
              <a:ext uri="{FF2B5EF4-FFF2-40B4-BE49-F238E27FC236}">
                <a16:creationId xmlns:a16="http://schemas.microsoft.com/office/drawing/2014/main" id="{369E4B92-1500-4DE2-AD4E-923CECE245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3371850"/>
            <a:ext cx="2428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10283F"/>
                </a:solidFill>
              </a:defRPr>
            </a:pPr>
            <a:r>
              <a:rPr sz="1200" b="0" i="0">
                <a:solidFill>
                  <a:srgbClr val="10283F"/>
                </a:solidFill>
              </a:rPr>
              <a:t>уголь в 2025 году</a:t>
            </a:r>
          </a:p>
        </p:txBody>
      </p:sp>
      <p:sp>
        <p:nvSpPr>
          <p:cNvPr id="15" name="rail-value-411">
            <a:extLst xmlns:a="http://schemas.openxmlformats.org/drawingml/2006/main">
              <a:ext uri="{FF2B5EF4-FFF2-40B4-BE49-F238E27FC236}">
                <a16:creationId xmlns:a16="http://schemas.microsoft.com/office/drawing/2014/main" id="{48820630-22C6-4819-A1B8-2273B176EB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3914775"/>
            <a:ext cx="2428875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 b="1" i="0">
                <a:solidFill>
                  <a:srgbClr val="C99A25"/>
                </a:solidFill>
              </a:defRPr>
            </a:pPr>
            <a:r>
              <a:rPr sz="2250" b="1" i="0">
                <a:solidFill>
                  <a:srgbClr val="C99A25"/>
                </a:solidFill>
              </a:rPr>
              <a:t>1 183,9</a:t>
            </a:r>
          </a:p>
        </p:txBody>
      </p:sp>
      <p:sp>
        <p:nvSpPr>
          <p:cNvPr id="16" name="rail-label-411">
            <a:extLst xmlns:a="http://schemas.openxmlformats.org/drawingml/2006/main">
              <a:ext uri="{FF2B5EF4-FFF2-40B4-BE49-F238E27FC236}">
                <a16:creationId xmlns:a16="http://schemas.microsoft.com/office/drawing/2014/main" id="{5BACDC94-4A5B-4A86-B8C7-74715568D5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4343400"/>
            <a:ext cx="2428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10283F"/>
                </a:solidFill>
              </a:defRPr>
            </a:pPr>
            <a:r>
              <a:rPr sz="1200" b="0" i="0">
                <a:solidFill>
                  <a:srgbClr val="10283F"/>
                </a:solidFill>
              </a:rPr>
              <a:t>млрд кВт·ч электроэнергии</a:t>
            </a:r>
          </a:p>
        </p:txBody>
      </p:sp>
      <p:sp>
        <p:nvSpPr>
          <p:cNvPr id="17" name="callout-bg">
            <a:extLst xmlns:a="http://schemas.openxmlformats.org/drawingml/2006/main">
              <a:ext uri="{FF2B5EF4-FFF2-40B4-BE49-F238E27FC236}">
                <a16:creationId xmlns:a16="http://schemas.microsoft.com/office/drawing/2014/main" id="{ACBBF622-4A50-4F12-B2D2-5F79A0138F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829300"/>
            <a:ext cx="113347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8FC7B20C-A3D4-4D4E-8922-E432698253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82930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9A2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E7F96AEC-4CF6-4100-AF59-B4FBC60D01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5905500"/>
            <a:ext cx="109918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0283F"/>
                </a:solidFill>
              </a:defRPr>
            </a:pPr>
            <a:r>
              <a:rPr sz="1350" b="1" i="0">
                <a:solidFill>
                  <a:srgbClr val="10283F"/>
                </a:solidFill>
              </a:rPr>
              <a:t>Физический профицит становится стратегическим только после переработки, устойчивой логистики и экологического закрытия.</a:t>
            </a:r>
          </a:p>
        </p:txBody>
      </p:sp>
    </p:spTree>
    <p:extLst>
      <p:ext uri="{BB962C8B-B14F-4D97-AF65-F5344CB8AC3E}">
        <p14:creationId xmlns:p14="http://schemas.microsoft.com/office/powerpoint/2010/main" val="1760036090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status-ФАКТ">
            <a:extLst xmlns:a="http://schemas.openxmlformats.org/drawingml/2006/main">
              <a:ext uri="{FF2B5EF4-FFF2-40B4-BE49-F238E27FC236}">
                <a16:creationId xmlns:a16="http://schemas.microsoft.com/office/drawing/2014/main" id="{9ED4284F-7F26-4F5A-986A-014AD67AEC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71450"/>
            <a:ext cx="904875" cy="238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3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tatus-text">
            <a:extLst xmlns:a="http://schemas.openxmlformats.org/drawingml/2006/main">
              <a:ext uri="{FF2B5EF4-FFF2-40B4-BE49-F238E27FC236}">
                <a16:creationId xmlns:a16="http://schemas.microsoft.com/office/drawing/2014/main" id="{48375B94-02A8-4D73-A1CC-40633657E1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200025"/>
            <a:ext cx="7143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5B6"/>
                </a:solidFill>
              </a:defRPr>
            </a:pPr>
            <a:r>
              <a:rPr sz="975" b="1" i="0">
                <a:solidFill>
                  <a:srgbClr val="2E75B6"/>
                </a:solidFill>
              </a:rPr>
              <a:t>ФАКТ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55CA54A-62CC-40C0-A465-4945799955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14350"/>
            <a:ext cx="11334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 i="0">
                <a:solidFill>
                  <a:srgbClr val="10283F"/>
                </a:solidFill>
              </a:defRPr>
            </a:pPr>
            <a:r>
              <a:rPr sz="2700" b="1" i="0">
                <a:solidFill>
                  <a:srgbClr val="10283F"/>
                </a:solidFill>
              </a:rPr>
              <a:t>Новый ввод не заменяет жизненный цикл активов</a:t>
            </a:r>
          </a:p>
        </p:txBody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6914BFE3-1604-47E7-8544-28863840BF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33475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rule">
            <a:extLst xmlns:a="http://schemas.openxmlformats.org/drawingml/2006/main">
              <a:ext uri="{FF2B5EF4-FFF2-40B4-BE49-F238E27FC236}">
                <a16:creationId xmlns:a16="http://schemas.microsoft.com/office/drawing/2014/main" id="{1AC886AF-28BF-4551-B821-0AD3FA7712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86525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1E59C1AB-678C-4AAB-8844-49E42AAED4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43675"/>
            <a:ext cx="7143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47180"/>
                </a:solidFill>
              </a:defRPr>
            </a:pPr>
            <a:r>
              <a:rPr sz="900" b="0" i="0">
                <a:solidFill>
                  <a:srgbClr val="647180"/>
                </a:solidFill>
              </a:rPr>
              <a:t>Проект «БАЛАНСЫ» • 1995–2025 • решения 2026–2035</a:t>
            </a:r>
          </a:p>
        </p:txBody>
      </p:sp>
      <p:sp>
        <p:nvSpPr>
          <p:cNvPr id="7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95CC8C9C-5AAB-474E-A07A-1C64B180C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43675"/>
            <a:ext cx="5238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647180"/>
                </a:solidFill>
              </a:defRPr>
            </a:pPr>
            <a:r>
              <a:rPr sz="900" b="1" i="0">
                <a:solidFill>
                  <a:srgbClr val="647180"/>
                </a:solidFill>
              </a:rPr>
              <a:t>12</a:t>
            </a:r>
          </a:p>
        </p:txBody>
      </p:sp>
      <p:sp>
        <p:nvSpPr>
          <p:cNvPr id="8" name="infra-lead">
            <a:extLst xmlns:a="http://schemas.openxmlformats.org/drawingml/2006/main">
              <a:ext uri="{FF2B5EF4-FFF2-40B4-BE49-F238E27FC236}">
                <a16:creationId xmlns:a16="http://schemas.microsoft.com/office/drawing/2014/main" id="{4A686DCB-1A4E-442F-BB39-8959DAECED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323975"/>
            <a:ext cx="11334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647180"/>
                </a:solidFill>
              </a:defRPr>
            </a:pPr>
            <a:r>
              <a:rPr sz="1500" b="0" i="0">
                <a:solidFill>
                  <a:srgbClr val="647180"/>
                </a:solidFill>
              </a:rPr>
              <a:t>Инфраструктурный баланс должен считать ввод, подключение, эксплуатацию, ремонт и выбытие как одну цепь.</a:t>
            </a:r>
          </a:p>
        </p:txBody>
      </p:sp>
      <p:sp>
        <p:nvSpPr>
          <p:cNvPr id="9" name="infra-new">
            <a:extLst xmlns:a="http://schemas.openxmlformats.org/drawingml/2006/main">
              <a:ext uri="{FF2B5EF4-FFF2-40B4-BE49-F238E27FC236}">
                <a16:creationId xmlns:a16="http://schemas.microsoft.com/office/drawing/2014/main" id="{671BBC0A-C5F1-4107-84F6-68F98E6FB7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857375"/>
            <a:ext cx="5238750" cy="2190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3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infra-old">
            <a:extLst xmlns:a="http://schemas.openxmlformats.org/drawingml/2006/main">
              <a:ext uri="{FF2B5EF4-FFF2-40B4-BE49-F238E27FC236}">
                <a16:creationId xmlns:a16="http://schemas.microsoft.com/office/drawing/2014/main" id="{D72812F0-9BCF-435C-AF05-3832F55005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1857375"/>
            <a:ext cx="5762625" cy="2190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A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housing-value">
            <a:extLst xmlns:a="http://schemas.openxmlformats.org/drawingml/2006/main">
              <a:ext uri="{FF2B5EF4-FFF2-40B4-BE49-F238E27FC236}">
                <a16:creationId xmlns:a16="http://schemas.microsoft.com/office/drawing/2014/main" id="{9D2714D7-4BA8-456D-BDCA-4FB96785E8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190750"/>
            <a:ext cx="4619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200" b="1" i="0">
                <a:solidFill>
                  <a:srgbClr val="2E75B6"/>
                </a:solidFill>
              </a:defRPr>
            </a:pPr>
            <a:r>
              <a:rPr sz="4200" b="1" i="0">
                <a:solidFill>
                  <a:srgbClr val="2E75B6"/>
                </a:solidFill>
              </a:rPr>
              <a:t>107,8 млн м²</a:t>
            </a:r>
          </a:p>
        </p:txBody>
      </p:sp>
      <p:sp>
        <p:nvSpPr>
          <p:cNvPr id="12" name="housing-label">
            <a:extLst xmlns:a="http://schemas.openxmlformats.org/drawingml/2006/main">
              <a:ext uri="{FF2B5EF4-FFF2-40B4-BE49-F238E27FC236}">
                <a16:creationId xmlns:a16="http://schemas.microsoft.com/office/drawing/2014/main" id="{96D1F9DC-3842-4802-97BF-4780FB7622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905125"/>
            <a:ext cx="46196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0283F"/>
                </a:solidFill>
              </a:defRPr>
            </a:pPr>
            <a:r>
              <a:rPr sz="1500" b="1" i="0">
                <a:solidFill>
                  <a:srgbClr val="10283F"/>
                </a:solidFill>
              </a:rPr>
              <a:t>ввод жилья в 2024 году</a:t>
            </a:r>
          </a:p>
        </p:txBody>
      </p:sp>
      <p:sp>
        <p:nvSpPr>
          <p:cNvPr id="13" name="housing-caveat">
            <a:extLst xmlns:a="http://schemas.openxmlformats.org/drawingml/2006/main">
              <a:ext uri="{FF2B5EF4-FFF2-40B4-BE49-F238E27FC236}">
                <a16:creationId xmlns:a16="http://schemas.microsoft.com/office/drawing/2014/main" id="{21C5ECB9-E15B-4225-A49C-642758121E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3381375"/>
            <a:ext cx="46196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647180"/>
                </a:solidFill>
              </a:defRPr>
            </a:pPr>
            <a:r>
              <a:rPr sz="1350" b="0" i="0">
                <a:solidFill>
                  <a:srgbClr val="647180"/>
                </a:solidFill>
              </a:rPr>
              <a:t>Физический ввод ≠ доступность жилья, сетей, транспорта и услуг.</a:t>
            </a:r>
          </a:p>
        </p:txBody>
      </p:sp>
      <p:sp>
        <p:nvSpPr>
          <p:cNvPr id="14" name="wear-value">
            <a:extLst xmlns:a="http://schemas.openxmlformats.org/drawingml/2006/main">
              <a:ext uri="{FF2B5EF4-FFF2-40B4-BE49-F238E27FC236}">
                <a16:creationId xmlns:a16="http://schemas.microsoft.com/office/drawing/2014/main" id="{236BAE53-2211-48AB-A2EA-8D6DCCB8E0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2190750"/>
            <a:ext cx="509587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200" b="1" i="0">
                <a:solidFill>
                  <a:srgbClr val="B74D4D"/>
                </a:solidFill>
              </a:defRPr>
            </a:pPr>
            <a:r>
              <a:rPr sz="4200" b="1" i="0">
                <a:solidFill>
                  <a:srgbClr val="B74D4D"/>
                </a:solidFill>
              </a:rPr>
              <a:t>42,3%</a:t>
            </a:r>
          </a:p>
        </p:txBody>
      </p:sp>
      <p:sp>
        <p:nvSpPr>
          <p:cNvPr id="15" name="wear-label">
            <a:extLst xmlns:a="http://schemas.openxmlformats.org/drawingml/2006/main">
              <a:ext uri="{FF2B5EF4-FFF2-40B4-BE49-F238E27FC236}">
                <a16:creationId xmlns:a16="http://schemas.microsoft.com/office/drawing/2014/main" id="{395E78F1-D3E9-452A-AF3A-F19460D60B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2905125"/>
            <a:ext cx="5095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0283F"/>
                </a:solidFill>
              </a:defRPr>
            </a:pPr>
            <a:r>
              <a:rPr sz="1500" b="1" i="0">
                <a:solidFill>
                  <a:srgbClr val="10283F"/>
                </a:solidFill>
              </a:rPr>
              <a:t>средняя степень износа основных фондов</a:t>
            </a:r>
          </a:p>
        </p:txBody>
      </p:sp>
      <p:sp>
        <p:nvSpPr>
          <p:cNvPr id="16" name="wear-caveat">
            <a:extLst xmlns:a="http://schemas.openxmlformats.org/drawingml/2006/main">
              <a:ext uri="{FF2B5EF4-FFF2-40B4-BE49-F238E27FC236}">
                <a16:creationId xmlns:a16="http://schemas.microsoft.com/office/drawing/2014/main" id="{19D5D0D7-4A6E-452D-8905-11A5689673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3381375"/>
            <a:ext cx="50958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647180"/>
                </a:solidFill>
              </a:defRPr>
            </a:pPr>
            <a:r>
              <a:rPr sz="1350" b="0" i="0">
                <a:solidFill>
                  <a:srgbClr val="647180"/>
                </a:solidFill>
              </a:rPr>
              <a:t>Бухгалтерский износ — ранний индикатор обязательства, но не прямой прогноз аварийности.</a:t>
            </a:r>
          </a:p>
        </p:txBody>
      </p:sp>
      <p:sp>
        <p:nvSpPr>
          <p:cNvPr id="17" name="lifecycle-0">
            <a:extLst xmlns:a="http://schemas.openxmlformats.org/drawingml/2006/main">
              <a:ext uri="{FF2B5EF4-FFF2-40B4-BE49-F238E27FC236}">
                <a16:creationId xmlns:a16="http://schemas.microsoft.com/office/drawing/2014/main" id="{E5D56121-9EFD-4BC9-97F6-0826F722B6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4476750"/>
            <a:ext cx="19621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3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lifecycle-label-0">
            <a:extLst xmlns:a="http://schemas.openxmlformats.org/drawingml/2006/main">
              <a:ext uri="{FF2B5EF4-FFF2-40B4-BE49-F238E27FC236}">
                <a16:creationId xmlns:a16="http://schemas.microsoft.com/office/drawing/2014/main" id="{F25AD97D-75A9-4E27-BB9A-5FB8D2D5F7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657725"/>
            <a:ext cx="1771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2E75B6"/>
                </a:solidFill>
              </a:defRPr>
            </a:pPr>
            <a:r>
              <a:rPr sz="1275" b="1" i="0">
                <a:solidFill>
                  <a:srgbClr val="2E75B6"/>
                </a:solidFill>
              </a:rPr>
              <a:t>ВВОД</a:t>
            </a:r>
          </a:p>
        </p:txBody>
      </p:sp>
      <p:sp>
        <p:nvSpPr>
          <p:cNvPr id="19" name="lifecycle-arrow-0">
            <a:extLst xmlns:a="http://schemas.openxmlformats.org/drawingml/2006/main">
              <a:ext uri="{FF2B5EF4-FFF2-40B4-BE49-F238E27FC236}">
                <a16:creationId xmlns:a16="http://schemas.microsoft.com/office/drawing/2014/main" id="{F38BD061-3A4F-427B-9157-F77390C97B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4610100"/>
            <a:ext cx="285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950" b="1" i="0">
                <a:solidFill>
                  <a:srgbClr val="C99A25"/>
                </a:solidFill>
              </a:defRPr>
            </a:pPr>
            <a:r>
              <a:rPr sz="1950" b="1" i="0">
                <a:solidFill>
                  <a:srgbClr val="C99A25"/>
                </a:solidFill>
              </a:rPr>
              <a:t>→</a:t>
            </a:r>
          </a:p>
        </p:txBody>
      </p:sp>
      <p:sp>
        <p:nvSpPr>
          <p:cNvPr id="20" name="lifecycle-1">
            <a:extLst xmlns:a="http://schemas.openxmlformats.org/drawingml/2006/main">
              <a:ext uri="{FF2B5EF4-FFF2-40B4-BE49-F238E27FC236}">
                <a16:creationId xmlns:a16="http://schemas.microsoft.com/office/drawing/2014/main" id="{C5349978-D6F1-4502-96BF-DB1F4C2041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71775" y="4476750"/>
            <a:ext cx="19621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lifecycle-label-1">
            <a:extLst xmlns:a="http://schemas.openxmlformats.org/drawingml/2006/main">
              <a:ext uri="{FF2B5EF4-FFF2-40B4-BE49-F238E27FC236}">
                <a16:creationId xmlns:a16="http://schemas.microsoft.com/office/drawing/2014/main" id="{57694BE7-10D4-47F0-9A82-26C0713B4E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67025" y="4657725"/>
            <a:ext cx="1771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10283F"/>
                </a:solidFill>
              </a:defRPr>
            </a:pPr>
            <a:r>
              <a:rPr sz="1275" b="1" i="0">
                <a:solidFill>
                  <a:srgbClr val="10283F"/>
                </a:solidFill>
              </a:rPr>
              <a:t>ПОДКЛЮЧЕНИЕ</a:t>
            </a:r>
          </a:p>
        </p:txBody>
      </p:sp>
      <p:sp>
        <p:nvSpPr>
          <p:cNvPr id="22" name="lifecycle-arrow-1">
            <a:extLst xmlns:a="http://schemas.openxmlformats.org/drawingml/2006/main">
              <a:ext uri="{FF2B5EF4-FFF2-40B4-BE49-F238E27FC236}">
                <a16:creationId xmlns:a16="http://schemas.microsoft.com/office/drawing/2014/main" id="{05E64F54-8CAD-4F0F-918F-A334B8A5E9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4400" y="4610100"/>
            <a:ext cx="285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950" b="1" i="0">
                <a:solidFill>
                  <a:srgbClr val="C99A25"/>
                </a:solidFill>
              </a:defRPr>
            </a:pPr>
            <a:r>
              <a:rPr sz="1950" b="1" i="0">
                <a:solidFill>
                  <a:srgbClr val="C99A25"/>
                </a:solidFill>
              </a:rPr>
              <a:t>→</a:t>
            </a:r>
          </a:p>
        </p:txBody>
      </p:sp>
      <p:sp>
        <p:nvSpPr>
          <p:cNvPr id="23" name="lifecycle-2">
            <a:extLst xmlns:a="http://schemas.openxmlformats.org/drawingml/2006/main">
              <a:ext uri="{FF2B5EF4-FFF2-40B4-BE49-F238E27FC236}">
                <a16:creationId xmlns:a16="http://schemas.microsoft.com/office/drawing/2014/main" id="{DCAC44E2-115E-44B3-ACF5-A47E92B1A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9675" y="4476750"/>
            <a:ext cx="19621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ifecycle-label-2">
            <a:extLst xmlns:a="http://schemas.openxmlformats.org/drawingml/2006/main">
              <a:ext uri="{FF2B5EF4-FFF2-40B4-BE49-F238E27FC236}">
                <a16:creationId xmlns:a16="http://schemas.microsoft.com/office/drawing/2014/main" id="{FA12F731-BE83-49E4-AD38-D092FEAA9B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14925" y="4657725"/>
            <a:ext cx="1771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10283F"/>
                </a:solidFill>
              </a:defRPr>
            </a:pPr>
            <a:r>
              <a:rPr sz="1275" b="1" i="0">
                <a:solidFill>
                  <a:srgbClr val="10283F"/>
                </a:solidFill>
              </a:rPr>
              <a:t>ЭКСПЛУАТАЦИЯ</a:t>
            </a:r>
          </a:p>
        </p:txBody>
      </p:sp>
      <p:sp>
        <p:nvSpPr>
          <p:cNvPr id="25" name="lifecycle-arrow-2">
            <a:extLst xmlns:a="http://schemas.openxmlformats.org/drawingml/2006/main">
              <a:ext uri="{FF2B5EF4-FFF2-40B4-BE49-F238E27FC236}">
                <a16:creationId xmlns:a16="http://schemas.microsoft.com/office/drawing/2014/main" id="{FFA9DDDF-3369-4E80-8775-E2B70339E4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4610100"/>
            <a:ext cx="285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950" b="1" i="0">
                <a:solidFill>
                  <a:srgbClr val="C99A25"/>
                </a:solidFill>
              </a:defRPr>
            </a:pPr>
            <a:r>
              <a:rPr sz="1950" b="1" i="0">
                <a:solidFill>
                  <a:srgbClr val="C99A25"/>
                </a:solidFill>
              </a:rPr>
              <a:t>→</a:t>
            </a:r>
          </a:p>
        </p:txBody>
      </p:sp>
      <p:sp>
        <p:nvSpPr>
          <p:cNvPr id="26" name="lifecycle-3">
            <a:extLst xmlns:a="http://schemas.openxmlformats.org/drawingml/2006/main">
              <a:ext uri="{FF2B5EF4-FFF2-40B4-BE49-F238E27FC236}">
                <a16:creationId xmlns:a16="http://schemas.microsoft.com/office/drawing/2014/main" id="{40E3B5F6-B5FF-481B-B9EC-3EEDEB578D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7575" y="4476750"/>
            <a:ext cx="19621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lifecycle-label-3">
            <a:extLst xmlns:a="http://schemas.openxmlformats.org/drawingml/2006/main">
              <a:ext uri="{FF2B5EF4-FFF2-40B4-BE49-F238E27FC236}">
                <a16:creationId xmlns:a16="http://schemas.microsoft.com/office/drawing/2014/main" id="{2E78264F-1979-465D-93F0-EA75D2EF04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62825" y="4657725"/>
            <a:ext cx="1771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10283F"/>
                </a:solidFill>
              </a:defRPr>
            </a:pPr>
            <a:r>
              <a:rPr sz="1275" b="1" i="0">
                <a:solidFill>
                  <a:srgbClr val="10283F"/>
                </a:solidFill>
              </a:rPr>
              <a:t>РЕМОНТ</a:t>
            </a:r>
          </a:p>
        </p:txBody>
      </p:sp>
      <p:sp>
        <p:nvSpPr>
          <p:cNvPr id="28" name="lifecycle-arrow-3">
            <a:extLst xmlns:a="http://schemas.openxmlformats.org/drawingml/2006/main">
              <a:ext uri="{FF2B5EF4-FFF2-40B4-BE49-F238E27FC236}">
                <a16:creationId xmlns:a16="http://schemas.microsoft.com/office/drawing/2014/main" id="{8FEA6AFF-758E-47CC-87CE-D042052EB9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4610100"/>
            <a:ext cx="285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950" b="1" i="0">
                <a:solidFill>
                  <a:srgbClr val="C99A25"/>
                </a:solidFill>
              </a:defRPr>
            </a:pPr>
            <a:r>
              <a:rPr sz="1950" b="1" i="0">
                <a:solidFill>
                  <a:srgbClr val="C99A25"/>
                </a:solidFill>
              </a:rPr>
              <a:t>→</a:t>
            </a:r>
          </a:p>
        </p:txBody>
      </p:sp>
      <p:sp>
        <p:nvSpPr>
          <p:cNvPr id="29" name="lifecycle-4">
            <a:extLst xmlns:a="http://schemas.openxmlformats.org/drawingml/2006/main">
              <a:ext uri="{FF2B5EF4-FFF2-40B4-BE49-F238E27FC236}">
                <a16:creationId xmlns:a16="http://schemas.microsoft.com/office/drawing/2014/main" id="{67165181-2848-4FE5-AE79-48172B4D04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15475" y="4476750"/>
            <a:ext cx="19621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lifecycle-label-4">
            <a:extLst xmlns:a="http://schemas.openxmlformats.org/drawingml/2006/main">
              <a:ext uri="{FF2B5EF4-FFF2-40B4-BE49-F238E27FC236}">
                <a16:creationId xmlns:a16="http://schemas.microsoft.com/office/drawing/2014/main" id="{5067ACBE-56D9-433A-9FDA-CC39CC98BC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10725" y="4657725"/>
            <a:ext cx="1771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10283F"/>
                </a:solidFill>
              </a:defRPr>
            </a:pPr>
            <a:r>
              <a:rPr sz="1275" b="1" i="0">
                <a:solidFill>
                  <a:srgbClr val="10283F"/>
                </a:solidFill>
              </a:rPr>
              <a:t>ВЫБЫТИЕ</a:t>
            </a:r>
          </a:p>
        </p:txBody>
      </p:sp>
      <p:sp>
        <p:nvSpPr>
          <p:cNvPr id="31" name="callout-bg">
            <a:extLst xmlns:a="http://schemas.openxmlformats.org/drawingml/2006/main">
              <a:ext uri="{FF2B5EF4-FFF2-40B4-BE49-F238E27FC236}">
                <a16:creationId xmlns:a16="http://schemas.microsoft.com/office/drawing/2014/main" id="{362653D6-2CC7-4D32-9EEE-04033DE015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572125"/>
            <a:ext cx="11334750" cy="7524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0CDDE8A2-1A33-48E8-A202-A47ACB7D65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572125"/>
            <a:ext cx="66675" cy="7524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9A2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08BF4987-62F2-4D52-A4DD-C53DA1859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5648325"/>
            <a:ext cx="10991850" cy="600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10283F"/>
                </a:solidFill>
              </a:defRPr>
            </a:pPr>
            <a:r>
              <a:rPr sz="1575" b="1" i="0">
                <a:solidFill>
                  <a:srgbClr val="10283F"/>
                </a:solidFill>
              </a:rPr>
              <a:t>Инвестиционный фильтр: вода • энергия • кадры • жильё • логистика • стоимость обслуживания.</a:t>
            </a:r>
          </a:p>
        </p:txBody>
      </p:sp>
    </p:spTree>
    <p:extLst>
      <p:ext uri="{BB962C8B-B14F-4D97-AF65-F5344CB8AC3E}">
        <p14:creationId xmlns:p14="http://schemas.microsoft.com/office/powerpoint/2010/main" val="1995915525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status-ФАКТ">
            <a:extLst xmlns:a="http://schemas.openxmlformats.org/drawingml/2006/main">
              <a:ext uri="{FF2B5EF4-FFF2-40B4-BE49-F238E27FC236}">
                <a16:creationId xmlns:a16="http://schemas.microsoft.com/office/drawing/2014/main" id="{2F008C58-C942-42C8-87C4-EA60BF096F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71450"/>
            <a:ext cx="904875" cy="238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3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tatus-text">
            <a:extLst xmlns:a="http://schemas.openxmlformats.org/drawingml/2006/main">
              <a:ext uri="{FF2B5EF4-FFF2-40B4-BE49-F238E27FC236}">
                <a16:creationId xmlns:a16="http://schemas.microsoft.com/office/drawing/2014/main" id="{D94CB675-A57C-4635-9622-20637B6183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200025"/>
            <a:ext cx="7143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5B6"/>
                </a:solidFill>
              </a:defRPr>
            </a:pPr>
            <a:r>
              <a:rPr sz="975" b="1" i="0">
                <a:solidFill>
                  <a:srgbClr val="2E75B6"/>
                </a:solidFill>
              </a:rPr>
              <a:t>ФАКТ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787C131-DCAC-4328-B8DC-E7480ED4E1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14350"/>
            <a:ext cx="11334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625" b="1" i="0">
                <a:solidFill>
                  <a:srgbClr val="10283F"/>
                </a:solidFill>
              </a:defRPr>
            </a:pPr>
            <a:r>
              <a:rPr sz="2625" b="1" i="0">
                <a:solidFill>
                  <a:srgbClr val="10283F"/>
                </a:solidFill>
              </a:rPr>
              <a:t>Экологический долг возвращается через здоровье и бюджет</a:t>
            </a:r>
          </a:p>
        </p:txBody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3C667CF2-3832-4471-B1ED-3178DAB27D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33475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rule">
            <a:extLst xmlns:a="http://schemas.openxmlformats.org/drawingml/2006/main">
              <a:ext uri="{FF2B5EF4-FFF2-40B4-BE49-F238E27FC236}">
                <a16:creationId xmlns:a16="http://schemas.microsoft.com/office/drawing/2014/main" id="{291E6998-CDF9-4234-B69A-11EC2F0047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86525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70191492-FDA0-4217-8E7A-AAE87960C3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43675"/>
            <a:ext cx="7143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47180"/>
                </a:solidFill>
              </a:defRPr>
            </a:pPr>
            <a:r>
              <a:rPr sz="900" b="0" i="0">
                <a:solidFill>
                  <a:srgbClr val="647180"/>
                </a:solidFill>
              </a:rPr>
              <a:t>Проект «БАЛАНСЫ» • 1995–2025 • решения 2026–2035</a:t>
            </a:r>
          </a:p>
        </p:txBody>
      </p:sp>
      <p:sp>
        <p:nvSpPr>
          <p:cNvPr id="7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B51D4D11-2958-412E-A264-0D566F124F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43675"/>
            <a:ext cx="5238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647180"/>
                </a:solidFill>
              </a:defRPr>
            </a:pPr>
            <a:r>
              <a:rPr sz="900" b="1" i="0">
                <a:solidFill>
                  <a:srgbClr val="647180"/>
                </a:solidFill>
              </a:rPr>
              <a:t>13</a:t>
            </a:r>
          </a:p>
        </p:txBody>
      </p:sp>
      <p:sp>
        <p:nvSpPr>
          <p:cNvPr id="8" name="eco-metric-field">
            <a:extLst xmlns:a="http://schemas.openxmlformats.org/drawingml/2006/main">
              <a:ext uri="{FF2B5EF4-FFF2-40B4-BE49-F238E27FC236}">
                <a16:creationId xmlns:a16="http://schemas.microsoft.com/office/drawing/2014/main" id="{250AF317-7324-4BCB-AF52-C126584D4C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381125"/>
            <a:ext cx="4476750" cy="400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E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waste-value">
            <a:extLst xmlns:a="http://schemas.openxmlformats.org/drawingml/2006/main">
              <a:ext uri="{FF2B5EF4-FFF2-40B4-BE49-F238E27FC236}">
                <a16:creationId xmlns:a16="http://schemas.microsoft.com/office/drawing/2014/main" id="{8FA13059-74EB-4022-8DCE-B9E641C69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809750"/>
            <a:ext cx="3714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6900" b="1" i="0">
                <a:solidFill>
                  <a:srgbClr val="C77B30"/>
                </a:solidFill>
              </a:defRPr>
            </a:pPr>
            <a:r>
              <a:rPr sz="6900" b="1" i="0">
                <a:solidFill>
                  <a:srgbClr val="C77B30"/>
                </a:solidFill>
              </a:rPr>
              <a:t>≈8,5</a:t>
            </a:r>
          </a:p>
        </p:txBody>
      </p:sp>
      <p:sp>
        <p:nvSpPr>
          <p:cNvPr id="10" name="waste-label">
            <a:extLst xmlns:a="http://schemas.openxmlformats.org/drawingml/2006/main">
              <a:ext uri="{FF2B5EF4-FFF2-40B4-BE49-F238E27FC236}">
                <a16:creationId xmlns:a16="http://schemas.microsoft.com/office/drawing/2014/main" id="{17F9C7F9-5AA6-4EEC-82E0-E9CBA6FF56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781300"/>
            <a:ext cx="3714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025" b="1" i="0">
                <a:solidFill>
                  <a:srgbClr val="10283F"/>
                </a:solidFill>
              </a:defRPr>
            </a:pPr>
            <a:r>
              <a:rPr sz="2025" b="1" i="0">
                <a:solidFill>
                  <a:srgbClr val="10283F"/>
                </a:solidFill>
              </a:rPr>
              <a:t>млрд тонн отходов</a:t>
            </a:r>
          </a:p>
        </p:txBody>
      </p:sp>
      <p:sp>
        <p:nvSpPr>
          <p:cNvPr id="11" name="waste-caveat">
            <a:extLst xmlns:a="http://schemas.openxmlformats.org/drawingml/2006/main">
              <a:ext uri="{FF2B5EF4-FFF2-40B4-BE49-F238E27FC236}">
                <a16:creationId xmlns:a16="http://schemas.microsoft.com/office/drawing/2014/main" id="{6F4D67D3-D678-4793-8E81-BE4B74448B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29000"/>
            <a:ext cx="35242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500" b="0" i="0">
                <a:solidFill>
                  <a:srgbClr val="647180"/>
                </a:solidFill>
              </a:defRPr>
            </a:pPr>
            <a:r>
              <a:rPr sz="1500" b="0" i="0">
                <a:solidFill>
                  <a:srgbClr val="647180"/>
                </a:solidFill>
              </a:rPr>
              <a:t>образовано в 2024 году; основная масса связана с добывающими производствами</a:t>
            </a:r>
          </a:p>
        </p:txBody>
      </p:sp>
      <p:sp>
        <p:nvSpPr>
          <p:cNvPr id="12" name="waste-method">
            <a:extLst xmlns:a="http://schemas.openxmlformats.org/drawingml/2006/main">
              <a:ext uri="{FF2B5EF4-FFF2-40B4-BE49-F238E27FC236}">
                <a16:creationId xmlns:a16="http://schemas.microsoft.com/office/drawing/2014/main" id="{6F472379-04C8-4695-B508-EDC3D39D1C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524375"/>
            <a:ext cx="3524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B74D4D"/>
                </a:solidFill>
              </a:defRPr>
            </a:pPr>
            <a:r>
              <a:rPr sz="1275" b="1" i="0">
                <a:solidFill>
                  <a:srgbClr val="B74D4D"/>
                </a:solidFill>
              </a:rPr>
              <a:t>Масса ≠ токсичность: в пилоте нужно разделять класс опасности, накопление и экспозицию населения.</a:t>
            </a:r>
          </a:p>
        </p:txBody>
      </p:sp>
      <p:sp>
        <p:nvSpPr>
          <p:cNvPr id="13" name="eco-obligation-label">
            <a:extLst xmlns:a="http://schemas.openxmlformats.org/drawingml/2006/main">
              <a:ext uri="{FF2B5EF4-FFF2-40B4-BE49-F238E27FC236}">
                <a16:creationId xmlns:a16="http://schemas.microsoft.com/office/drawing/2014/main" id="{0B713970-327B-45E0-9EEF-DE2056AC1D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1504950"/>
            <a:ext cx="600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C77B30"/>
                </a:solidFill>
              </a:defRPr>
            </a:pPr>
            <a:r>
              <a:rPr sz="1125" b="1" i="0">
                <a:solidFill>
                  <a:srgbClr val="C77B30"/>
                </a:solidFill>
              </a:rPr>
              <a:t>НЕУЧТЁННОЕ ОБЯЗАТЕЛЬСТВО</a:t>
            </a:r>
          </a:p>
        </p:txBody>
      </p:sp>
      <p:sp>
        <p:nvSpPr>
          <p:cNvPr id="14" name="rule">
            <a:extLst xmlns:a="http://schemas.openxmlformats.org/drawingml/2006/main">
              <a:ext uri="{FF2B5EF4-FFF2-40B4-BE49-F238E27FC236}">
                <a16:creationId xmlns:a16="http://schemas.microsoft.com/office/drawing/2014/main" id="{14070F20-3D23-42CB-A827-FD6D081F1B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1952625"/>
            <a:ext cx="6000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eco-row-title-0">
            <a:extLst xmlns:a="http://schemas.openxmlformats.org/drawingml/2006/main">
              <a:ext uri="{FF2B5EF4-FFF2-40B4-BE49-F238E27FC236}">
                <a16:creationId xmlns:a16="http://schemas.microsoft.com/office/drawing/2014/main" id="{8BB2DE96-7B6E-4D56-94F6-6297630920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2076450"/>
            <a:ext cx="14763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23A5A"/>
                </a:solidFill>
              </a:defRPr>
            </a:pPr>
            <a:r>
              <a:rPr sz="1500" b="1" i="0">
                <a:solidFill>
                  <a:srgbClr val="123A5A"/>
                </a:solidFill>
              </a:rPr>
              <a:t>Сегодня</a:t>
            </a:r>
          </a:p>
        </p:txBody>
      </p:sp>
      <p:sp>
        <p:nvSpPr>
          <p:cNvPr id="16" name="eco-row-body-0">
            <a:extLst xmlns:a="http://schemas.openxmlformats.org/drawingml/2006/main">
              <a:ext uri="{FF2B5EF4-FFF2-40B4-BE49-F238E27FC236}">
                <a16:creationId xmlns:a16="http://schemas.microsoft.com/office/drawing/2014/main" id="{0C58DEDA-4F9C-4C26-BE0A-E80DDC7822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2076450"/>
            <a:ext cx="43338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10283F"/>
                </a:solidFill>
              </a:defRPr>
            </a:pPr>
            <a:r>
              <a:rPr sz="1425" b="0" i="0">
                <a:solidFill>
                  <a:srgbClr val="10283F"/>
                </a:solidFill>
              </a:rPr>
              <a:t>добыча • выпуск • выручка</a:t>
            </a:r>
          </a:p>
        </p:txBody>
      </p:sp>
      <p:sp>
        <p:nvSpPr>
          <p:cNvPr id="17" name="rule">
            <a:extLst xmlns:a="http://schemas.openxmlformats.org/drawingml/2006/main">
              <a:ext uri="{FF2B5EF4-FFF2-40B4-BE49-F238E27FC236}">
                <a16:creationId xmlns:a16="http://schemas.microsoft.com/office/drawing/2014/main" id="{70D1B2DD-EDB4-4CAC-910C-B9511270C1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2733675"/>
            <a:ext cx="6000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eco-row-title-1">
            <a:extLst xmlns:a="http://schemas.openxmlformats.org/drawingml/2006/main">
              <a:ext uri="{FF2B5EF4-FFF2-40B4-BE49-F238E27FC236}">
                <a16:creationId xmlns:a16="http://schemas.microsoft.com/office/drawing/2014/main" id="{4F3B8B5A-B3D2-4430-9F2A-EE8ECAC652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2857500"/>
            <a:ext cx="14763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23A5A"/>
                </a:solidFill>
              </a:defRPr>
            </a:pPr>
            <a:r>
              <a:rPr sz="1500" b="1" i="0">
                <a:solidFill>
                  <a:srgbClr val="123A5A"/>
                </a:solidFill>
              </a:rPr>
              <a:t>Накопление</a:t>
            </a:r>
          </a:p>
        </p:txBody>
      </p:sp>
      <p:sp>
        <p:nvSpPr>
          <p:cNvPr id="19" name="eco-row-body-1">
            <a:extLst xmlns:a="http://schemas.openxmlformats.org/drawingml/2006/main">
              <a:ext uri="{FF2B5EF4-FFF2-40B4-BE49-F238E27FC236}">
                <a16:creationId xmlns:a16="http://schemas.microsoft.com/office/drawing/2014/main" id="{A0BCA54C-8FC2-4DFE-967E-0B02DC8D09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2857500"/>
            <a:ext cx="43338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10283F"/>
                </a:solidFill>
              </a:defRPr>
            </a:pPr>
            <a:r>
              <a:rPr sz="1425" b="0" i="0">
                <a:solidFill>
                  <a:srgbClr val="10283F"/>
                </a:solidFill>
              </a:rPr>
              <a:t>отходы • выбросы • деградация</a:t>
            </a:r>
          </a:p>
        </p:txBody>
      </p:sp>
      <p:sp>
        <p:nvSpPr>
          <p:cNvPr id="20" name="rule">
            <a:extLst xmlns:a="http://schemas.openxmlformats.org/drawingml/2006/main">
              <a:ext uri="{FF2B5EF4-FFF2-40B4-BE49-F238E27FC236}">
                <a16:creationId xmlns:a16="http://schemas.microsoft.com/office/drawing/2014/main" id="{2CEBC76B-ED73-4049-B78B-3ACC54EEC7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3514725"/>
            <a:ext cx="6000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eco-row-title-2">
            <a:extLst xmlns:a="http://schemas.openxmlformats.org/drawingml/2006/main">
              <a:ext uri="{FF2B5EF4-FFF2-40B4-BE49-F238E27FC236}">
                <a16:creationId xmlns:a16="http://schemas.microsoft.com/office/drawing/2014/main" id="{12103E53-6A63-44E3-9278-EB80270218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3638550"/>
            <a:ext cx="14763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23A5A"/>
                </a:solidFill>
              </a:defRPr>
            </a:pPr>
            <a:r>
              <a:rPr sz="1500" b="1" i="0">
                <a:solidFill>
                  <a:srgbClr val="123A5A"/>
                </a:solidFill>
              </a:rPr>
              <a:t>Возврат</a:t>
            </a:r>
          </a:p>
        </p:txBody>
      </p:sp>
      <p:sp>
        <p:nvSpPr>
          <p:cNvPr id="22" name="eco-row-body-2">
            <a:extLst xmlns:a="http://schemas.openxmlformats.org/drawingml/2006/main">
              <a:ext uri="{FF2B5EF4-FFF2-40B4-BE49-F238E27FC236}">
                <a16:creationId xmlns:a16="http://schemas.microsoft.com/office/drawing/2014/main" id="{7F0CABBC-A521-43FE-B9DC-B8BEF1A3FA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3638550"/>
            <a:ext cx="43338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10283F"/>
                </a:solidFill>
              </a:defRPr>
            </a:pPr>
            <a:r>
              <a:rPr sz="1425" b="0" i="0">
                <a:solidFill>
                  <a:srgbClr val="10283F"/>
                </a:solidFill>
              </a:rPr>
              <a:t>здоровье • простои • аварии • страхование</a:t>
            </a:r>
          </a:p>
        </p:txBody>
      </p:sp>
      <p:sp>
        <p:nvSpPr>
          <p:cNvPr id="23" name="rule">
            <a:extLst xmlns:a="http://schemas.openxmlformats.org/drawingml/2006/main">
              <a:ext uri="{FF2B5EF4-FFF2-40B4-BE49-F238E27FC236}">
                <a16:creationId xmlns:a16="http://schemas.microsoft.com/office/drawing/2014/main" id="{9383619B-0284-4489-A97B-6638013B86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4295775"/>
            <a:ext cx="6000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74D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eco-row-title-3">
            <a:extLst xmlns:a="http://schemas.openxmlformats.org/drawingml/2006/main">
              <a:ext uri="{FF2B5EF4-FFF2-40B4-BE49-F238E27FC236}">
                <a16:creationId xmlns:a16="http://schemas.microsoft.com/office/drawing/2014/main" id="{7668EEDD-D4C2-44DF-9F9D-68515E015C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4419600"/>
            <a:ext cx="14763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B74D4D"/>
                </a:solidFill>
              </a:defRPr>
            </a:pPr>
            <a:r>
              <a:rPr sz="1500" b="1" i="0">
                <a:solidFill>
                  <a:srgbClr val="B74D4D"/>
                </a:solidFill>
              </a:rPr>
              <a:t>Плательщик</a:t>
            </a:r>
          </a:p>
        </p:txBody>
      </p:sp>
      <p:sp>
        <p:nvSpPr>
          <p:cNvPr id="25" name="eco-row-body-3">
            <a:extLst xmlns:a="http://schemas.openxmlformats.org/drawingml/2006/main">
              <a:ext uri="{FF2B5EF4-FFF2-40B4-BE49-F238E27FC236}">
                <a16:creationId xmlns:a16="http://schemas.microsoft.com/office/drawing/2014/main" id="{8BA1C7DD-C8F9-41EB-B390-DB2B4DA487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4419600"/>
            <a:ext cx="43338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10283F"/>
                </a:solidFill>
              </a:defRPr>
            </a:pPr>
            <a:r>
              <a:rPr sz="1425" b="0" i="0">
                <a:solidFill>
                  <a:srgbClr val="10283F"/>
                </a:solidFill>
              </a:rPr>
              <a:t>предприятие • территория • бюджет • будущие поколения</a:t>
            </a:r>
          </a:p>
        </p:txBody>
      </p:sp>
      <p:sp>
        <p:nvSpPr>
          <p:cNvPr id="26" name="callout-bg">
            <a:extLst xmlns:a="http://schemas.openxmlformats.org/drawingml/2006/main">
              <a:ext uri="{FF2B5EF4-FFF2-40B4-BE49-F238E27FC236}">
                <a16:creationId xmlns:a16="http://schemas.microsoft.com/office/drawing/2014/main" id="{045831A7-F5C1-4CE9-9825-35C2127C1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91125" y="5286375"/>
            <a:ext cx="6572250" cy="10382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37BD1718-31C7-488A-9923-59A3A27F17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91125" y="5286375"/>
            <a:ext cx="66675" cy="10382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9A2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EC1537D7-FD2E-4469-B26D-A4F525558A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00675" y="5362575"/>
            <a:ext cx="6229350" cy="885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0283F"/>
                </a:solidFill>
              </a:defRPr>
            </a:pPr>
            <a:r>
              <a:rPr sz="1500" b="1" i="0">
                <a:solidFill>
                  <a:srgbClr val="10283F"/>
                </a:solidFill>
              </a:rPr>
              <a:t>Если мониторинг, восстановление и ликвидация не включены в цену проекта, система накапливает долг вне бухгалтерского баланса.</a:t>
            </a:r>
          </a:p>
        </p:txBody>
      </p:sp>
    </p:spTree>
    <p:extLst>
      <p:ext uri="{BB962C8B-B14F-4D97-AF65-F5344CB8AC3E}">
        <p14:creationId xmlns:p14="http://schemas.microsoft.com/office/powerpoint/2010/main" val="1543388043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6" name="status-АНАЛИТИЧЕСКАЯ ГИПОТЕЗА">
            <a:extLst xmlns:a="http://schemas.openxmlformats.org/drawingml/2006/main">
              <a:ext uri="{FF2B5EF4-FFF2-40B4-BE49-F238E27FC236}">
                <a16:creationId xmlns:a16="http://schemas.microsoft.com/office/drawing/2014/main" id="{F722109A-D831-4DB4-BB95-815463D765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71450"/>
            <a:ext cx="1971675" cy="238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E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tatus-text">
            <a:extLst xmlns:a="http://schemas.openxmlformats.org/drawingml/2006/main">
              <a:ext uri="{FF2B5EF4-FFF2-40B4-BE49-F238E27FC236}">
                <a16:creationId xmlns:a16="http://schemas.microsoft.com/office/drawing/2014/main" id="{9D9914E9-5E3D-4262-963B-5A061F5AA1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200025"/>
            <a:ext cx="17811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C77B30"/>
                </a:solidFill>
              </a:defRPr>
            </a:pPr>
            <a:r>
              <a:rPr sz="975" b="1" i="0">
                <a:solidFill>
                  <a:srgbClr val="C77B30"/>
                </a:solidFill>
              </a:rPr>
              <a:t>АНАЛИТИЧЕСКАЯ ГИПОТЕЗА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3FC41EB-00AD-4710-8461-F81DD82393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14350"/>
            <a:ext cx="11334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 i="0">
                <a:solidFill>
                  <a:srgbClr val="10283F"/>
                </a:solidFill>
              </a:defRPr>
            </a:pPr>
            <a:r>
              <a:rPr sz="2700" b="1" i="0">
                <a:solidFill>
                  <a:srgbClr val="10283F"/>
                </a:solidFill>
              </a:rPr>
              <a:t>Дисбалансы усиливают друг друга каскадом</a:t>
            </a:r>
          </a:p>
        </p:txBody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D27718D3-813A-4A4F-AB9E-014C6B48EF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33475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rule">
            <a:extLst xmlns:a="http://schemas.openxmlformats.org/drawingml/2006/main">
              <a:ext uri="{FF2B5EF4-FFF2-40B4-BE49-F238E27FC236}">
                <a16:creationId xmlns:a16="http://schemas.microsoft.com/office/drawing/2014/main" id="{F1DB5B1D-F861-4BFB-AFD4-7F375C83F8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86525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46B8FE60-032D-41BA-9A4A-AEE8DCCF11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43675"/>
            <a:ext cx="7143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47180"/>
                </a:solidFill>
              </a:defRPr>
            </a:pPr>
            <a:r>
              <a:rPr sz="900" b="0" i="0">
                <a:solidFill>
                  <a:srgbClr val="647180"/>
                </a:solidFill>
              </a:rPr>
              <a:t>Проект «БАЛАНСЫ» • 1995–2025 • решения 2026–2035</a:t>
            </a:r>
          </a:p>
        </p:txBody>
      </p:sp>
      <p:sp>
        <p:nvSpPr>
          <p:cNvPr id="7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868517FB-C888-4639-AC89-07893128B5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43675"/>
            <a:ext cx="5238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647180"/>
                </a:solidFill>
              </a:defRPr>
            </a:pPr>
            <a:r>
              <a:rPr sz="900" b="1" i="0">
                <a:solidFill>
                  <a:srgbClr val="647180"/>
                </a:solidFill>
              </a:rPr>
              <a:t>14</a:t>
            </a:r>
          </a:p>
        </p:txBody>
      </p:sp>
      <p:sp>
        <p:nvSpPr>
          <p:cNvPr id="8" name="cascade-caveat">
            <a:extLst xmlns:a="http://schemas.openxmlformats.org/drawingml/2006/main">
              <a:ext uri="{FF2B5EF4-FFF2-40B4-BE49-F238E27FC236}">
                <a16:creationId xmlns:a16="http://schemas.microsoft.com/office/drawing/2014/main" id="{4D74FF1C-61C5-4971-8051-33D4831C23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333500"/>
            <a:ext cx="11334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C77B30"/>
                </a:solidFill>
              </a:defRPr>
            </a:pPr>
            <a:r>
              <a:rPr sz="1425" b="0" i="0">
                <a:solidFill>
                  <a:srgbClr val="C77B30"/>
                </a:solidFill>
              </a:rPr>
              <a:t>Причинные цепочки — гипотезы для стресс‑тестирования, а не уже доказанные эконометрические коэффициенты.</a:t>
            </a:r>
          </a:p>
        </p:txBody>
      </p:sp>
      <p:sp>
        <p:nvSpPr>
          <p:cNvPr id="9" name="chain-bg-0">
            <a:extLst xmlns:a="http://schemas.openxmlformats.org/drawingml/2006/main">
              <a:ext uri="{FF2B5EF4-FFF2-40B4-BE49-F238E27FC236}">
                <a16:creationId xmlns:a16="http://schemas.microsoft.com/office/drawing/2014/main" id="{16712A28-6F0E-450E-AB8F-975994FD47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52625"/>
            <a:ext cx="1133475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A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chain-0-0">
            <a:extLst xmlns:a="http://schemas.openxmlformats.org/drawingml/2006/main">
              <a:ext uri="{FF2B5EF4-FFF2-40B4-BE49-F238E27FC236}">
                <a16:creationId xmlns:a16="http://schemas.microsoft.com/office/drawing/2014/main" id="{E250F1E3-BA6D-42E1-8C59-F61E56F74F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19325"/>
            <a:ext cx="2238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B74D4D"/>
                </a:solidFill>
              </a:defRPr>
            </a:pPr>
            <a:r>
              <a:rPr sz="1500" b="1" i="0">
                <a:solidFill>
                  <a:srgbClr val="B74D4D"/>
                </a:solidFill>
              </a:rPr>
              <a:t>ДЕМОГРАФИЯ</a:t>
            </a:r>
          </a:p>
        </p:txBody>
      </p:sp>
      <p:sp>
        <p:nvSpPr>
          <p:cNvPr id="11" name="chain-arrow-0-0">
            <a:extLst xmlns:a="http://schemas.openxmlformats.org/drawingml/2006/main">
              <a:ext uri="{FF2B5EF4-FFF2-40B4-BE49-F238E27FC236}">
                <a16:creationId xmlns:a16="http://schemas.microsoft.com/office/drawing/2014/main" id="{CD3CB322-8D02-46F7-9A10-DA42C95C7C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2181225"/>
            <a:ext cx="476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100" b="1" i="0">
                <a:solidFill>
                  <a:srgbClr val="10283F"/>
                </a:solidFill>
              </a:defRPr>
            </a:pPr>
            <a:r>
              <a:rPr sz="2100" b="1" i="0">
                <a:solidFill>
                  <a:srgbClr val="10283F"/>
                </a:solidFill>
              </a:rPr>
              <a:t>→</a:t>
            </a:r>
          </a:p>
        </p:txBody>
      </p:sp>
      <p:sp>
        <p:nvSpPr>
          <p:cNvPr id="12" name="chain-0-1">
            <a:extLst xmlns:a="http://schemas.openxmlformats.org/drawingml/2006/main">
              <a:ext uri="{FF2B5EF4-FFF2-40B4-BE49-F238E27FC236}">
                <a16:creationId xmlns:a16="http://schemas.microsoft.com/office/drawing/2014/main" id="{405F736B-12BA-4C0B-A2FD-C5906D087F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2219325"/>
            <a:ext cx="2238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B74D4D"/>
                </a:solidFill>
              </a:defRPr>
            </a:pPr>
            <a:r>
              <a:rPr sz="1500" b="1" i="0">
                <a:solidFill>
                  <a:srgbClr val="B74D4D"/>
                </a:solidFill>
              </a:rPr>
              <a:t>ТРУД</a:t>
            </a:r>
          </a:p>
        </p:txBody>
      </p:sp>
      <p:sp>
        <p:nvSpPr>
          <p:cNvPr id="13" name="chain-arrow-0-1">
            <a:extLst xmlns:a="http://schemas.openxmlformats.org/drawingml/2006/main">
              <a:ext uri="{FF2B5EF4-FFF2-40B4-BE49-F238E27FC236}">
                <a16:creationId xmlns:a16="http://schemas.microsoft.com/office/drawing/2014/main" id="{BB730D88-05B1-4A48-A7B7-07772EB82F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2181225"/>
            <a:ext cx="476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100" b="1" i="0">
                <a:solidFill>
                  <a:srgbClr val="10283F"/>
                </a:solidFill>
              </a:defRPr>
            </a:pPr>
            <a:r>
              <a:rPr sz="2100" b="1" i="0">
                <a:solidFill>
                  <a:srgbClr val="10283F"/>
                </a:solidFill>
              </a:rPr>
              <a:t>→</a:t>
            </a:r>
          </a:p>
        </p:txBody>
      </p:sp>
      <p:sp>
        <p:nvSpPr>
          <p:cNvPr id="14" name="chain-0-2">
            <a:extLst xmlns:a="http://schemas.openxmlformats.org/drawingml/2006/main">
              <a:ext uri="{FF2B5EF4-FFF2-40B4-BE49-F238E27FC236}">
                <a16:creationId xmlns:a16="http://schemas.microsoft.com/office/drawing/2014/main" id="{9092A829-B2B2-4175-B7B7-2CE70FD01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2219325"/>
            <a:ext cx="2238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B74D4D"/>
                </a:solidFill>
              </a:defRPr>
            </a:pPr>
            <a:r>
              <a:rPr sz="1500" b="1" i="0">
                <a:solidFill>
                  <a:srgbClr val="B74D4D"/>
                </a:solidFill>
              </a:rPr>
              <a:t>ИЗДЕРЖКИ</a:t>
            </a:r>
          </a:p>
        </p:txBody>
      </p:sp>
      <p:sp>
        <p:nvSpPr>
          <p:cNvPr id="15" name="chain-arrow-0-2">
            <a:extLst xmlns:a="http://schemas.openxmlformats.org/drawingml/2006/main">
              <a:ext uri="{FF2B5EF4-FFF2-40B4-BE49-F238E27FC236}">
                <a16:creationId xmlns:a16="http://schemas.microsoft.com/office/drawing/2014/main" id="{00BD081F-EC01-4D01-A59E-9AE863435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2181225"/>
            <a:ext cx="476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100" b="1" i="0">
                <a:solidFill>
                  <a:srgbClr val="10283F"/>
                </a:solidFill>
              </a:defRPr>
            </a:pPr>
            <a:r>
              <a:rPr sz="2100" b="1" i="0">
                <a:solidFill>
                  <a:srgbClr val="10283F"/>
                </a:solidFill>
              </a:rPr>
              <a:t>→</a:t>
            </a:r>
          </a:p>
        </p:txBody>
      </p:sp>
      <p:sp>
        <p:nvSpPr>
          <p:cNvPr id="16" name="chain-0-3">
            <a:extLst xmlns:a="http://schemas.openxmlformats.org/drawingml/2006/main">
              <a:ext uri="{FF2B5EF4-FFF2-40B4-BE49-F238E27FC236}">
                <a16:creationId xmlns:a16="http://schemas.microsoft.com/office/drawing/2014/main" id="{2FAC25E1-023D-454A-874F-51BC9BC52B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2219325"/>
            <a:ext cx="2238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B74D4D"/>
                </a:solidFill>
              </a:defRPr>
            </a:pPr>
            <a:r>
              <a:rPr sz="1500" b="1" i="0">
                <a:solidFill>
                  <a:srgbClr val="B74D4D"/>
                </a:solidFill>
              </a:rPr>
              <a:t>ИНФЛЯЦИЯ</a:t>
            </a:r>
          </a:p>
        </p:txBody>
      </p:sp>
      <p:sp>
        <p:nvSpPr>
          <p:cNvPr id="17" name="chain-bg-1">
            <a:extLst xmlns:a="http://schemas.openxmlformats.org/drawingml/2006/main">
              <a:ext uri="{FF2B5EF4-FFF2-40B4-BE49-F238E27FC236}">
                <a16:creationId xmlns:a16="http://schemas.microsoft.com/office/drawing/2014/main" id="{8F756468-FE9B-492A-AE37-8D07061E3D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143250"/>
            <a:ext cx="1133475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chain-1-0">
            <a:extLst xmlns:a="http://schemas.openxmlformats.org/drawingml/2006/main">
              <a:ext uri="{FF2B5EF4-FFF2-40B4-BE49-F238E27FC236}">
                <a16:creationId xmlns:a16="http://schemas.microsoft.com/office/drawing/2014/main" id="{6D322372-B080-4569-9CAB-6CD1FFD8EC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09950"/>
            <a:ext cx="2238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C99A25"/>
                </a:solidFill>
              </a:defRPr>
            </a:pPr>
            <a:r>
              <a:rPr sz="1500" b="1" i="0">
                <a:solidFill>
                  <a:srgbClr val="C99A25"/>
                </a:solidFill>
              </a:rPr>
              <a:t>СТАВКА</a:t>
            </a:r>
          </a:p>
        </p:txBody>
      </p:sp>
      <p:sp>
        <p:nvSpPr>
          <p:cNvPr id="19" name="chain-arrow-1-0">
            <a:extLst xmlns:a="http://schemas.openxmlformats.org/drawingml/2006/main">
              <a:ext uri="{FF2B5EF4-FFF2-40B4-BE49-F238E27FC236}">
                <a16:creationId xmlns:a16="http://schemas.microsoft.com/office/drawing/2014/main" id="{66CB3A56-079E-4BDA-AD54-95369E9C24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3371850"/>
            <a:ext cx="476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100" b="1" i="0">
                <a:solidFill>
                  <a:srgbClr val="10283F"/>
                </a:solidFill>
              </a:defRPr>
            </a:pPr>
            <a:r>
              <a:rPr sz="2100" b="1" i="0">
                <a:solidFill>
                  <a:srgbClr val="10283F"/>
                </a:solidFill>
              </a:rPr>
              <a:t>→</a:t>
            </a:r>
          </a:p>
        </p:txBody>
      </p:sp>
      <p:sp>
        <p:nvSpPr>
          <p:cNvPr id="20" name="chain-1-1">
            <a:extLst xmlns:a="http://schemas.openxmlformats.org/drawingml/2006/main">
              <a:ext uri="{FF2B5EF4-FFF2-40B4-BE49-F238E27FC236}">
                <a16:creationId xmlns:a16="http://schemas.microsoft.com/office/drawing/2014/main" id="{60E0B929-38F0-4F4C-9A6F-617F64DA68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3409950"/>
            <a:ext cx="2238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C99A25"/>
                </a:solidFill>
              </a:defRPr>
            </a:pPr>
            <a:r>
              <a:rPr sz="1500" b="1" i="0">
                <a:solidFill>
                  <a:srgbClr val="C99A25"/>
                </a:solidFill>
              </a:rPr>
              <a:t>ИНВЕСТИЦИИ</a:t>
            </a:r>
          </a:p>
        </p:txBody>
      </p:sp>
      <p:sp>
        <p:nvSpPr>
          <p:cNvPr id="21" name="chain-arrow-1-1">
            <a:extLst xmlns:a="http://schemas.openxmlformats.org/drawingml/2006/main">
              <a:ext uri="{FF2B5EF4-FFF2-40B4-BE49-F238E27FC236}">
                <a16:creationId xmlns:a16="http://schemas.microsoft.com/office/drawing/2014/main" id="{B7F59F3C-A7F8-4AB5-ACAF-0A41076F59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3371850"/>
            <a:ext cx="476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100" b="1" i="0">
                <a:solidFill>
                  <a:srgbClr val="10283F"/>
                </a:solidFill>
              </a:defRPr>
            </a:pPr>
            <a:r>
              <a:rPr sz="2100" b="1" i="0">
                <a:solidFill>
                  <a:srgbClr val="10283F"/>
                </a:solidFill>
              </a:rPr>
              <a:t>→</a:t>
            </a:r>
          </a:p>
        </p:txBody>
      </p:sp>
      <p:sp>
        <p:nvSpPr>
          <p:cNvPr id="22" name="chain-1-2">
            <a:extLst xmlns:a="http://schemas.openxmlformats.org/drawingml/2006/main">
              <a:ext uri="{FF2B5EF4-FFF2-40B4-BE49-F238E27FC236}">
                <a16:creationId xmlns:a16="http://schemas.microsoft.com/office/drawing/2014/main" id="{E9E52CB4-B725-4328-B114-52CB275342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3409950"/>
            <a:ext cx="2238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C99A25"/>
                </a:solidFill>
              </a:defRPr>
            </a:pPr>
            <a:r>
              <a:rPr sz="1500" b="1" i="0">
                <a:solidFill>
                  <a:srgbClr val="C99A25"/>
                </a:solidFill>
              </a:rPr>
              <a:t>ИЗНОС</a:t>
            </a:r>
          </a:p>
        </p:txBody>
      </p:sp>
      <p:sp>
        <p:nvSpPr>
          <p:cNvPr id="23" name="chain-arrow-1-2">
            <a:extLst xmlns:a="http://schemas.openxmlformats.org/drawingml/2006/main">
              <a:ext uri="{FF2B5EF4-FFF2-40B4-BE49-F238E27FC236}">
                <a16:creationId xmlns:a16="http://schemas.microsoft.com/office/drawing/2014/main" id="{D494B214-2053-48CB-86F3-0F1EABA866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3371850"/>
            <a:ext cx="476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100" b="1" i="0">
                <a:solidFill>
                  <a:srgbClr val="10283F"/>
                </a:solidFill>
              </a:defRPr>
            </a:pPr>
            <a:r>
              <a:rPr sz="2100" b="1" i="0">
                <a:solidFill>
                  <a:srgbClr val="10283F"/>
                </a:solidFill>
              </a:rPr>
              <a:t>→</a:t>
            </a:r>
          </a:p>
        </p:txBody>
      </p:sp>
      <p:sp>
        <p:nvSpPr>
          <p:cNvPr id="24" name="chain-1-3">
            <a:extLst xmlns:a="http://schemas.openxmlformats.org/drawingml/2006/main">
              <a:ext uri="{FF2B5EF4-FFF2-40B4-BE49-F238E27FC236}">
                <a16:creationId xmlns:a16="http://schemas.microsoft.com/office/drawing/2014/main" id="{6DD940D1-7A10-4865-A517-A736450716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3409950"/>
            <a:ext cx="2238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C99A25"/>
                </a:solidFill>
              </a:defRPr>
            </a:pPr>
            <a:r>
              <a:rPr sz="1275" b="1" i="0">
                <a:solidFill>
                  <a:srgbClr val="C99A25"/>
                </a:solidFill>
              </a:rPr>
              <a:t>ПРОИЗВОДИТЕЛЬНОСТЬ</a:t>
            </a:r>
          </a:p>
        </p:txBody>
      </p:sp>
      <p:sp>
        <p:nvSpPr>
          <p:cNvPr id="25" name="chain-bg-2">
            <a:extLst xmlns:a="http://schemas.openxmlformats.org/drawingml/2006/main">
              <a:ext uri="{FF2B5EF4-FFF2-40B4-BE49-F238E27FC236}">
                <a16:creationId xmlns:a16="http://schemas.microsoft.com/office/drawing/2014/main" id="{940EA3FD-F8FD-47CF-8C9F-C10BF8283D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333875"/>
            <a:ext cx="1133475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3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chain-2-0">
            <a:extLst xmlns:a="http://schemas.openxmlformats.org/drawingml/2006/main">
              <a:ext uri="{FF2B5EF4-FFF2-40B4-BE49-F238E27FC236}">
                <a16:creationId xmlns:a16="http://schemas.microsoft.com/office/drawing/2014/main" id="{75C44D91-15F2-4573-8500-FD5972996E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600575"/>
            <a:ext cx="2238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2E75B6"/>
                </a:solidFill>
              </a:defRPr>
            </a:pPr>
            <a:r>
              <a:rPr sz="1500" b="1" i="0">
                <a:solidFill>
                  <a:srgbClr val="2E75B6"/>
                </a:solidFill>
              </a:rPr>
              <a:t>ИНФРАСТРУКТУРА</a:t>
            </a:r>
          </a:p>
        </p:txBody>
      </p:sp>
      <p:sp>
        <p:nvSpPr>
          <p:cNvPr id="27" name="chain-arrow-2-0">
            <a:extLst xmlns:a="http://schemas.openxmlformats.org/drawingml/2006/main">
              <a:ext uri="{FF2B5EF4-FFF2-40B4-BE49-F238E27FC236}">
                <a16:creationId xmlns:a16="http://schemas.microsoft.com/office/drawing/2014/main" id="{38B09930-42F9-4339-8D46-3ABECAE387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4562475"/>
            <a:ext cx="476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100" b="1" i="0">
                <a:solidFill>
                  <a:srgbClr val="10283F"/>
                </a:solidFill>
              </a:defRPr>
            </a:pPr>
            <a:r>
              <a:rPr sz="2100" b="1" i="0">
                <a:solidFill>
                  <a:srgbClr val="10283F"/>
                </a:solidFill>
              </a:rPr>
              <a:t>→</a:t>
            </a:r>
          </a:p>
        </p:txBody>
      </p:sp>
      <p:sp>
        <p:nvSpPr>
          <p:cNvPr id="28" name="chain-2-1">
            <a:extLst xmlns:a="http://schemas.openxmlformats.org/drawingml/2006/main">
              <a:ext uri="{FF2B5EF4-FFF2-40B4-BE49-F238E27FC236}">
                <a16:creationId xmlns:a16="http://schemas.microsoft.com/office/drawing/2014/main" id="{274C3F01-EFB6-445A-B5FE-73DC2F43CD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4600575"/>
            <a:ext cx="2238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2E75B6"/>
                </a:solidFill>
              </a:defRPr>
            </a:pPr>
            <a:r>
              <a:rPr sz="1500" b="1" i="0">
                <a:solidFill>
                  <a:srgbClr val="2E75B6"/>
                </a:solidFill>
              </a:rPr>
              <a:t>ДОСТУПНОСТЬ</a:t>
            </a:r>
          </a:p>
        </p:txBody>
      </p:sp>
      <p:sp>
        <p:nvSpPr>
          <p:cNvPr id="29" name="chain-arrow-2-1">
            <a:extLst xmlns:a="http://schemas.openxmlformats.org/drawingml/2006/main">
              <a:ext uri="{FF2B5EF4-FFF2-40B4-BE49-F238E27FC236}">
                <a16:creationId xmlns:a16="http://schemas.microsoft.com/office/drawing/2014/main" id="{1B8C6F7F-2839-4410-9FE2-8F92FDDFD3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4562475"/>
            <a:ext cx="476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100" b="1" i="0">
                <a:solidFill>
                  <a:srgbClr val="10283F"/>
                </a:solidFill>
              </a:defRPr>
            </a:pPr>
            <a:r>
              <a:rPr sz="2100" b="1" i="0">
                <a:solidFill>
                  <a:srgbClr val="10283F"/>
                </a:solidFill>
              </a:rPr>
              <a:t>→</a:t>
            </a:r>
          </a:p>
        </p:txBody>
      </p:sp>
      <p:sp>
        <p:nvSpPr>
          <p:cNvPr id="30" name="chain-2-2">
            <a:extLst xmlns:a="http://schemas.openxmlformats.org/drawingml/2006/main">
              <a:ext uri="{FF2B5EF4-FFF2-40B4-BE49-F238E27FC236}">
                <a16:creationId xmlns:a16="http://schemas.microsoft.com/office/drawing/2014/main" id="{93022A9F-5819-4D2B-9632-2766C4CBB5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4600575"/>
            <a:ext cx="2238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2E75B6"/>
                </a:solidFill>
              </a:defRPr>
            </a:pPr>
            <a:r>
              <a:rPr sz="1500" b="1" i="0">
                <a:solidFill>
                  <a:srgbClr val="2E75B6"/>
                </a:solidFill>
              </a:rPr>
              <a:t>ОТТОК</a:t>
            </a:r>
          </a:p>
        </p:txBody>
      </p:sp>
      <p:sp>
        <p:nvSpPr>
          <p:cNvPr id="31" name="chain-arrow-2-2">
            <a:extLst xmlns:a="http://schemas.openxmlformats.org/drawingml/2006/main">
              <a:ext uri="{FF2B5EF4-FFF2-40B4-BE49-F238E27FC236}">
                <a16:creationId xmlns:a16="http://schemas.microsoft.com/office/drawing/2014/main" id="{D4D09657-F2B4-4498-A79A-4EA45F7B29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4562475"/>
            <a:ext cx="476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100" b="1" i="0">
                <a:solidFill>
                  <a:srgbClr val="10283F"/>
                </a:solidFill>
              </a:defRPr>
            </a:pPr>
            <a:r>
              <a:rPr sz="2100" b="1" i="0">
                <a:solidFill>
                  <a:srgbClr val="10283F"/>
                </a:solidFill>
              </a:rPr>
              <a:t>→</a:t>
            </a:r>
          </a:p>
        </p:txBody>
      </p:sp>
      <p:sp>
        <p:nvSpPr>
          <p:cNvPr id="32" name="chain-2-3">
            <a:extLst xmlns:a="http://schemas.openxmlformats.org/drawingml/2006/main">
              <a:ext uri="{FF2B5EF4-FFF2-40B4-BE49-F238E27FC236}">
                <a16:creationId xmlns:a16="http://schemas.microsoft.com/office/drawing/2014/main" id="{2C6B2583-EC3F-4D03-9327-C0D1DEE8D7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4600575"/>
            <a:ext cx="2238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2E75B6"/>
                </a:solidFill>
              </a:defRPr>
            </a:pPr>
            <a:r>
              <a:rPr sz="1500" b="1" i="0">
                <a:solidFill>
                  <a:srgbClr val="2E75B6"/>
                </a:solidFill>
              </a:rPr>
              <a:t>ДЕМОГРАФИЯ</a:t>
            </a:r>
          </a:p>
        </p:txBody>
      </p:sp>
      <p:sp>
        <p:nvSpPr>
          <p:cNvPr id="33" name="callout-bg">
            <a:extLst xmlns:a="http://schemas.openxmlformats.org/drawingml/2006/main">
              <a:ext uri="{FF2B5EF4-FFF2-40B4-BE49-F238E27FC236}">
                <a16:creationId xmlns:a16="http://schemas.microsoft.com/office/drawing/2014/main" id="{F31A4E6F-1460-4556-9F74-163F122F51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695950"/>
            <a:ext cx="113347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1572CDA8-06B0-43BC-834D-56B3299390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695950"/>
            <a:ext cx="66675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9A2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169179F2-5A79-40DC-A004-265383975C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5772150"/>
            <a:ext cx="109918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0283F"/>
                </a:solidFill>
              </a:defRPr>
            </a:pPr>
            <a:r>
              <a:rPr sz="1500" b="1" i="0">
                <a:solidFill>
                  <a:srgbClr val="10283F"/>
                </a:solidFill>
              </a:rPr>
              <a:t>Отраслевой KPI оптимизирует одно звено. Национальный баланс проверяет весь каскад, лаги и соседние ограничения.</a:t>
            </a:r>
          </a:p>
        </p:txBody>
      </p:sp>
    </p:spTree>
    <p:extLst>
      <p:ext uri="{BB962C8B-B14F-4D97-AF65-F5344CB8AC3E}">
        <p14:creationId xmlns:p14="http://schemas.microsoft.com/office/powerpoint/2010/main" val="960327975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8" name="status-СЦЕНАРНЫЙ АНАЛИЗ">
            <a:extLst xmlns:a="http://schemas.openxmlformats.org/drawingml/2006/main">
              <a:ext uri="{FF2B5EF4-FFF2-40B4-BE49-F238E27FC236}">
                <a16:creationId xmlns:a16="http://schemas.microsoft.com/office/drawing/2014/main" id="{5A23F38A-C46F-4D35-8441-48EB1180C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71450"/>
            <a:ext cx="1485900" cy="238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tatus-text">
            <a:extLst xmlns:a="http://schemas.openxmlformats.org/drawingml/2006/main">
              <a:ext uri="{FF2B5EF4-FFF2-40B4-BE49-F238E27FC236}">
                <a16:creationId xmlns:a16="http://schemas.microsoft.com/office/drawing/2014/main" id="{EF8BFB21-C79C-46C1-8E19-C889D21C15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200025"/>
            <a:ext cx="1295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C99A25"/>
                </a:solidFill>
              </a:defRPr>
            </a:pPr>
            <a:r>
              <a:rPr sz="975" b="1" i="0">
                <a:solidFill>
                  <a:srgbClr val="C99A25"/>
                </a:solidFill>
              </a:rPr>
              <a:t>СЦЕНАРНЫЙ АНАЛИЗ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604EB42-BC4C-40E2-B54D-7EDA2ACA4C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14350"/>
            <a:ext cx="11334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 i="0">
                <a:solidFill>
                  <a:srgbClr val="10283F"/>
                </a:solidFill>
              </a:defRPr>
            </a:pPr>
            <a:r>
              <a:rPr sz="2700" b="1" i="0">
                <a:solidFill>
                  <a:srgbClr val="10283F"/>
                </a:solidFill>
              </a:rPr>
              <a:t>До 2035 года есть три разные траектории</a:t>
            </a:r>
          </a:p>
        </p:txBody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FD2DB761-5C3C-4325-B7F8-667BB040E1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33475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rule">
            <a:extLst xmlns:a="http://schemas.openxmlformats.org/drawingml/2006/main">
              <a:ext uri="{FF2B5EF4-FFF2-40B4-BE49-F238E27FC236}">
                <a16:creationId xmlns:a16="http://schemas.microsoft.com/office/drawing/2014/main" id="{DD045064-C6B1-4F12-BD5C-8F61140A3F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86525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D8D8D6B0-2FD8-4F7A-B431-E5F061DE9C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43675"/>
            <a:ext cx="7143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47180"/>
                </a:solidFill>
              </a:defRPr>
            </a:pPr>
            <a:r>
              <a:rPr sz="900" b="0" i="0">
                <a:solidFill>
                  <a:srgbClr val="647180"/>
                </a:solidFill>
              </a:rPr>
              <a:t>Проект «БАЛАНСЫ» • 1995–2025 • решения 2026–2035</a:t>
            </a:r>
          </a:p>
        </p:txBody>
      </p:sp>
      <p:sp>
        <p:nvSpPr>
          <p:cNvPr id="7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3EBC5855-C2BB-4832-806A-560C722823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43675"/>
            <a:ext cx="5238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647180"/>
                </a:solidFill>
              </a:defRPr>
            </a:pPr>
            <a:r>
              <a:rPr sz="900" b="1" i="0">
                <a:solidFill>
                  <a:srgbClr val="647180"/>
                </a:solidFill>
              </a:rPr>
              <a:t>15</a:t>
            </a:r>
          </a:p>
        </p:txBody>
      </p:sp>
      <p:sp>
        <p:nvSpPr>
          <p:cNvPr id="8" name="scenario-caveat">
            <a:extLst xmlns:a="http://schemas.openxmlformats.org/drawingml/2006/main">
              <a:ext uri="{FF2B5EF4-FFF2-40B4-BE49-F238E27FC236}">
                <a16:creationId xmlns:a16="http://schemas.microsoft.com/office/drawing/2014/main" id="{E3D771AE-57AA-4F8E-B799-206202363A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333500"/>
            <a:ext cx="11334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647180"/>
                </a:solidFill>
              </a:defRPr>
            </a:pPr>
            <a:r>
              <a:rPr sz="1425" b="0" i="0">
                <a:solidFill>
                  <a:srgbClr val="647180"/>
                </a:solidFill>
              </a:rPr>
              <a:t>Сценарии — не прогноз. Это логически согласованные наборы решений, последствий и рисков.</a:t>
            </a:r>
          </a:p>
        </p:txBody>
      </p:sp>
      <p:sp>
        <p:nvSpPr>
          <p:cNvPr id="9" name="scenario-0">
            <a:extLst xmlns:a="http://schemas.openxmlformats.org/drawingml/2006/main">
              <a:ext uri="{FF2B5EF4-FFF2-40B4-BE49-F238E27FC236}">
                <a16:creationId xmlns:a16="http://schemas.microsoft.com/office/drawing/2014/main" id="{4FC7C185-6F8D-4DE0-A549-B5E7C2E6C2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857375"/>
            <a:ext cx="3476625" cy="385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scenario-accent-0">
            <a:extLst xmlns:a="http://schemas.openxmlformats.org/drawingml/2006/main">
              <a:ext uri="{FF2B5EF4-FFF2-40B4-BE49-F238E27FC236}">
                <a16:creationId xmlns:a16="http://schemas.microsoft.com/office/drawing/2014/main" id="{BFCCF6F8-C4B3-4C0B-BCED-D766C71D48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857375"/>
            <a:ext cx="3476625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4718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scenario-code-0">
            <a:extLst xmlns:a="http://schemas.openxmlformats.org/drawingml/2006/main">
              <a:ext uri="{FF2B5EF4-FFF2-40B4-BE49-F238E27FC236}">
                <a16:creationId xmlns:a16="http://schemas.microsoft.com/office/drawing/2014/main" id="{7123918E-9F04-4879-A6AF-5E3752CB73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2171700"/>
            <a:ext cx="4286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647180"/>
                </a:solidFill>
              </a:defRPr>
            </a:pPr>
            <a:r>
              <a:rPr sz="2850" b="1" i="0">
                <a:solidFill>
                  <a:srgbClr val="647180"/>
                </a:solidFill>
              </a:rPr>
              <a:t>A</a:t>
            </a:r>
          </a:p>
        </p:txBody>
      </p:sp>
      <p:sp>
        <p:nvSpPr>
          <p:cNvPr id="12" name="scenario-title-0">
            <a:extLst xmlns:a="http://schemas.openxmlformats.org/drawingml/2006/main">
              <a:ext uri="{FF2B5EF4-FFF2-40B4-BE49-F238E27FC236}">
                <a16:creationId xmlns:a16="http://schemas.microsoft.com/office/drawing/2014/main" id="{DD2E9A25-873A-4DED-AB41-B5C0159060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2143125"/>
            <a:ext cx="2524125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10283F"/>
                </a:solidFill>
              </a:defRPr>
            </a:pPr>
            <a:r>
              <a:rPr sz="1650" b="1" i="0">
                <a:solidFill>
                  <a:srgbClr val="10283F"/>
                </a:solidFill>
              </a:rPr>
              <a:t>Инерционная адаптация</a:t>
            </a:r>
          </a:p>
        </p:txBody>
      </p:sp>
      <p:sp>
        <p:nvSpPr>
          <p:cNvPr id="13" name="scenario-growth-0">
            <a:extLst xmlns:a="http://schemas.openxmlformats.org/drawingml/2006/main">
              <a:ext uri="{FF2B5EF4-FFF2-40B4-BE49-F238E27FC236}">
                <a16:creationId xmlns:a16="http://schemas.microsoft.com/office/drawing/2014/main" id="{A30E77C4-54CC-4488-9732-C8749CC887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000375"/>
            <a:ext cx="3000375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647180"/>
                </a:solidFill>
              </a:defRPr>
            </a:pPr>
            <a:r>
              <a:rPr sz="3000" b="1" i="0">
                <a:solidFill>
                  <a:srgbClr val="647180"/>
                </a:solidFill>
              </a:rPr>
              <a:t>1–2%</a:t>
            </a:r>
          </a:p>
        </p:txBody>
      </p:sp>
      <p:sp>
        <p:nvSpPr>
          <p:cNvPr id="14" name="scenario-growth-label-0">
            <a:extLst xmlns:a="http://schemas.openxmlformats.org/drawingml/2006/main">
              <a:ext uri="{FF2B5EF4-FFF2-40B4-BE49-F238E27FC236}">
                <a16:creationId xmlns:a16="http://schemas.microsoft.com/office/drawing/2014/main" id="{D294F024-3612-4FD4-816C-E0B20A9DCA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71875"/>
            <a:ext cx="30003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47180"/>
                </a:solidFill>
              </a:defRPr>
            </a:pPr>
            <a:r>
              <a:rPr sz="1200" b="0" i="0">
                <a:solidFill>
                  <a:srgbClr val="647180"/>
                </a:solidFill>
              </a:rPr>
              <a:t>целевой темп роста</a:t>
            </a:r>
          </a:p>
        </p:txBody>
      </p:sp>
      <p:sp>
        <p:nvSpPr>
          <p:cNvPr id="15" name="rule">
            <a:extLst xmlns:a="http://schemas.openxmlformats.org/drawingml/2006/main">
              <a:ext uri="{FF2B5EF4-FFF2-40B4-BE49-F238E27FC236}">
                <a16:creationId xmlns:a16="http://schemas.microsoft.com/office/drawing/2014/main" id="{71706314-E4CD-40CF-A01D-52E175DB5A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48125"/>
            <a:ext cx="300037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scenario-logic-0">
            <a:extLst xmlns:a="http://schemas.openxmlformats.org/drawingml/2006/main">
              <a:ext uri="{FF2B5EF4-FFF2-40B4-BE49-F238E27FC236}">
                <a16:creationId xmlns:a16="http://schemas.microsoft.com/office/drawing/2014/main" id="{38EC4029-3DB6-429D-887C-813B872A77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38625"/>
            <a:ext cx="3000375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0283F"/>
                </a:solidFill>
              </a:defRPr>
            </a:pPr>
            <a:r>
              <a:rPr sz="1350" b="0" i="0">
                <a:solidFill>
                  <a:srgbClr val="10283F"/>
                </a:solidFill>
              </a:rPr>
              <a:t>Реагировать на шоки в рамках действующих институтов</a:t>
            </a:r>
          </a:p>
        </p:txBody>
      </p:sp>
      <p:sp>
        <p:nvSpPr>
          <p:cNvPr id="17" name="scenario-risk-0">
            <a:extLst xmlns:a="http://schemas.openxmlformats.org/drawingml/2006/main">
              <a:ext uri="{FF2B5EF4-FFF2-40B4-BE49-F238E27FC236}">
                <a16:creationId xmlns:a16="http://schemas.microsoft.com/office/drawing/2014/main" id="{735A15A0-BEF1-4A95-B892-D3296C0D81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143500"/>
            <a:ext cx="300037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B74D4D"/>
                </a:solidFill>
              </a:defRPr>
            </a:pPr>
            <a:r>
              <a:rPr sz="1200" b="1" i="0">
                <a:solidFill>
                  <a:srgbClr val="B74D4D"/>
                </a:solidFill>
              </a:rPr>
              <a:t>РИСК: медленное истощение запаса</a:t>
            </a:r>
          </a:p>
        </p:txBody>
      </p:sp>
      <p:sp>
        <p:nvSpPr>
          <p:cNvPr id="18" name="scenario-1">
            <a:extLst xmlns:a="http://schemas.openxmlformats.org/drawingml/2006/main">
              <a:ext uri="{FF2B5EF4-FFF2-40B4-BE49-F238E27FC236}">
                <a16:creationId xmlns:a16="http://schemas.microsoft.com/office/drawing/2014/main" id="{0728404D-2518-4635-82AB-4DB967031D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1857375"/>
            <a:ext cx="3476625" cy="385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E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scenario-accent-1">
            <a:extLst xmlns:a="http://schemas.openxmlformats.org/drawingml/2006/main">
              <a:ext uri="{FF2B5EF4-FFF2-40B4-BE49-F238E27FC236}">
                <a16:creationId xmlns:a16="http://schemas.microsoft.com/office/drawing/2014/main" id="{4FF53A13-8D12-49E8-A9D8-A41DAA8369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1857375"/>
            <a:ext cx="3476625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7B3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scenario-code-1">
            <a:extLst xmlns:a="http://schemas.openxmlformats.org/drawingml/2006/main">
              <a:ext uri="{FF2B5EF4-FFF2-40B4-BE49-F238E27FC236}">
                <a16:creationId xmlns:a16="http://schemas.microsoft.com/office/drawing/2014/main" id="{9F4C8AA3-A3EF-46B2-95DE-B999B89F25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2171700"/>
            <a:ext cx="4286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C77B30"/>
                </a:solidFill>
              </a:defRPr>
            </a:pPr>
            <a:r>
              <a:rPr sz="2850" b="1" i="0">
                <a:solidFill>
                  <a:srgbClr val="C77B30"/>
                </a:solidFill>
              </a:rPr>
              <a:t>Б</a:t>
            </a:r>
          </a:p>
        </p:txBody>
      </p:sp>
      <p:sp>
        <p:nvSpPr>
          <p:cNvPr id="21" name="scenario-title-1">
            <a:extLst xmlns:a="http://schemas.openxmlformats.org/drawingml/2006/main">
              <a:ext uri="{FF2B5EF4-FFF2-40B4-BE49-F238E27FC236}">
                <a16:creationId xmlns:a16="http://schemas.microsoft.com/office/drawing/2014/main" id="{953AB917-4955-43EA-A9D1-D18EE30989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143125"/>
            <a:ext cx="2524125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10283F"/>
                </a:solidFill>
              </a:defRPr>
            </a:pPr>
            <a:r>
              <a:rPr sz="1650" b="1" i="0">
                <a:solidFill>
                  <a:srgbClr val="10283F"/>
                </a:solidFill>
              </a:rPr>
              <a:t>Инвестиционная мобилизация</a:t>
            </a:r>
          </a:p>
        </p:txBody>
      </p:sp>
      <p:sp>
        <p:nvSpPr>
          <p:cNvPr id="22" name="scenario-growth-1">
            <a:extLst xmlns:a="http://schemas.openxmlformats.org/drawingml/2006/main">
              <a:ext uri="{FF2B5EF4-FFF2-40B4-BE49-F238E27FC236}">
                <a16:creationId xmlns:a16="http://schemas.microsoft.com/office/drawing/2014/main" id="{3B2DD974-6056-4FD7-B056-A722F40C95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3000375"/>
            <a:ext cx="3000375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 b="1" i="0">
                <a:solidFill>
                  <a:srgbClr val="C77B30"/>
                </a:solidFill>
              </a:defRPr>
            </a:pPr>
            <a:r>
              <a:rPr sz="2250" b="1" i="0">
                <a:solidFill>
                  <a:srgbClr val="C77B30"/>
                </a:solidFill>
              </a:rPr>
              <a:t>быстрый старт</a:t>
            </a:r>
          </a:p>
        </p:txBody>
      </p:sp>
      <p:sp>
        <p:nvSpPr>
          <p:cNvPr id="23" name="scenario-growth-label-1">
            <a:extLst xmlns:a="http://schemas.openxmlformats.org/drawingml/2006/main">
              <a:ext uri="{FF2B5EF4-FFF2-40B4-BE49-F238E27FC236}">
                <a16:creationId xmlns:a16="http://schemas.microsoft.com/office/drawing/2014/main" id="{678F5A2F-E64B-4E21-A3F4-8B3735CCC3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3571875"/>
            <a:ext cx="30003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47180"/>
                </a:solidFill>
              </a:defRPr>
            </a:pPr>
            <a:r>
              <a:rPr sz="1050" b="0" i="0">
                <a:solidFill>
                  <a:srgbClr val="647180"/>
                </a:solidFill>
              </a:rPr>
              <a:t>темп зависит от снятия узких мест</a:t>
            </a:r>
          </a:p>
        </p:txBody>
      </p:sp>
      <p:sp>
        <p:nvSpPr>
          <p:cNvPr id="24" name="rule">
            <a:extLst xmlns:a="http://schemas.openxmlformats.org/drawingml/2006/main">
              <a:ext uri="{FF2B5EF4-FFF2-40B4-BE49-F238E27FC236}">
                <a16:creationId xmlns:a16="http://schemas.microsoft.com/office/drawing/2014/main" id="{0E6ED5A0-FB3E-4EEC-892C-95C68CD01C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4048125"/>
            <a:ext cx="300037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scenario-logic-1">
            <a:extLst xmlns:a="http://schemas.openxmlformats.org/drawingml/2006/main">
              <a:ext uri="{FF2B5EF4-FFF2-40B4-BE49-F238E27FC236}">
                <a16:creationId xmlns:a16="http://schemas.microsoft.com/office/drawing/2014/main" id="{F4C3024E-572F-4649-B2B0-DF6FFB69D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4238625"/>
            <a:ext cx="3000375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0283F"/>
                </a:solidFill>
              </a:defRPr>
            </a:pPr>
            <a:r>
              <a:rPr sz="1350" b="0" i="0">
                <a:solidFill>
                  <a:srgbClr val="10283F"/>
                </a:solidFill>
              </a:rPr>
              <a:t>Ускорить выпуск крупным государственным заказом</a:t>
            </a:r>
          </a:p>
        </p:txBody>
      </p:sp>
      <p:sp>
        <p:nvSpPr>
          <p:cNvPr id="26" name="scenario-risk-1">
            <a:extLst xmlns:a="http://schemas.openxmlformats.org/drawingml/2006/main">
              <a:ext uri="{FF2B5EF4-FFF2-40B4-BE49-F238E27FC236}">
                <a16:creationId xmlns:a16="http://schemas.microsoft.com/office/drawing/2014/main" id="{7E048A18-A70E-4505-AC5A-851953876D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5143500"/>
            <a:ext cx="300037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B74D4D"/>
                </a:solidFill>
              </a:defRPr>
            </a:pPr>
            <a:r>
              <a:rPr sz="1200" b="1" i="0">
                <a:solidFill>
                  <a:srgbClr val="B74D4D"/>
                </a:solidFill>
              </a:rPr>
              <a:t>РИСК: инфляция и неэффективный капекс</a:t>
            </a:r>
          </a:p>
        </p:txBody>
      </p:sp>
      <p:sp>
        <p:nvSpPr>
          <p:cNvPr id="27" name="scenario-2">
            <a:extLst xmlns:a="http://schemas.openxmlformats.org/drawingml/2006/main">
              <a:ext uri="{FF2B5EF4-FFF2-40B4-BE49-F238E27FC236}">
                <a16:creationId xmlns:a16="http://schemas.microsoft.com/office/drawing/2014/main" id="{9DFA19AC-6CA8-427C-8055-E3B36E3A88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1857375"/>
            <a:ext cx="3810000" cy="385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3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scenario-accent-2">
            <a:extLst xmlns:a="http://schemas.openxmlformats.org/drawingml/2006/main">
              <a:ext uri="{FF2B5EF4-FFF2-40B4-BE49-F238E27FC236}">
                <a16:creationId xmlns:a16="http://schemas.microsoft.com/office/drawing/2014/main" id="{45DB1793-D1D1-44A6-ACE5-470CD55BE5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1857375"/>
            <a:ext cx="3810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7D6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scenario-code-2">
            <a:extLst xmlns:a="http://schemas.openxmlformats.org/drawingml/2006/main">
              <a:ext uri="{FF2B5EF4-FFF2-40B4-BE49-F238E27FC236}">
                <a16:creationId xmlns:a16="http://schemas.microsoft.com/office/drawing/2014/main" id="{833245E1-152B-454F-8CF7-1B840F7541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81975" y="2171700"/>
            <a:ext cx="4286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F7D61"/>
                </a:solidFill>
              </a:defRPr>
            </a:pPr>
            <a:r>
              <a:rPr sz="2850" b="1" i="0">
                <a:solidFill>
                  <a:srgbClr val="2F7D61"/>
                </a:solidFill>
              </a:rPr>
              <a:t>В</a:t>
            </a:r>
          </a:p>
        </p:txBody>
      </p:sp>
      <p:sp>
        <p:nvSpPr>
          <p:cNvPr id="30" name="scenario-title-2">
            <a:extLst xmlns:a="http://schemas.openxmlformats.org/drawingml/2006/main">
              <a:ext uri="{FF2B5EF4-FFF2-40B4-BE49-F238E27FC236}">
                <a16:creationId xmlns:a16="http://schemas.microsoft.com/office/drawing/2014/main" id="{3BACCEEF-ABE5-46F3-B658-4B4212824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15375" y="2143125"/>
            <a:ext cx="28575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10283F"/>
                </a:solidFill>
              </a:defRPr>
            </a:pPr>
            <a:r>
              <a:rPr sz="1650" b="1" i="0">
                <a:solidFill>
                  <a:srgbClr val="10283F"/>
                </a:solidFill>
              </a:rPr>
              <a:t>Регенеративное равновесие</a:t>
            </a:r>
          </a:p>
        </p:txBody>
      </p:sp>
      <p:sp>
        <p:nvSpPr>
          <p:cNvPr id="31" name="scenario-growth-2">
            <a:extLst xmlns:a="http://schemas.openxmlformats.org/drawingml/2006/main">
              <a:ext uri="{FF2B5EF4-FFF2-40B4-BE49-F238E27FC236}">
                <a16:creationId xmlns:a16="http://schemas.microsoft.com/office/drawing/2014/main" id="{A1F33536-3C01-414D-A986-7145B947D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000375"/>
            <a:ext cx="333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2F7D61"/>
                </a:solidFill>
              </a:defRPr>
            </a:pPr>
            <a:r>
              <a:rPr sz="3000" b="1" i="0">
                <a:solidFill>
                  <a:srgbClr val="2F7D61"/>
                </a:solidFill>
              </a:rPr>
              <a:t>2,5–3,5%</a:t>
            </a:r>
          </a:p>
        </p:txBody>
      </p:sp>
      <p:sp>
        <p:nvSpPr>
          <p:cNvPr id="32" name="scenario-growth-label-2">
            <a:extLst xmlns:a="http://schemas.openxmlformats.org/drawingml/2006/main">
              <a:ext uri="{FF2B5EF4-FFF2-40B4-BE49-F238E27FC236}">
                <a16:creationId xmlns:a16="http://schemas.microsoft.com/office/drawing/2014/main" id="{68BBA437-2647-49CF-A967-0E1576449C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571875"/>
            <a:ext cx="3333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647180"/>
                </a:solidFill>
              </a:defRPr>
            </a:pPr>
            <a:r>
              <a:rPr sz="1200" b="0" i="0">
                <a:solidFill>
                  <a:srgbClr val="647180"/>
                </a:solidFill>
              </a:rPr>
              <a:t>целевой темп роста</a:t>
            </a:r>
          </a:p>
        </p:txBody>
      </p:sp>
      <p:sp>
        <p:nvSpPr>
          <p:cNvPr id="33" name="rule">
            <a:extLst xmlns:a="http://schemas.openxmlformats.org/drawingml/2006/main">
              <a:ext uri="{FF2B5EF4-FFF2-40B4-BE49-F238E27FC236}">
                <a16:creationId xmlns:a16="http://schemas.microsoft.com/office/drawing/2014/main" id="{4EEA6422-926D-4B9F-9D0C-E03625FA7E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048125"/>
            <a:ext cx="333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scenario-logic-2">
            <a:extLst xmlns:a="http://schemas.openxmlformats.org/drawingml/2006/main">
              <a:ext uri="{FF2B5EF4-FFF2-40B4-BE49-F238E27FC236}">
                <a16:creationId xmlns:a16="http://schemas.microsoft.com/office/drawing/2014/main" id="{0623DCAF-466A-44D4-BA49-8DB65BA5C0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238625"/>
            <a:ext cx="33337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0283F"/>
                </a:solidFill>
              </a:defRPr>
            </a:pPr>
            <a:r>
              <a:rPr sz="1350" b="0" i="0">
                <a:solidFill>
                  <a:srgbClr val="10283F"/>
                </a:solidFill>
              </a:rPr>
              <a:t>Связать инвестиции с воспроизводством людей, капитала и экосистем</a:t>
            </a:r>
          </a:p>
        </p:txBody>
      </p:sp>
      <p:sp>
        <p:nvSpPr>
          <p:cNvPr id="35" name="scenario-risk-2">
            <a:extLst xmlns:a="http://schemas.openxmlformats.org/drawingml/2006/main">
              <a:ext uri="{FF2B5EF4-FFF2-40B4-BE49-F238E27FC236}">
                <a16:creationId xmlns:a16="http://schemas.microsoft.com/office/drawing/2014/main" id="{6B9FFDE1-FA39-4875-ABB3-9B8ABFD271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5143500"/>
            <a:ext cx="3333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F7D61"/>
                </a:solidFill>
              </a:defRPr>
            </a:pPr>
            <a:r>
              <a:rPr sz="1200" b="1" i="0">
                <a:solidFill>
                  <a:srgbClr val="2F7D61"/>
                </a:solidFill>
              </a:rPr>
              <a:t>РИСК: сложность координации и измерения</a:t>
            </a:r>
          </a:p>
        </p:txBody>
      </p:sp>
      <p:sp>
        <p:nvSpPr>
          <p:cNvPr id="36" name="recommended-label">
            <a:extLst xmlns:a="http://schemas.openxmlformats.org/drawingml/2006/main">
              <a:ext uri="{FF2B5EF4-FFF2-40B4-BE49-F238E27FC236}">
                <a16:creationId xmlns:a16="http://schemas.microsoft.com/office/drawing/2014/main" id="{2496750F-8AC4-4CE9-91E4-DAFDCD774A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5810250"/>
            <a:ext cx="2952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2F7D61"/>
                </a:solidFill>
              </a:defRPr>
            </a:pPr>
            <a:r>
              <a:rPr sz="1200" b="1" i="0">
                <a:solidFill>
                  <a:srgbClr val="2F7D61"/>
                </a:solidFill>
              </a:rPr>
              <a:t>Рекомендуемая рамка</a:t>
            </a:r>
          </a:p>
        </p:txBody>
      </p:sp>
      <p:sp>
        <p:nvSpPr>
          <p:cNvPr id="37" name="recommended-code">
            <a:extLst xmlns:a="http://schemas.openxmlformats.org/drawingml/2006/main">
              <a:ext uri="{FF2B5EF4-FFF2-40B4-BE49-F238E27FC236}">
                <a16:creationId xmlns:a16="http://schemas.microsoft.com/office/drawing/2014/main" id="{DE914493-DA59-4CA0-B510-9865DC6581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2625" y="6048375"/>
            <a:ext cx="571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800" b="1" i="0">
                <a:solidFill>
                  <a:srgbClr val="2F7D61"/>
                </a:solidFill>
              </a:defRPr>
            </a:pPr>
            <a:r>
              <a:rPr sz="1800" b="1" i="0">
                <a:solidFill>
                  <a:srgbClr val="2F7D61"/>
                </a:solidFill>
              </a:rPr>
              <a:t>В</a:t>
            </a:r>
          </a:p>
        </p:txBody>
      </p:sp>
    </p:spTree>
    <p:extLst>
      <p:ext uri="{BB962C8B-B14F-4D97-AF65-F5344CB8AC3E}">
        <p14:creationId xmlns:p14="http://schemas.microsoft.com/office/powerpoint/2010/main" val="883526316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5" name="status-ЦЕЛЕВЫЕ ОРИЕНТИРЫ">
            <a:extLst xmlns:a="http://schemas.openxmlformats.org/drawingml/2006/main">
              <a:ext uri="{FF2B5EF4-FFF2-40B4-BE49-F238E27FC236}">
                <a16:creationId xmlns:a16="http://schemas.microsoft.com/office/drawing/2014/main" id="{F69C17EF-B316-4F5D-AC11-BC72E8AFA9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71450"/>
            <a:ext cx="1566863" cy="238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3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tatus-text">
            <a:extLst xmlns:a="http://schemas.openxmlformats.org/drawingml/2006/main">
              <a:ext uri="{FF2B5EF4-FFF2-40B4-BE49-F238E27FC236}">
                <a16:creationId xmlns:a16="http://schemas.microsoft.com/office/drawing/2014/main" id="{8B2D1383-FA2A-4795-8E81-762890C4F8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200025"/>
            <a:ext cx="1376363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F7D61"/>
                </a:solidFill>
              </a:defRPr>
            </a:pPr>
            <a:r>
              <a:rPr sz="975" b="1" i="0">
                <a:solidFill>
                  <a:srgbClr val="2F7D61"/>
                </a:solidFill>
              </a:rPr>
              <a:t>ЦЕЛЕВЫЕ ОРИЕНТИРЫ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3B0ECED-49FB-4D71-A216-78A5536F4E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14350"/>
            <a:ext cx="11334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 i="0">
                <a:solidFill>
                  <a:srgbClr val="10283F"/>
                </a:solidFill>
              </a:defRPr>
            </a:pPr>
            <a:r>
              <a:rPr sz="2700" b="1" i="0">
                <a:solidFill>
                  <a:srgbClr val="10283F"/>
                </a:solidFill>
              </a:rPr>
              <a:t>Цель — коридор совместной устойчивости</a:t>
            </a:r>
          </a:p>
        </p:txBody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FE9A801B-185F-4B52-8BFC-1B1C60EF75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33475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rule">
            <a:extLst xmlns:a="http://schemas.openxmlformats.org/drawingml/2006/main">
              <a:ext uri="{FF2B5EF4-FFF2-40B4-BE49-F238E27FC236}">
                <a16:creationId xmlns:a16="http://schemas.microsoft.com/office/drawing/2014/main" id="{9862EB36-3F48-4727-A059-FB308431DA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86525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D8B7BF28-42AD-4EBB-8A18-E445DA11EE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43675"/>
            <a:ext cx="7143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47180"/>
                </a:solidFill>
              </a:defRPr>
            </a:pPr>
            <a:r>
              <a:rPr sz="900" b="0" i="0">
                <a:solidFill>
                  <a:srgbClr val="647180"/>
                </a:solidFill>
              </a:rPr>
              <a:t>Проект «БАЛАНСЫ» • 1995–2025 • решения 2026–2035</a:t>
            </a:r>
          </a:p>
        </p:txBody>
      </p:sp>
      <p:sp>
        <p:nvSpPr>
          <p:cNvPr id="7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80D28A8C-4BA4-47E7-BDEE-59AADE48F3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43675"/>
            <a:ext cx="5238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647180"/>
                </a:solidFill>
              </a:defRPr>
            </a:pPr>
            <a:r>
              <a:rPr sz="900" b="1" i="0">
                <a:solidFill>
                  <a:srgbClr val="647180"/>
                </a:solidFill>
              </a:rPr>
              <a:t>16</a:t>
            </a:r>
          </a:p>
        </p:txBody>
      </p:sp>
      <p:sp>
        <p:nvSpPr>
          <p:cNvPr id="8" name="targets-lead">
            <a:extLst xmlns:a="http://schemas.openxmlformats.org/drawingml/2006/main">
              <a:ext uri="{FF2B5EF4-FFF2-40B4-BE49-F238E27FC236}">
                <a16:creationId xmlns:a16="http://schemas.microsoft.com/office/drawing/2014/main" id="{C2BE52F5-32FA-4EF9-BC51-090959B71D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333500"/>
            <a:ext cx="11334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647180"/>
                </a:solidFill>
              </a:defRPr>
            </a:pPr>
            <a:r>
              <a:rPr sz="1500" b="0" i="0">
                <a:solidFill>
                  <a:srgbClr val="647180"/>
                </a:solidFill>
              </a:rPr>
              <a:t>Официальные цели 2030 года отделены от экспертных ориентиров 2035 года.</a:t>
            </a:r>
          </a:p>
        </p:txBody>
      </p:sp>
      <p:sp>
        <p:nvSpPr>
          <p:cNvPr id="9" name="official-targets-label">
            <a:extLst xmlns:a="http://schemas.openxmlformats.org/drawingml/2006/main">
              <a:ext uri="{FF2B5EF4-FFF2-40B4-BE49-F238E27FC236}">
                <a16:creationId xmlns:a16="http://schemas.microsoft.com/office/drawing/2014/main" id="{A1874F68-4124-4D3E-88C6-B536E703D0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857375"/>
            <a:ext cx="4953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2F7D61"/>
                </a:solidFill>
              </a:defRPr>
            </a:pPr>
            <a:r>
              <a:rPr sz="1125" b="1" i="0">
                <a:solidFill>
                  <a:srgbClr val="2F7D61"/>
                </a:solidFill>
              </a:rPr>
              <a:t>ОФИЦИАЛЬНЫЕ ЦЕЛИ 2030</a:t>
            </a:r>
          </a:p>
        </p:txBody>
      </p:sp>
      <p:sp>
        <p:nvSpPr>
          <p:cNvPr id="10" name="target-life">
            <a:extLst xmlns:a="http://schemas.openxmlformats.org/drawingml/2006/main">
              <a:ext uri="{FF2B5EF4-FFF2-40B4-BE49-F238E27FC236}">
                <a16:creationId xmlns:a16="http://schemas.microsoft.com/office/drawing/2014/main" id="{D3C7D9CD-52E8-49A0-91C7-F302B991DC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2190750"/>
            <a:ext cx="2428875" cy="1476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3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target-life-value">
            <a:extLst xmlns:a="http://schemas.openxmlformats.org/drawingml/2006/main">
              <a:ext uri="{FF2B5EF4-FFF2-40B4-BE49-F238E27FC236}">
                <a16:creationId xmlns:a16="http://schemas.microsoft.com/office/drawing/2014/main" id="{72F2F89C-4C5E-4EE6-9BB2-5C6B205B5A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457450"/>
            <a:ext cx="1952625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3375" b="1" i="0">
                <a:solidFill>
                  <a:srgbClr val="2F7D61"/>
                </a:solidFill>
              </a:defRPr>
            </a:pPr>
            <a:r>
              <a:rPr sz="3375" b="1" i="0">
                <a:solidFill>
                  <a:srgbClr val="2F7D61"/>
                </a:solidFill>
              </a:rPr>
              <a:t>78 лет</a:t>
            </a:r>
          </a:p>
        </p:txBody>
      </p:sp>
      <p:sp>
        <p:nvSpPr>
          <p:cNvPr id="12" name="target-life-label">
            <a:extLst xmlns:a="http://schemas.openxmlformats.org/drawingml/2006/main">
              <a:ext uri="{FF2B5EF4-FFF2-40B4-BE49-F238E27FC236}">
                <a16:creationId xmlns:a16="http://schemas.microsoft.com/office/drawing/2014/main" id="{637E4B09-3BFF-42FC-9040-9853C50973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095625"/>
            <a:ext cx="204787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75" b="0" i="0">
                <a:solidFill>
                  <a:srgbClr val="10283F"/>
                </a:solidFill>
              </a:defRPr>
            </a:pPr>
            <a:r>
              <a:rPr sz="1275" b="0" i="0">
                <a:solidFill>
                  <a:srgbClr val="10283F"/>
                </a:solidFill>
              </a:rPr>
              <a:t>ожидаемая продолжительность жизни</a:t>
            </a:r>
          </a:p>
        </p:txBody>
      </p:sp>
      <p:sp>
        <p:nvSpPr>
          <p:cNvPr id="13" name="target-rnd">
            <a:extLst xmlns:a="http://schemas.openxmlformats.org/drawingml/2006/main">
              <a:ext uri="{FF2B5EF4-FFF2-40B4-BE49-F238E27FC236}">
                <a16:creationId xmlns:a16="http://schemas.microsoft.com/office/drawing/2014/main" id="{2427D9B1-9B47-4764-BF5E-2230B3CB43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2190750"/>
            <a:ext cx="2857500" cy="1476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3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target-rnd-value">
            <a:extLst xmlns:a="http://schemas.openxmlformats.org/drawingml/2006/main">
              <a:ext uri="{FF2B5EF4-FFF2-40B4-BE49-F238E27FC236}">
                <a16:creationId xmlns:a16="http://schemas.microsoft.com/office/drawing/2014/main" id="{2BD38EC8-1C62-4753-917E-A7D747ABAE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2457450"/>
            <a:ext cx="2381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3225" b="1" i="0">
                <a:solidFill>
                  <a:srgbClr val="2F7D61"/>
                </a:solidFill>
              </a:defRPr>
            </a:pPr>
            <a:r>
              <a:rPr sz="3225" b="1" i="0">
                <a:solidFill>
                  <a:srgbClr val="2F7D61"/>
                </a:solidFill>
              </a:rPr>
              <a:t>≥2% ВВП</a:t>
            </a:r>
          </a:p>
        </p:txBody>
      </p:sp>
      <p:sp>
        <p:nvSpPr>
          <p:cNvPr id="15" name="target-rnd-label">
            <a:extLst xmlns:a="http://schemas.openxmlformats.org/drawingml/2006/main">
              <a:ext uri="{FF2B5EF4-FFF2-40B4-BE49-F238E27FC236}">
                <a16:creationId xmlns:a16="http://schemas.microsoft.com/office/drawing/2014/main" id="{E2BA1F5D-E8AA-4735-88B6-2D83F3140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3095625"/>
            <a:ext cx="2381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75" b="0" i="0">
                <a:solidFill>
                  <a:srgbClr val="10283F"/>
                </a:solidFill>
              </a:defRPr>
            </a:pPr>
            <a:r>
              <a:rPr sz="1275" b="0" i="0">
                <a:solidFill>
                  <a:srgbClr val="10283F"/>
                </a:solidFill>
              </a:rPr>
              <a:t>внутренние затраты на НИОКР</a:t>
            </a:r>
          </a:p>
        </p:txBody>
      </p:sp>
      <p:sp>
        <p:nvSpPr>
          <p:cNvPr id="16" name="expert-targets-label">
            <a:extLst xmlns:a="http://schemas.openxmlformats.org/drawingml/2006/main">
              <a:ext uri="{FF2B5EF4-FFF2-40B4-BE49-F238E27FC236}">
                <a16:creationId xmlns:a16="http://schemas.microsoft.com/office/drawing/2014/main" id="{DCF795CF-72B8-489F-B507-D337B87066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1857375"/>
            <a:ext cx="5429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2E75B6"/>
                </a:solidFill>
              </a:defRPr>
            </a:pPr>
            <a:r>
              <a:rPr sz="1125" b="1" i="0">
                <a:solidFill>
                  <a:srgbClr val="2E75B6"/>
                </a:solidFill>
              </a:rPr>
              <a:t>ЭКСПЕРТНЫЙ КОРИДОР 2035</a:t>
            </a:r>
          </a:p>
        </p:txBody>
      </p:sp>
      <p:sp>
        <p:nvSpPr>
          <p:cNvPr id="17" name="expert-target-0">
            <a:extLst xmlns:a="http://schemas.openxmlformats.org/drawingml/2006/main">
              <a:ext uri="{FF2B5EF4-FFF2-40B4-BE49-F238E27FC236}">
                <a16:creationId xmlns:a16="http://schemas.microsoft.com/office/drawing/2014/main" id="{AC537E70-F13B-4888-8F97-D3CC395718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2190750"/>
            <a:ext cx="1619250" cy="123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3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expert-target-value-0">
            <a:extLst xmlns:a="http://schemas.openxmlformats.org/drawingml/2006/main">
              <a:ext uri="{FF2B5EF4-FFF2-40B4-BE49-F238E27FC236}">
                <a16:creationId xmlns:a16="http://schemas.microsoft.com/office/drawing/2014/main" id="{F88F317C-EF77-4DAD-88E5-22DE38BE76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2400300"/>
            <a:ext cx="1428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700" b="1" i="0">
                <a:solidFill>
                  <a:srgbClr val="2E75B6"/>
                </a:solidFill>
              </a:defRPr>
            </a:pPr>
            <a:r>
              <a:rPr sz="2700" b="1" i="0">
                <a:solidFill>
                  <a:srgbClr val="2E75B6"/>
                </a:solidFill>
              </a:rPr>
              <a:t>≥3%</a:t>
            </a:r>
          </a:p>
        </p:txBody>
      </p:sp>
      <p:sp>
        <p:nvSpPr>
          <p:cNvPr id="19" name="expert-target-label-0">
            <a:extLst xmlns:a="http://schemas.openxmlformats.org/drawingml/2006/main">
              <a:ext uri="{FF2B5EF4-FFF2-40B4-BE49-F238E27FC236}">
                <a16:creationId xmlns:a16="http://schemas.microsoft.com/office/drawing/2014/main" id="{90618EBB-D3A1-4324-9F27-5514E01444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48425" y="2924175"/>
            <a:ext cx="13906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 i="0">
                <a:solidFill>
                  <a:srgbClr val="10283F"/>
                </a:solidFill>
              </a:defRPr>
            </a:pPr>
            <a:r>
              <a:rPr sz="1200" b="0" i="0">
                <a:solidFill>
                  <a:srgbClr val="10283F"/>
                </a:solidFill>
              </a:rPr>
              <a:t>трендовый рост ВВП</a:t>
            </a:r>
          </a:p>
        </p:txBody>
      </p:sp>
      <p:sp>
        <p:nvSpPr>
          <p:cNvPr id="20" name="expert-target-1">
            <a:extLst xmlns:a="http://schemas.openxmlformats.org/drawingml/2006/main">
              <a:ext uri="{FF2B5EF4-FFF2-40B4-BE49-F238E27FC236}">
                <a16:creationId xmlns:a16="http://schemas.microsoft.com/office/drawing/2014/main" id="{DE027D36-10EF-4890-A3A9-D86445FAC0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43875" y="2190750"/>
            <a:ext cx="1619250" cy="123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3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expert-target-value-1">
            <a:extLst xmlns:a="http://schemas.openxmlformats.org/drawingml/2006/main">
              <a:ext uri="{FF2B5EF4-FFF2-40B4-BE49-F238E27FC236}">
                <a16:creationId xmlns:a16="http://schemas.microsoft.com/office/drawing/2014/main" id="{560D0C9E-F640-4949-9F52-E6C13250A9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2400300"/>
            <a:ext cx="1428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700" b="1" i="0">
                <a:solidFill>
                  <a:srgbClr val="2E75B6"/>
                </a:solidFill>
              </a:defRPr>
            </a:pPr>
            <a:r>
              <a:rPr sz="2700" b="1" i="0">
                <a:solidFill>
                  <a:srgbClr val="2E75B6"/>
                </a:solidFill>
              </a:rPr>
              <a:t>≈4%</a:t>
            </a:r>
          </a:p>
        </p:txBody>
      </p:sp>
      <p:sp>
        <p:nvSpPr>
          <p:cNvPr id="22" name="expert-target-label-1">
            <a:extLst xmlns:a="http://schemas.openxmlformats.org/drawingml/2006/main">
              <a:ext uri="{FF2B5EF4-FFF2-40B4-BE49-F238E27FC236}">
                <a16:creationId xmlns:a16="http://schemas.microsoft.com/office/drawing/2014/main" id="{B56ECE51-CF52-4080-BBD5-5ECA2588CD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58175" y="2924175"/>
            <a:ext cx="13906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 i="0">
                <a:solidFill>
                  <a:srgbClr val="10283F"/>
                </a:solidFill>
              </a:defRPr>
            </a:pPr>
            <a:r>
              <a:rPr sz="1200" b="0" i="0">
                <a:solidFill>
                  <a:srgbClr val="10283F"/>
                </a:solidFill>
              </a:rPr>
              <a:t>инфляция</a:t>
            </a:r>
          </a:p>
        </p:txBody>
      </p:sp>
      <p:sp>
        <p:nvSpPr>
          <p:cNvPr id="23" name="expert-target-2">
            <a:extLst xmlns:a="http://schemas.openxmlformats.org/drawingml/2006/main">
              <a:ext uri="{FF2B5EF4-FFF2-40B4-BE49-F238E27FC236}">
                <a16:creationId xmlns:a16="http://schemas.microsoft.com/office/drawing/2014/main" id="{A52B8BF6-5F61-47AB-8BDE-41367D1B74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53625" y="2190750"/>
            <a:ext cx="1619250" cy="123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3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expert-target-value-2">
            <a:extLst xmlns:a="http://schemas.openxmlformats.org/drawingml/2006/main">
              <a:ext uri="{FF2B5EF4-FFF2-40B4-BE49-F238E27FC236}">
                <a16:creationId xmlns:a16="http://schemas.microsoft.com/office/drawing/2014/main" id="{336D4C09-B812-4A34-AD7E-8859D90573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48875" y="2400300"/>
            <a:ext cx="1428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175" b="1" i="0">
                <a:solidFill>
                  <a:srgbClr val="2E75B6"/>
                </a:solidFill>
              </a:defRPr>
            </a:pPr>
            <a:r>
              <a:rPr sz="2175" b="1" i="0">
                <a:solidFill>
                  <a:srgbClr val="2E75B6"/>
                </a:solidFill>
              </a:rPr>
              <a:t>35–38%</a:t>
            </a:r>
          </a:p>
        </p:txBody>
      </p:sp>
      <p:sp>
        <p:nvSpPr>
          <p:cNvPr id="25" name="expert-target-label-2">
            <a:extLst xmlns:a="http://schemas.openxmlformats.org/drawingml/2006/main">
              <a:ext uri="{FF2B5EF4-FFF2-40B4-BE49-F238E27FC236}">
                <a16:creationId xmlns:a16="http://schemas.microsoft.com/office/drawing/2014/main" id="{DFB54EB7-24CC-4CA1-B921-09BC0F06AC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67925" y="2924175"/>
            <a:ext cx="13906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 i="0">
                <a:solidFill>
                  <a:srgbClr val="10283F"/>
                </a:solidFill>
              </a:defRPr>
            </a:pPr>
            <a:r>
              <a:rPr sz="1200" b="0" i="0">
                <a:solidFill>
                  <a:srgbClr val="10283F"/>
                </a:solidFill>
              </a:rPr>
              <a:t>износ фондов</a:t>
            </a:r>
          </a:p>
        </p:txBody>
      </p:sp>
      <p:sp>
        <p:nvSpPr>
          <p:cNvPr id="26" name="expert-target-3">
            <a:extLst xmlns:a="http://schemas.openxmlformats.org/drawingml/2006/main">
              <a:ext uri="{FF2B5EF4-FFF2-40B4-BE49-F238E27FC236}">
                <a16:creationId xmlns:a16="http://schemas.microsoft.com/office/drawing/2014/main" id="{4DA58DBD-73FB-4785-88BF-5DB57C33BC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3667125"/>
            <a:ext cx="1619250" cy="123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3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expert-target-value-3">
            <a:extLst xmlns:a="http://schemas.openxmlformats.org/drawingml/2006/main">
              <a:ext uri="{FF2B5EF4-FFF2-40B4-BE49-F238E27FC236}">
                <a16:creationId xmlns:a16="http://schemas.microsoft.com/office/drawing/2014/main" id="{CAC7F501-0E2B-4B37-908D-1C5F46B380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3876675"/>
            <a:ext cx="1428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700" b="1" i="0">
                <a:solidFill>
                  <a:srgbClr val="2E75B6"/>
                </a:solidFill>
              </a:defRPr>
            </a:pPr>
            <a:r>
              <a:rPr sz="2700" b="1" i="0">
                <a:solidFill>
                  <a:srgbClr val="2E75B6"/>
                </a:solidFill>
              </a:rPr>
              <a:t>&lt;5%</a:t>
            </a:r>
          </a:p>
        </p:txBody>
      </p:sp>
      <p:sp>
        <p:nvSpPr>
          <p:cNvPr id="28" name="expert-target-label-3">
            <a:extLst xmlns:a="http://schemas.openxmlformats.org/drawingml/2006/main">
              <a:ext uri="{FF2B5EF4-FFF2-40B4-BE49-F238E27FC236}">
                <a16:creationId xmlns:a16="http://schemas.microsoft.com/office/drawing/2014/main" id="{4BDCEF09-8F99-45B0-9BDF-155B39E662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48425" y="4400550"/>
            <a:ext cx="13906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 i="0">
                <a:solidFill>
                  <a:srgbClr val="10283F"/>
                </a:solidFill>
              </a:defRPr>
            </a:pPr>
            <a:r>
              <a:rPr sz="1200" b="0" i="0">
                <a:solidFill>
                  <a:srgbClr val="10283F"/>
                </a:solidFill>
              </a:rPr>
              <a:t>бедность</a:t>
            </a:r>
          </a:p>
        </p:txBody>
      </p:sp>
      <p:sp>
        <p:nvSpPr>
          <p:cNvPr id="29" name="expert-target-4">
            <a:extLst xmlns:a="http://schemas.openxmlformats.org/drawingml/2006/main">
              <a:ext uri="{FF2B5EF4-FFF2-40B4-BE49-F238E27FC236}">
                <a16:creationId xmlns:a16="http://schemas.microsoft.com/office/drawing/2014/main" id="{77DF58EB-5DF1-439C-8B41-8687F79539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43875" y="3667125"/>
            <a:ext cx="1619250" cy="123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3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expert-target-value-4">
            <a:extLst xmlns:a="http://schemas.openxmlformats.org/drawingml/2006/main">
              <a:ext uri="{FF2B5EF4-FFF2-40B4-BE49-F238E27FC236}">
                <a16:creationId xmlns:a16="http://schemas.microsoft.com/office/drawing/2014/main" id="{D007A259-E9B8-44E3-8BA1-07A9804E7A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3876675"/>
            <a:ext cx="1428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700" b="1" i="0">
                <a:solidFill>
                  <a:srgbClr val="2E75B6"/>
                </a:solidFill>
              </a:defRPr>
            </a:pPr>
            <a:r>
              <a:rPr sz="2700" b="1" i="0">
                <a:solidFill>
                  <a:srgbClr val="2E75B6"/>
                </a:solidFill>
              </a:rPr>
              <a:t>≥1,7</a:t>
            </a:r>
          </a:p>
        </p:txBody>
      </p:sp>
      <p:sp>
        <p:nvSpPr>
          <p:cNvPr id="31" name="expert-target-label-4">
            <a:extLst xmlns:a="http://schemas.openxmlformats.org/drawingml/2006/main">
              <a:ext uri="{FF2B5EF4-FFF2-40B4-BE49-F238E27FC236}">
                <a16:creationId xmlns:a16="http://schemas.microsoft.com/office/drawing/2014/main" id="{D1D77D1C-6C40-4EEE-A927-250422D782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58175" y="4400550"/>
            <a:ext cx="13906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 i="0">
                <a:solidFill>
                  <a:srgbClr val="10283F"/>
                </a:solidFill>
              </a:defRPr>
            </a:pPr>
            <a:r>
              <a:rPr sz="1200" b="0" i="0">
                <a:solidFill>
                  <a:srgbClr val="10283F"/>
                </a:solidFill>
              </a:rPr>
              <a:t>СКР</a:t>
            </a:r>
          </a:p>
        </p:txBody>
      </p:sp>
      <p:sp>
        <p:nvSpPr>
          <p:cNvPr id="32" name="callout-bg">
            <a:extLst xmlns:a="http://schemas.openxmlformats.org/drawingml/2006/main">
              <a:ext uri="{FF2B5EF4-FFF2-40B4-BE49-F238E27FC236}">
                <a16:creationId xmlns:a16="http://schemas.microsoft.com/office/drawing/2014/main" id="{12D503E2-DDBB-43B5-ABB7-F28A2D7D77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524500"/>
            <a:ext cx="11334750" cy="800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2F4A9E79-5395-45E7-901D-762C07B573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524500"/>
            <a:ext cx="66675" cy="800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9A2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1377B247-0FE4-44F8-BFED-D1947FBAC0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5600700"/>
            <a:ext cx="109918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0283F"/>
                </a:solidFill>
              </a:defRPr>
            </a:pPr>
            <a:r>
              <a:rPr sz="1500" b="1" i="0">
                <a:solidFill>
                  <a:srgbClr val="10283F"/>
                </a:solidFill>
              </a:rPr>
              <a:t>Ориентир считается достигнутым только совместно: рост без разгона инфляции, занятость без истощения людей, ввод без роста скрытых обязательств.</a:t>
            </a:r>
          </a:p>
        </p:txBody>
      </p:sp>
    </p:spTree>
    <p:extLst>
      <p:ext uri="{BB962C8B-B14F-4D97-AF65-F5344CB8AC3E}">
        <p14:creationId xmlns:p14="http://schemas.microsoft.com/office/powerpoint/2010/main" val="1010398743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1" name="status-ПРОЕКТНОЕ ПРЕДЛОЖЕНИЕ">
            <a:extLst xmlns:a="http://schemas.openxmlformats.org/drawingml/2006/main">
              <a:ext uri="{FF2B5EF4-FFF2-40B4-BE49-F238E27FC236}">
                <a16:creationId xmlns:a16="http://schemas.microsoft.com/office/drawing/2014/main" id="{0581DE3C-3B54-4EC2-8635-AD3FB4A15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71450"/>
            <a:ext cx="1890713" cy="238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3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tatus-text">
            <a:extLst xmlns:a="http://schemas.openxmlformats.org/drawingml/2006/main">
              <a:ext uri="{FF2B5EF4-FFF2-40B4-BE49-F238E27FC236}">
                <a16:creationId xmlns:a16="http://schemas.microsoft.com/office/drawing/2014/main" id="{B889F561-7059-4743-92ED-2BA66DD2E9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200025"/>
            <a:ext cx="1700213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123A5A"/>
                </a:solidFill>
              </a:defRPr>
            </a:pPr>
            <a:r>
              <a:rPr sz="975" b="1" i="0">
                <a:solidFill>
                  <a:srgbClr val="123A5A"/>
                </a:solidFill>
              </a:rPr>
              <a:t>ПРОЕКТНОЕ ПРЕДЛОЖЕНИЕ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91AF883-1B29-4AE7-82F2-DEC3E56D48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14350"/>
            <a:ext cx="11334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 i="0">
                <a:solidFill>
                  <a:srgbClr val="10283F"/>
                </a:solidFill>
              </a:defRPr>
            </a:pPr>
            <a:r>
              <a:rPr sz="2700" b="1" i="0">
                <a:solidFill>
                  <a:srgbClr val="10283F"/>
                </a:solidFill>
              </a:rPr>
              <a:t>Решения должны учитывать разные лаги</a:t>
            </a:r>
          </a:p>
        </p:txBody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E15E8D61-A869-4657-8750-0A97E97AA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33475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rule">
            <a:extLst xmlns:a="http://schemas.openxmlformats.org/drawingml/2006/main">
              <a:ext uri="{FF2B5EF4-FFF2-40B4-BE49-F238E27FC236}">
                <a16:creationId xmlns:a16="http://schemas.microsoft.com/office/drawing/2014/main" id="{E97EE560-C886-4DE0-96ED-9E0C77F6D8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86525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B5D6171D-440A-4453-B99C-F9FB8918E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43675"/>
            <a:ext cx="7143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47180"/>
                </a:solidFill>
              </a:defRPr>
            </a:pPr>
            <a:r>
              <a:rPr sz="900" b="0" i="0">
                <a:solidFill>
                  <a:srgbClr val="647180"/>
                </a:solidFill>
              </a:rPr>
              <a:t>Проект «БАЛАНСЫ» • 1995–2025 • решения 2026–2035</a:t>
            </a:r>
          </a:p>
        </p:txBody>
      </p:sp>
      <p:sp>
        <p:nvSpPr>
          <p:cNvPr id="7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0E8FEFB8-3778-41D9-9912-4E0194580A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43675"/>
            <a:ext cx="5238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647180"/>
                </a:solidFill>
              </a:defRPr>
            </a:pPr>
            <a:r>
              <a:rPr sz="900" b="1" i="0">
                <a:solidFill>
                  <a:srgbClr val="647180"/>
                </a:solidFill>
              </a:rPr>
              <a:t>17</a:t>
            </a:r>
          </a:p>
        </p:txBody>
      </p:sp>
      <p:sp>
        <p:nvSpPr>
          <p:cNvPr id="8" name="portfolio-lead">
            <a:extLst xmlns:a="http://schemas.openxmlformats.org/drawingml/2006/main">
              <a:ext uri="{FF2B5EF4-FFF2-40B4-BE49-F238E27FC236}">
                <a16:creationId xmlns:a16="http://schemas.microsoft.com/office/drawing/2014/main" id="{47AD891E-9786-4246-A3CB-D3DB545D31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333500"/>
            <a:ext cx="11334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647180"/>
                </a:solidFill>
              </a:defRPr>
            </a:pPr>
            <a:r>
              <a:rPr sz="1425" b="0" i="0">
                <a:solidFill>
                  <a:srgbClr val="647180"/>
                </a:solidFill>
              </a:rPr>
              <a:t>Быстрые инструменты создают измеримость; среднесрочные — производительность; длинные — воспроизводство людей, фондов и территорий.</a:t>
            </a:r>
          </a:p>
        </p:txBody>
      </p:sp>
      <p:sp>
        <p:nvSpPr>
          <p:cNvPr id="9" name="wave-0">
            <a:extLst xmlns:a="http://schemas.openxmlformats.org/drawingml/2006/main">
              <a:ext uri="{FF2B5EF4-FFF2-40B4-BE49-F238E27FC236}">
                <a16:creationId xmlns:a16="http://schemas.microsoft.com/office/drawing/2014/main" id="{5466FE62-A0A0-4520-9F07-F849692266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2095500"/>
            <a:ext cx="3333750" cy="3571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3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wave-accent-0">
            <a:extLst xmlns:a="http://schemas.openxmlformats.org/drawingml/2006/main">
              <a:ext uri="{FF2B5EF4-FFF2-40B4-BE49-F238E27FC236}">
                <a16:creationId xmlns:a16="http://schemas.microsoft.com/office/drawing/2014/main" id="{9EFE19B3-D8D0-4BBA-A381-DD4E0B7D1B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2095500"/>
            <a:ext cx="33337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5B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wave-title-0">
            <a:extLst xmlns:a="http://schemas.openxmlformats.org/drawingml/2006/main">
              <a:ext uri="{FF2B5EF4-FFF2-40B4-BE49-F238E27FC236}">
                <a16:creationId xmlns:a16="http://schemas.microsoft.com/office/drawing/2014/main" id="{690E31D0-550A-4AD8-94DA-566A2C6957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81250"/>
            <a:ext cx="2857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2E75B6"/>
                </a:solidFill>
              </a:defRPr>
            </a:pPr>
            <a:r>
              <a:rPr sz="1650" b="1" i="0">
                <a:solidFill>
                  <a:srgbClr val="2E75B6"/>
                </a:solidFill>
              </a:rPr>
              <a:t>12–18 МЕСЯЦЕВ</a:t>
            </a:r>
          </a:p>
        </p:txBody>
      </p:sp>
      <p:sp>
        <p:nvSpPr>
          <p:cNvPr id="12" name="bullet-0">
            <a:extLst xmlns:a="http://schemas.openxmlformats.org/drawingml/2006/main">
              <a:ext uri="{FF2B5EF4-FFF2-40B4-BE49-F238E27FC236}">
                <a16:creationId xmlns:a16="http://schemas.microsoft.com/office/drawing/2014/main" id="{ED287198-A593-4953-9E64-CDACC39955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3076575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5B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ullet-text-0">
            <a:extLst xmlns:a="http://schemas.openxmlformats.org/drawingml/2006/main">
              <a:ext uri="{FF2B5EF4-FFF2-40B4-BE49-F238E27FC236}">
                <a16:creationId xmlns:a16="http://schemas.microsoft.com/office/drawing/2014/main" id="{A526A5F2-64C3-44F6-BF49-B8CA0E7DBD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3000375"/>
            <a:ext cx="26098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0283F"/>
                </a:solidFill>
              </a:defRPr>
            </a:pPr>
            <a:r>
              <a:rPr sz="1350" b="0" i="0">
                <a:solidFill>
                  <a:srgbClr val="10283F"/>
                </a:solidFill>
              </a:rPr>
              <a:t>Единый регистр балансов</a:t>
            </a:r>
          </a:p>
        </p:txBody>
      </p:sp>
      <p:sp>
        <p:nvSpPr>
          <p:cNvPr id="14" name="bullet-1">
            <a:extLst xmlns:a="http://schemas.openxmlformats.org/drawingml/2006/main">
              <a:ext uri="{FF2B5EF4-FFF2-40B4-BE49-F238E27FC236}">
                <a16:creationId xmlns:a16="http://schemas.microsoft.com/office/drawing/2014/main" id="{A5D944BD-21AA-4881-8305-E0973F445B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3667125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5B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bullet-text-1">
            <a:extLst xmlns:a="http://schemas.openxmlformats.org/drawingml/2006/main">
              <a:ext uri="{FF2B5EF4-FFF2-40B4-BE49-F238E27FC236}">
                <a16:creationId xmlns:a16="http://schemas.microsoft.com/office/drawing/2014/main" id="{6822E01A-04FA-40F5-9F82-BA9EBEA7B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3590925"/>
            <a:ext cx="26098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0283F"/>
                </a:solidFill>
              </a:defRPr>
            </a:pPr>
            <a:r>
              <a:rPr sz="1350" b="0" i="0">
                <a:solidFill>
                  <a:srgbClr val="10283F"/>
                </a:solidFill>
              </a:rPr>
              <a:t>Паспорта данных и методик</a:t>
            </a:r>
          </a:p>
        </p:txBody>
      </p:sp>
      <p:sp>
        <p:nvSpPr>
          <p:cNvPr id="16" name="bullet-2">
            <a:extLst xmlns:a="http://schemas.openxmlformats.org/drawingml/2006/main">
              <a:ext uri="{FF2B5EF4-FFF2-40B4-BE49-F238E27FC236}">
                <a16:creationId xmlns:a16="http://schemas.microsoft.com/office/drawing/2014/main" id="{EDA3A478-2CC5-4BA6-B895-46E08FBF26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4257675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5B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bullet-text-2">
            <a:extLst xmlns:a="http://schemas.openxmlformats.org/drawingml/2006/main">
              <a:ext uri="{FF2B5EF4-FFF2-40B4-BE49-F238E27FC236}">
                <a16:creationId xmlns:a16="http://schemas.microsoft.com/office/drawing/2014/main" id="{63ED240B-73CD-4321-BDA2-B071B13CD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4181475"/>
            <a:ext cx="26098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0283F"/>
                </a:solidFill>
              </a:defRPr>
            </a:pPr>
            <a:r>
              <a:rPr sz="1350" b="0" i="0">
                <a:solidFill>
                  <a:srgbClr val="10283F"/>
                </a:solidFill>
              </a:rPr>
              <a:t>Панель раннего предупреждения</a:t>
            </a:r>
          </a:p>
        </p:txBody>
      </p:sp>
      <p:sp>
        <p:nvSpPr>
          <p:cNvPr id="18" name="wave-1">
            <a:extLst xmlns:a="http://schemas.openxmlformats.org/drawingml/2006/main">
              <a:ext uri="{FF2B5EF4-FFF2-40B4-BE49-F238E27FC236}">
                <a16:creationId xmlns:a16="http://schemas.microsoft.com/office/drawing/2014/main" id="{FB9CD55D-19ED-4496-9043-F1C2B66973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48125" y="2095500"/>
            <a:ext cx="3714750" cy="3571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wave-accent-1">
            <a:extLst xmlns:a="http://schemas.openxmlformats.org/drawingml/2006/main">
              <a:ext uri="{FF2B5EF4-FFF2-40B4-BE49-F238E27FC236}">
                <a16:creationId xmlns:a16="http://schemas.microsoft.com/office/drawing/2014/main" id="{2F32277E-2BD2-4AFA-B114-1068C9D084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48125" y="2095500"/>
            <a:ext cx="37147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9A2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wave-title-1">
            <a:extLst xmlns:a="http://schemas.openxmlformats.org/drawingml/2006/main">
              <a:ext uri="{FF2B5EF4-FFF2-40B4-BE49-F238E27FC236}">
                <a16:creationId xmlns:a16="http://schemas.microsoft.com/office/drawing/2014/main" id="{432C17F3-794D-40B3-BA73-D5C3497BB8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2381250"/>
            <a:ext cx="3238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C99A25"/>
                </a:solidFill>
              </a:defRPr>
            </a:pPr>
            <a:r>
              <a:rPr sz="1650" b="1" i="0">
                <a:solidFill>
                  <a:srgbClr val="C99A25"/>
                </a:solidFill>
              </a:rPr>
              <a:t>2–5 ЛЕТ</a:t>
            </a:r>
          </a:p>
        </p:txBody>
      </p:sp>
      <p:sp>
        <p:nvSpPr>
          <p:cNvPr id="21" name="bullet-0">
            <a:extLst xmlns:a="http://schemas.openxmlformats.org/drawingml/2006/main">
              <a:ext uri="{FF2B5EF4-FFF2-40B4-BE49-F238E27FC236}">
                <a16:creationId xmlns:a16="http://schemas.microsoft.com/office/drawing/2014/main" id="{E360A883-D15F-4A6A-AEF2-C42494F3AA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14825" y="3076575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9A2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bullet-text-0">
            <a:extLst xmlns:a="http://schemas.openxmlformats.org/drawingml/2006/main">
              <a:ext uri="{FF2B5EF4-FFF2-40B4-BE49-F238E27FC236}">
                <a16:creationId xmlns:a16="http://schemas.microsoft.com/office/drawing/2014/main" id="{767DD955-A4EA-454A-A2D7-21A90DF420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5325" y="3000375"/>
            <a:ext cx="29908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0283F"/>
                </a:solidFill>
              </a:defRPr>
            </a:pPr>
            <a:r>
              <a:rPr sz="1350" b="0" i="0">
                <a:solidFill>
                  <a:srgbClr val="10283F"/>
                </a:solidFill>
              </a:rPr>
              <a:t>Автоматизация и производительность</a:t>
            </a:r>
          </a:p>
        </p:txBody>
      </p:sp>
      <p:sp>
        <p:nvSpPr>
          <p:cNvPr id="23" name="bullet-1">
            <a:extLst xmlns:a="http://schemas.openxmlformats.org/drawingml/2006/main">
              <a:ext uri="{FF2B5EF4-FFF2-40B4-BE49-F238E27FC236}">
                <a16:creationId xmlns:a16="http://schemas.microsoft.com/office/drawing/2014/main" id="{2C26E7D1-D524-4FD0-9637-E0E7E9E6CA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14825" y="3667125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9A2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bullet-text-1">
            <a:extLst xmlns:a="http://schemas.openxmlformats.org/drawingml/2006/main">
              <a:ext uri="{FF2B5EF4-FFF2-40B4-BE49-F238E27FC236}">
                <a16:creationId xmlns:a16="http://schemas.microsoft.com/office/drawing/2014/main" id="{F2A0A609-F7F9-428B-B369-3385DE5ED1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5325" y="3590925"/>
            <a:ext cx="29908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0283F"/>
                </a:solidFill>
              </a:defRPr>
            </a:pPr>
            <a:r>
              <a:rPr sz="1350" b="0" i="0">
                <a:solidFill>
                  <a:srgbClr val="10283F"/>
                </a:solidFill>
              </a:rPr>
              <a:t>Длинные деньги для проверенных проектов</a:t>
            </a:r>
          </a:p>
        </p:txBody>
      </p:sp>
      <p:sp>
        <p:nvSpPr>
          <p:cNvPr id="25" name="bullet-2">
            <a:extLst xmlns:a="http://schemas.openxmlformats.org/drawingml/2006/main">
              <a:ext uri="{FF2B5EF4-FFF2-40B4-BE49-F238E27FC236}">
                <a16:creationId xmlns:a16="http://schemas.microsoft.com/office/drawing/2014/main" id="{7F416718-3044-4A2C-A172-4903930998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14825" y="4257675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9A2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bullet-text-2">
            <a:extLst xmlns:a="http://schemas.openxmlformats.org/drawingml/2006/main">
              <a:ext uri="{FF2B5EF4-FFF2-40B4-BE49-F238E27FC236}">
                <a16:creationId xmlns:a16="http://schemas.microsoft.com/office/drawing/2014/main" id="{3716562A-C50D-4C6A-96E7-DDAA6C93E9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5325" y="4181475"/>
            <a:ext cx="29908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0283F"/>
                </a:solidFill>
              </a:defRPr>
            </a:pPr>
            <a:r>
              <a:rPr sz="1350" b="0" i="0">
                <a:solidFill>
                  <a:srgbClr val="10283F"/>
                </a:solidFill>
              </a:rPr>
              <a:t>Критические технологические цепочки</a:t>
            </a:r>
          </a:p>
        </p:txBody>
      </p:sp>
      <p:sp>
        <p:nvSpPr>
          <p:cNvPr id="27" name="wave-2">
            <a:extLst xmlns:a="http://schemas.openxmlformats.org/drawingml/2006/main">
              <a:ext uri="{FF2B5EF4-FFF2-40B4-BE49-F238E27FC236}">
                <a16:creationId xmlns:a16="http://schemas.microsoft.com/office/drawing/2014/main" id="{B6B8F977-9318-4C81-AA66-1E35A32CF5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2095500"/>
            <a:ext cx="3714750" cy="3571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3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wave-accent-2">
            <a:extLst xmlns:a="http://schemas.openxmlformats.org/drawingml/2006/main">
              <a:ext uri="{FF2B5EF4-FFF2-40B4-BE49-F238E27FC236}">
                <a16:creationId xmlns:a16="http://schemas.microsoft.com/office/drawing/2014/main" id="{33FEE09D-9923-4065-9C9D-96003410F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2095500"/>
            <a:ext cx="37147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7D6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wave-title-2">
            <a:extLst xmlns:a="http://schemas.openxmlformats.org/drawingml/2006/main">
              <a:ext uri="{FF2B5EF4-FFF2-40B4-BE49-F238E27FC236}">
                <a16:creationId xmlns:a16="http://schemas.microsoft.com/office/drawing/2014/main" id="{0A3D87FB-41EC-43D6-B31F-E56295064D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381250"/>
            <a:ext cx="3238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2F7D61"/>
                </a:solidFill>
              </a:defRPr>
            </a:pPr>
            <a:r>
              <a:rPr sz="1650" b="1" i="0">
                <a:solidFill>
                  <a:srgbClr val="2F7D61"/>
                </a:solidFill>
              </a:rPr>
              <a:t>3–10 ЛЕТ</a:t>
            </a:r>
          </a:p>
        </p:txBody>
      </p:sp>
      <p:sp>
        <p:nvSpPr>
          <p:cNvPr id="30" name="bullet-0">
            <a:extLst xmlns:a="http://schemas.openxmlformats.org/drawingml/2006/main">
              <a:ext uri="{FF2B5EF4-FFF2-40B4-BE49-F238E27FC236}">
                <a16:creationId xmlns:a16="http://schemas.microsoft.com/office/drawing/2014/main" id="{2EB84349-C1AC-43CE-BD85-5EC232C37F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15325" y="3076575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7D6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bullet-text-0">
            <a:extLst xmlns:a="http://schemas.openxmlformats.org/drawingml/2006/main">
              <a:ext uri="{FF2B5EF4-FFF2-40B4-BE49-F238E27FC236}">
                <a16:creationId xmlns:a16="http://schemas.microsoft.com/office/drawing/2014/main" id="{8A0B11D7-6127-496C-9E5C-A17750B2A6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05825" y="3000375"/>
            <a:ext cx="29908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0283F"/>
                </a:solidFill>
              </a:defRPr>
            </a:pPr>
            <a:r>
              <a:rPr sz="1350" b="0" i="0">
                <a:solidFill>
                  <a:srgbClr val="10283F"/>
                </a:solidFill>
              </a:rPr>
              <a:t>Семейная инфраструктура и здоровье</a:t>
            </a:r>
          </a:p>
        </p:txBody>
      </p:sp>
      <p:sp>
        <p:nvSpPr>
          <p:cNvPr id="32" name="bullet-1">
            <a:extLst xmlns:a="http://schemas.openxmlformats.org/drawingml/2006/main">
              <a:ext uri="{FF2B5EF4-FFF2-40B4-BE49-F238E27FC236}">
                <a16:creationId xmlns:a16="http://schemas.microsoft.com/office/drawing/2014/main" id="{7BDF1DC2-DE21-4786-BFDE-971D84CCB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15325" y="3667125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7D6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bullet-text-1">
            <a:extLst xmlns:a="http://schemas.openxmlformats.org/drawingml/2006/main">
              <a:ext uri="{FF2B5EF4-FFF2-40B4-BE49-F238E27FC236}">
                <a16:creationId xmlns:a16="http://schemas.microsoft.com/office/drawing/2014/main" id="{F9405742-3F9A-4620-A007-634E618D4F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05825" y="3590925"/>
            <a:ext cx="29908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0283F"/>
                </a:solidFill>
              </a:defRPr>
            </a:pPr>
            <a:r>
              <a:rPr sz="1350" b="0" i="0">
                <a:solidFill>
                  <a:srgbClr val="10283F"/>
                </a:solidFill>
              </a:rPr>
              <a:t>Жизненный цикл основных фондов</a:t>
            </a:r>
          </a:p>
        </p:txBody>
      </p:sp>
      <p:sp>
        <p:nvSpPr>
          <p:cNvPr id="34" name="bullet-2">
            <a:extLst xmlns:a="http://schemas.openxmlformats.org/drawingml/2006/main">
              <a:ext uri="{FF2B5EF4-FFF2-40B4-BE49-F238E27FC236}">
                <a16:creationId xmlns:a16="http://schemas.microsoft.com/office/drawing/2014/main" id="{6FB22CFA-A7F6-4468-86F7-1AA318A116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15325" y="4257675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7D6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bullet-text-2">
            <a:extLst xmlns:a="http://schemas.openxmlformats.org/drawingml/2006/main">
              <a:ext uri="{FF2B5EF4-FFF2-40B4-BE49-F238E27FC236}">
                <a16:creationId xmlns:a16="http://schemas.microsoft.com/office/drawing/2014/main" id="{7DFFAADD-4D22-4D2E-9E20-897885DE31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05825" y="4181475"/>
            <a:ext cx="29908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0283F"/>
                </a:solidFill>
              </a:defRPr>
            </a:pPr>
            <a:r>
              <a:rPr sz="1350" b="0" i="0">
                <a:solidFill>
                  <a:srgbClr val="10283F"/>
                </a:solidFill>
              </a:rPr>
              <a:t>Территориальная связность</a:t>
            </a:r>
          </a:p>
        </p:txBody>
      </p:sp>
      <p:sp>
        <p:nvSpPr>
          <p:cNvPr id="36" name="bullet-3">
            <a:extLst xmlns:a="http://schemas.openxmlformats.org/drawingml/2006/main">
              <a:ext uri="{FF2B5EF4-FFF2-40B4-BE49-F238E27FC236}">
                <a16:creationId xmlns:a16="http://schemas.microsoft.com/office/drawing/2014/main" id="{1751CA65-6349-429D-93E0-577F62F604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15325" y="4848225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7D6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bullet-text-3">
            <a:extLst xmlns:a="http://schemas.openxmlformats.org/drawingml/2006/main">
              <a:ext uri="{FF2B5EF4-FFF2-40B4-BE49-F238E27FC236}">
                <a16:creationId xmlns:a16="http://schemas.microsoft.com/office/drawing/2014/main" id="{4BFCA66B-17CF-42C6-9442-BF2F27E811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05825" y="4772025"/>
            <a:ext cx="29908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0283F"/>
                </a:solidFill>
              </a:defRPr>
            </a:pPr>
            <a:r>
              <a:rPr sz="1350" b="0" i="0">
                <a:solidFill>
                  <a:srgbClr val="10283F"/>
                </a:solidFill>
              </a:rPr>
              <a:t>Экологическое закрытие</a:t>
            </a:r>
          </a:p>
        </p:txBody>
      </p:sp>
      <p:sp>
        <p:nvSpPr>
          <p:cNvPr id="38" name="callout-bg">
            <a:extLst xmlns:a="http://schemas.openxmlformats.org/drawingml/2006/main">
              <a:ext uri="{FF2B5EF4-FFF2-40B4-BE49-F238E27FC236}">
                <a16:creationId xmlns:a16="http://schemas.microsoft.com/office/drawing/2014/main" id="{A3555D83-72CA-46AF-8BBC-11B9EDA4B8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857875"/>
            <a:ext cx="1133475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DFFD24A7-0E43-4FF1-9C4E-6DBA437B5B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857875"/>
            <a:ext cx="66675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3A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38FDA771-A0DF-4348-AA73-A914634996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5934075"/>
            <a:ext cx="10991850" cy="314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0283F"/>
                </a:solidFill>
              </a:defRPr>
            </a:pPr>
            <a:r>
              <a:rPr sz="1350" b="1" i="0">
                <a:solidFill>
                  <a:srgbClr val="10283F"/>
                </a:solidFill>
              </a:rPr>
              <a:t>Правило портфеля: каждая мера показывает создаваемый запас, изменяемый поток, принимаемое обязательство и соседнее ограничение.</a:t>
            </a:r>
          </a:p>
        </p:txBody>
      </p:sp>
    </p:spTree>
    <p:extLst>
      <p:ext uri="{BB962C8B-B14F-4D97-AF65-F5344CB8AC3E}">
        <p14:creationId xmlns:p14="http://schemas.microsoft.com/office/powerpoint/2010/main" val="470213155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7" name="status-ПРОЕКТНОЕ ПРЕДЛОЖЕНИЕ">
            <a:extLst xmlns:a="http://schemas.openxmlformats.org/drawingml/2006/main">
              <a:ext uri="{FF2B5EF4-FFF2-40B4-BE49-F238E27FC236}">
                <a16:creationId xmlns:a16="http://schemas.microsoft.com/office/drawing/2014/main" id="{7AA8176B-3E18-416B-972C-E1A4E186D3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71450"/>
            <a:ext cx="1890713" cy="238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3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tatus-text">
            <a:extLst xmlns:a="http://schemas.openxmlformats.org/drawingml/2006/main">
              <a:ext uri="{FF2B5EF4-FFF2-40B4-BE49-F238E27FC236}">
                <a16:creationId xmlns:a16="http://schemas.microsoft.com/office/drawing/2014/main" id="{960DD4FC-8981-4014-B5A9-2900580C1F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200025"/>
            <a:ext cx="1700213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123A5A"/>
                </a:solidFill>
              </a:defRPr>
            </a:pPr>
            <a:r>
              <a:rPr sz="975" b="1" i="0">
                <a:solidFill>
                  <a:srgbClr val="123A5A"/>
                </a:solidFill>
              </a:rPr>
              <a:t>ПРОЕКТНОЕ ПРЕДЛОЖЕНИЕ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9EB60E1-4ADC-46E7-881C-FEF4308286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14350"/>
            <a:ext cx="11334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 i="0">
                <a:solidFill>
                  <a:srgbClr val="10283F"/>
                </a:solidFill>
              </a:defRPr>
            </a:pPr>
            <a:r>
              <a:rPr sz="2700" b="1" i="0">
                <a:solidFill>
                  <a:srgbClr val="10283F"/>
                </a:solidFill>
              </a:rPr>
              <a:t>ЭКВИЛИБРИУМ: машина проверки решений</a:t>
            </a:r>
          </a:p>
        </p:txBody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A08A6D9E-F2DE-42DB-B8F2-60989DC1C8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33475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rule">
            <a:extLst xmlns:a="http://schemas.openxmlformats.org/drawingml/2006/main">
              <a:ext uri="{FF2B5EF4-FFF2-40B4-BE49-F238E27FC236}">
                <a16:creationId xmlns:a16="http://schemas.microsoft.com/office/drawing/2014/main" id="{90D949E8-D68D-41D7-B2D5-392903C2DE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86525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3AA9C654-7337-4910-A063-02C203BFF6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43675"/>
            <a:ext cx="7143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47180"/>
                </a:solidFill>
              </a:defRPr>
            </a:pPr>
            <a:r>
              <a:rPr sz="900" b="0" i="0">
                <a:solidFill>
                  <a:srgbClr val="647180"/>
                </a:solidFill>
              </a:rPr>
              <a:t>Проект «БАЛАНСЫ» • 1995–2025 • решения 2026–2035</a:t>
            </a:r>
          </a:p>
        </p:txBody>
      </p:sp>
      <p:sp>
        <p:nvSpPr>
          <p:cNvPr id="7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1E16673E-C525-48BC-B8BE-3B471397C4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43675"/>
            <a:ext cx="5238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647180"/>
                </a:solidFill>
              </a:defRPr>
            </a:pPr>
            <a:r>
              <a:rPr sz="900" b="1" i="0">
                <a:solidFill>
                  <a:srgbClr val="647180"/>
                </a:solidFill>
              </a:rPr>
              <a:t>18</a:t>
            </a:r>
          </a:p>
        </p:txBody>
      </p:sp>
      <p:sp>
        <p:nvSpPr>
          <p:cNvPr id="8" name="callout-bg">
            <a:extLst xmlns:a="http://schemas.openxmlformats.org/drawingml/2006/main">
              <a:ext uri="{FF2B5EF4-FFF2-40B4-BE49-F238E27FC236}">
                <a16:creationId xmlns:a16="http://schemas.microsoft.com/office/drawing/2014/main" id="{3D3D3C68-5F80-4A16-8F16-576DB23F2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333500"/>
            <a:ext cx="1133475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3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6079052A-A51A-4CEC-83F6-68CA27C125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333500"/>
            <a:ext cx="66675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5B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298D0BC6-667A-4236-9421-D8188A22EE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1409700"/>
            <a:ext cx="109918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0283F"/>
                </a:solidFill>
              </a:defRPr>
            </a:pPr>
            <a:r>
              <a:rPr sz="1350" b="1" i="0">
                <a:solidFill>
                  <a:srgbClr val="10283F"/>
                </a:solidFill>
              </a:rPr>
              <a:t>Не новая витрина статистики: источники остаются у владельцев данных; контур связывает балансы, стресс‑тестирует решения и сохраняет след проверки.</a:t>
            </a:r>
          </a:p>
        </p:txBody>
      </p:sp>
      <p:sp>
        <p:nvSpPr>
          <p:cNvPr id="11" name="module-0">
            <a:extLst xmlns:a="http://schemas.openxmlformats.org/drawingml/2006/main">
              <a:ext uri="{FF2B5EF4-FFF2-40B4-BE49-F238E27FC236}">
                <a16:creationId xmlns:a16="http://schemas.microsoft.com/office/drawing/2014/main" id="{96A7DE7A-5807-4C14-A1AE-1D0C241590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2428875"/>
            <a:ext cx="163830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3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module-name-0">
            <a:extLst xmlns:a="http://schemas.openxmlformats.org/drawingml/2006/main">
              <a:ext uri="{FF2B5EF4-FFF2-40B4-BE49-F238E27FC236}">
                <a16:creationId xmlns:a16="http://schemas.microsoft.com/office/drawing/2014/main" id="{20E938B4-4CF7-41A3-AABB-28A018E289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2686050"/>
            <a:ext cx="1447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2E75B6"/>
                </a:solidFill>
              </a:defRPr>
            </a:pPr>
            <a:r>
              <a:rPr sz="1650" b="1" i="0">
                <a:solidFill>
                  <a:srgbClr val="2E75B6"/>
                </a:solidFill>
              </a:rPr>
              <a:t>DATA</a:t>
            </a:r>
          </a:p>
        </p:txBody>
      </p:sp>
      <p:sp>
        <p:nvSpPr>
          <p:cNvPr id="13" name="rule">
            <a:extLst xmlns:a="http://schemas.openxmlformats.org/drawingml/2006/main">
              <a:ext uri="{FF2B5EF4-FFF2-40B4-BE49-F238E27FC236}">
                <a16:creationId xmlns:a16="http://schemas.microsoft.com/office/drawing/2014/main" id="{7207F991-E377-4490-8E41-9F36E73BFF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43250"/>
            <a:ext cx="1162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module-output-0">
            <a:extLst xmlns:a="http://schemas.openxmlformats.org/drawingml/2006/main">
              <a:ext uri="{FF2B5EF4-FFF2-40B4-BE49-F238E27FC236}">
                <a16:creationId xmlns:a16="http://schemas.microsoft.com/office/drawing/2014/main" id="{3A769811-64DC-48C4-AB52-FB618D4CF7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333750"/>
            <a:ext cx="13525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75" b="0" i="0">
                <a:solidFill>
                  <a:srgbClr val="10283F"/>
                </a:solidFill>
              </a:defRPr>
            </a:pPr>
            <a:r>
              <a:rPr sz="1275" b="0" i="0">
                <a:solidFill>
                  <a:srgbClr val="10283F"/>
                </a:solidFill>
              </a:rPr>
              <a:t>паспорт</a:t>
            </a:r>
          </a:p>
          <a:p xmlns:a="http://schemas.openxmlformats.org/drawingml/2006/main">
            <a:pPr algn="ctr">
              <a:defRPr sz="1275" b="0" i="0">
                <a:solidFill>
                  <a:srgbClr val="10283F"/>
                </a:solidFill>
              </a:defRPr>
            </a:pPr>
            <a:r>
              <a:rPr sz="1275" b="0" i="0">
                <a:solidFill>
                  <a:srgbClr val="10283F"/>
                </a:solidFill>
              </a:rPr>
              <a:t>показателя</a:t>
            </a:r>
          </a:p>
        </p:txBody>
      </p:sp>
      <p:sp>
        <p:nvSpPr>
          <p:cNvPr id="15" name="module-arrow-0">
            <a:extLst xmlns:a="http://schemas.openxmlformats.org/drawingml/2006/main">
              <a:ext uri="{FF2B5EF4-FFF2-40B4-BE49-F238E27FC236}">
                <a16:creationId xmlns:a16="http://schemas.microsoft.com/office/drawing/2014/main" id="{3FB401EF-EE80-4158-BB29-401E0E3266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2924175"/>
            <a:ext cx="285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100" b="1" i="0">
                <a:solidFill>
                  <a:srgbClr val="123A5A"/>
                </a:solidFill>
              </a:defRPr>
            </a:pPr>
            <a:r>
              <a:rPr sz="2100" b="1" i="0">
                <a:solidFill>
                  <a:srgbClr val="123A5A"/>
                </a:solidFill>
              </a:rPr>
              <a:t>→</a:t>
            </a:r>
          </a:p>
        </p:txBody>
      </p:sp>
      <p:sp>
        <p:nvSpPr>
          <p:cNvPr id="16" name="module-1">
            <a:extLst xmlns:a="http://schemas.openxmlformats.org/drawingml/2006/main">
              <a:ext uri="{FF2B5EF4-FFF2-40B4-BE49-F238E27FC236}">
                <a16:creationId xmlns:a16="http://schemas.microsoft.com/office/drawing/2014/main" id="{848242EA-B186-4B41-A431-03EA04BE2A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14575" y="2428875"/>
            <a:ext cx="163830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3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module-name-1">
            <a:extLst xmlns:a="http://schemas.openxmlformats.org/drawingml/2006/main">
              <a:ext uri="{FF2B5EF4-FFF2-40B4-BE49-F238E27FC236}">
                <a16:creationId xmlns:a16="http://schemas.microsoft.com/office/drawing/2014/main" id="{030EEFD3-D117-4A7A-8132-901B472C4D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9825" y="2686050"/>
            <a:ext cx="1447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2E75B6"/>
                </a:solidFill>
              </a:defRPr>
            </a:pPr>
            <a:r>
              <a:rPr sz="1650" b="1" i="0">
                <a:solidFill>
                  <a:srgbClr val="2E75B6"/>
                </a:solidFill>
              </a:rPr>
              <a:t>BALANCE</a:t>
            </a:r>
          </a:p>
        </p:txBody>
      </p:sp>
      <p:sp>
        <p:nvSpPr>
          <p:cNvPr id="18" name="rule">
            <a:extLst xmlns:a="http://schemas.openxmlformats.org/drawingml/2006/main">
              <a:ext uri="{FF2B5EF4-FFF2-40B4-BE49-F238E27FC236}">
                <a16:creationId xmlns:a16="http://schemas.microsoft.com/office/drawing/2014/main" id="{8B2F4019-A867-471F-8885-79989E4B2B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2700" y="3143250"/>
            <a:ext cx="1162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module-output-1">
            <a:extLst xmlns:a="http://schemas.openxmlformats.org/drawingml/2006/main">
              <a:ext uri="{FF2B5EF4-FFF2-40B4-BE49-F238E27FC236}">
                <a16:creationId xmlns:a16="http://schemas.microsoft.com/office/drawing/2014/main" id="{8CA03E9C-5485-41A2-9334-BA145F32EB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57450" y="3333750"/>
            <a:ext cx="13525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75" b="0" i="0">
                <a:solidFill>
                  <a:srgbClr val="10283F"/>
                </a:solidFill>
              </a:defRPr>
            </a:pPr>
            <a:r>
              <a:rPr sz="1275" b="0" i="0">
                <a:solidFill>
                  <a:srgbClr val="10283F"/>
                </a:solidFill>
              </a:rPr>
              <a:t>сальдо и</a:t>
            </a:r>
          </a:p>
          <a:p xmlns:a="http://schemas.openxmlformats.org/drawingml/2006/main">
            <a:pPr algn="ctr">
              <a:defRPr sz="1275" b="0" i="0">
                <a:solidFill>
                  <a:srgbClr val="10283F"/>
                </a:solidFill>
              </a:defRPr>
            </a:pPr>
            <a:r>
              <a:rPr sz="1275" b="0" i="0">
                <a:solidFill>
                  <a:srgbClr val="10283F"/>
                </a:solidFill>
              </a:rPr>
              <a:t>время до порога</a:t>
            </a:r>
          </a:p>
        </p:txBody>
      </p:sp>
      <p:sp>
        <p:nvSpPr>
          <p:cNvPr id="20" name="module-arrow-1">
            <a:extLst xmlns:a="http://schemas.openxmlformats.org/drawingml/2006/main">
              <a:ext uri="{FF2B5EF4-FFF2-40B4-BE49-F238E27FC236}">
                <a16:creationId xmlns:a16="http://schemas.microsoft.com/office/drawing/2014/main" id="{98E8EBDE-BABA-4A56-B700-F1C9494664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24300" y="2924175"/>
            <a:ext cx="285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100" b="1" i="0">
                <a:solidFill>
                  <a:srgbClr val="123A5A"/>
                </a:solidFill>
              </a:defRPr>
            </a:pPr>
            <a:r>
              <a:rPr sz="2100" b="1" i="0">
                <a:solidFill>
                  <a:srgbClr val="123A5A"/>
                </a:solidFill>
              </a:rPr>
              <a:t>→</a:t>
            </a:r>
          </a:p>
        </p:txBody>
      </p:sp>
      <p:sp>
        <p:nvSpPr>
          <p:cNvPr id="21" name="module-2">
            <a:extLst xmlns:a="http://schemas.openxmlformats.org/drawingml/2006/main">
              <a:ext uri="{FF2B5EF4-FFF2-40B4-BE49-F238E27FC236}">
                <a16:creationId xmlns:a16="http://schemas.microsoft.com/office/drawing/2014/main" id="{7EBE158A-B177-481F-BAB5-FA7575433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00525" y="2428875"/>
            <a:ext cx="163830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3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module-name-2">
            <a:extLst xmlns:a="http://schemas.openxmlformats.org/drawingml/2006/main">
              <a:ext uri="{FF2B5EF4-FFF2-40B4-BE49-F238E27FC236}">
                <a16:creationId xmlns:a16="http://schemas.microsoft.com/office/drawing/2014/main" id="{91ACE840-BE2D-41CF-B675-8FF709486F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95775" y="2686050"/>
            <a:ext cx="1447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2E75B6"/>
                </a:solidFill>
              </a:defRPr>
            </a:pPr>
            <a:r>
              <a:rPr sz="1650" b="1" i="0">
                <a:solidFill>
                  <a:srgbClr val="2E75B6"/>
                </a:solidFill>
              </a:rPr>
              <a:t>STRESS</a:t>
            </a:r>
          </a:p>
        </p:txBody>
      </p:sp>
      <p:sp>
        <p:nvSpPr>
          <p:cNvPr id="23" name="rule">
            <a:extLst xmlns:a="http://schemas.openxmlformats.org/drawingml/2006/main">
              <a:ext uri="{FF2B5EF4-FFF2-40B4-BE49-F238E27FC236}">
                <a16:creationId xmlns:a16="http://schemas.microsoft.com/office/drawing/2014/main" id="{FBA1C3F1-39F0-4B46-A764-0F4C40A2B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3143250"/>
            <a:ext cx="1162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module-output-2">
            <a:extLst xmlns:a="http://schemas.openxmlformats.org/drawingml/2006/main">
              <a:ext uri="{FF2B5EF4-FFF2-40B4-BE49-F238E27FC236}">
                <a16:creationId xmlns:a16="http://schemas.microsoft.com/office/drawing/2014/main" id="{568A9B78-EEA2-472A-97F3-223686F4F2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3333750"/>
            <a:ext cx="13525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75" b="0" i="0">
                <a:solidFill>
                  <a:srgbClr val="10283F"/>
                </a:solidFill>
              </a:defRPr>
            </a:pPr>
            <a:r>
              <a:rPr sz="1275" b="0" i="0">
                <a:solidFill>
                  <a:srgbClr val="10283F"/>
                </a:solidFill>
              </a:rPr>
              <a:t>каскад</a:t>
            </a:r>
          </a:p>
          <a:p xmlns:a="http://schemas.openxmlformats.org/drawingml/2006/main">
            <a:pPr algn="ctr">
              <a:defRPr sz="1275" b="0" i="0">
                <a:solidFill>
                  <a:srgbClr val="10283F"/>
                </a:solidFill>
              </a:defRPr>
            </a:pPr>
            <a:r>
              <a:rPr sz="1275" b="0" i="0">
                <a:solidFill>
                  <a:srgbClr val="10283F"/>
                </a:solidFill>
              </a:rPr>
              <a:t>уязвимости</a:t>
            </a:r>
          </a:p>
        </p:txBody>
      </p:sp>
      <p:sp>
        <p:nvSpPr>
          <p:cNvPr id="25" name="module-arrow-2">
            <a:extLst xmlns:a="http://schemas.openxmlformats.org/drawingml/2006/main">
              <a:ext uri="{FF2B5EF4-FFF2-40B4-BE49-F238E27FC236}">
                <a16:creationId xmlns:a16="http://schemas.microsoft.com/office/drawing/2014/main" id="{0573C2C2-A653-4D64-9B34-BB9C1CDE2D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2924175"/>
            <a:ext cx="285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100" b="1" i="0">
                <a:solidFill>
                  <a:srgbClr val="123A5A"/>
                </a:solidFill>
              </a:defRPr>
            </a:pPr>
            <a:r>
              <a:rPr sz="2100" b="1" i="0">
                <a:solidFill>
                  <a:srgbClr val="123A5A"/>
                </a:solidFill>
              </a:rPr>
              <a:t>→</a:t>
            </a:r>
          </a:p>
        </p:txBody>
      </p:sp>
      <p:sp>
        <p:nvSpPr>
          <p:cNvPr id="26" name="module-3">
            <a:extLst xmlns:a="http://schemas.openxmlformats.org/drawingml/2006/main">
              <a:ext uri="{FF2B5EF4-FFF2-40B4-BE49-F238E27FC236}">
                <a16:creationId xmlns:a16="http://schemas.microsoft.com/office/drawing/2014/main" id="{B85BD9B7-B3AE-4AC6-8D73-D10565F779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86475" y="2428875"/>
            <a:ext cx="163830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module-name-3">
            <a:extLst xmlns:a="http://schemas.openxmlformats.org/drawingml/2006/main">
              <a:ext uri="{FF2B5EF4-FFF2-40B4-BE49-F238E27FC236}">
                <a16:creationId xmlns:a16="http://schemas.microsoft.com/office/drawing/2014/main" id="{C73B3E01-F42D-4EAF-B997-21B9086F2C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81725" y="2686050"/>
            <a:ext cx="1447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C99A25"/>
                </a:solidFill>
              </a:defRPr>
            </a:pPr>
            <a:r>
              <a:rPr sz="1650" b="1" i="0">
                <a:solidFill>
                  <a:srgbClr val="C99A25"/>
                </a:solidFill>
              </a:rPr>
              <a:t>SCENARIO</a:t>
            </a:r>
          </a:p>
        </p:txBody>
      </p:sp>
      <p:sp>
        <p:nvSpPr>
          <p:cNvPr id="28" name="rule">
            <a:extLst xmlns:a="http://schemas.openxmlformats.org/drawingml/2006/main">
              <a:ext uri="{FF2B5EF4-FFF2-40B4-BE49-F238E27FC236}">
                <a16:creationId xmlns:a16="http://schemas.microsoft.com/office/drawing/2014/main" id="{FA09DB39-E344-4399-817C-9273FA7413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143250"/>
            <a:ext cx="1162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module-output-3">
            <a:extLst xmlns:a="http://schemas.openxmlformats.org/drawingml/2006/main">
              <a:ext uri="{FF2B5EF4-FFF2-40B4-BE49-F238E27FC236}">
                <a16:creationId xmlns:a16="http://schemas.microsoft.com/office/drawing/2014/main" id="{7269BA8A-0686-4D3B-8414-89BF0F3CBD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3333750"/>
            <a:ext cx="13525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75" b="0" i="0">
                <a:solidFill>
                  <a:srgbClr val="10283F"/>
                </a:solidFill>
              </a:defRPr>
            </a:pPr>
            <a:r>
              <a:rPr sz="1275" b="0" i="0">
                <a:solidFill>
                  <a:srgbClr val="10283F"/>
                </a:solidFill>
              </a:rPr>
              <a:t>коридор</a:t>
            </a:r>
          </a:p>
          <a:p xmlns:a="http://schemas.openxmlformats.org/drawingml/2006/main">
            <a:pPr algn="ctr">
              <a:defRPr sz="1275" b="0" i="0">
                <a:solidFill>
                  <a:srgbClr val="10283F"/>
                </a:solidFill>
              </a:defRPr>
            </a:pPr>
            <a:r>
              <a:rPr sz="1275" b="0" i="0">
                <a:solidFill>
                  <a:srgbClr val="10283F"/>
                </a:solidFill>
              </a:rPr>
              <a:t>результата</a:t>
            </a:r>
          </a:p>
        </p:txBody>
      </p:sp>
      <p:sp>
        <p:nvSpPr>
          <p:cNvPr id="30" name="module-arrow-3">
            <a:extLst xmlns:a="http://schemas.openxmlformats.org/drawingml/2006/main">
              <a:ext uri="{FF2B5EF4-FFF2-40B4-BE49-F238E27FC236}">
                <a16:creationId xmlns:a16="http://schemas.microsoft.com/office/drawing/2014/main" id="{A7627C00-1A29-4DB0-A2A8-80CC41C0C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2924175"/>
            <a:ext cx="285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100" b="1" i="0">
                <a:solidFill>
                  <a:srgbClr val="123A5A"/>
                </a:solidFill>
              </a:defRPr>
            </a:pPr>
            <a:r>
              <a:rPr sz="2100" b="1" i="0">
                <a:solidFill>
                  <a:srgbClr val="123A5A"/>
                </a:solidFill>
              </a:rPr>
              <a:t>→</a:t>
            </a:r>
          </a:p>
        </p:txBody>
      </p:sp>
      <p:sp>
        <p:nvSpPr>
          <p:cNvPr id="31" name="module-4">
            <a:extLst xmlns:a="http://schemas.openxmlformats.org/drawingml/2006/main">
              <a:ext uri="{FF2B5EF4-FFF2-40B4-BE49-F238E27FC236}">
                <a16:creationId xmlns:a16="http://schemas.microsoft.com/office/drawing/2014/main" id="{ECCAF7BA-7FE3-4E7D-B46B-33B4668EE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2425" y="2428875"/>
            <a:ext cx="163830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module-name-4">
            <a:extLst xmlns:a="http://schemas.openxmlformats.org/drawingml/2006/main">
              <a:ext uri="{FF2B5EF4-FFF2-40B4-BE49-F238E27FC236}">
                <a16:creationId xmlns:a16="http://schemas.microsoft.com/office/drawing/2014/main" id="{C20BC5F7-D51D-43C6-B5A3-06A3212359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67675" y="2686050"/>
            <a:ext cx="1447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C99A25"/>
                </a:solidFill>
              </a:defRPr>
            </a:pPr>
            <a:r>
              <a:rPr sz="1350" b="1" i="0">
                <a:solidFill>
                  <a:srgbClr val="C99A25"/>
                </a:solidFill>
              </a:rPr>
              <a:t>PORTFOLIO</a:t>
            </a:r>
          </a:p>
        </p:txBody>
      </p:sp>
      <p:sp>
        <p:nvSpPr>
          <p:cNvPr id="33" name="rule">
            <a:extLst xmlns:a="http://schemas.openxmlformats.org/drawingml/2006/main">
              <a:ext uri="{FF2B5EF4-FFF2-40B4-BE49-F238E27FC236}">
                <a16:creationId xmlns:a16="http://schemas.microsoft.com/office/drawing/2014/main" id="{1DBB6AB7-CC49-4E27-9786-C883C1F8EC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3143250"/>
            <a:ext cx="1162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module-output-4">
            <a:extLst xmlns:a="http://schemas.openxmlformats.org/drawingml/2006/main">
              <a:ext uri="{FF2B5EF4-FFF2-40B4-BE49-F238E27FC236}">
                <a16:creationId xmlns:a16="http://schemas.microsoft.com/office/drawing/2014/main" id="{0A947F9C-5172-44D7-93B0-CC950B5AC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333750"/>
            <a:ext cx="13525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75" b="0" i="0">
                <a:solidFill>
                  <a:srgbClr val="10283F"/>
                </a:solidFill>
              </a:defRPr>
            </a:pPr>
            <a:r>
              <a:rPr sz="1275" b="0" i="0">
                <a:solidFill>
                  <a:srgbClr val="10283F"/>
                </a:solidFill>
              </a:rPr>
              <a:t>очередность</a:t>
            </a:r>
          </a:p>
          <a:p xmlns:a="http://schemas.openxmlformats.org/drawingml/2006/main">
            <a:pPr algn="ctr">
              <a:defRPr sz="1275" b="0" i="0">
                <a:solidFill>
                  <a:srgbClr val="10283F"/>
                </a:solidFill>
              </a:defRPr>
            </a:pPr>
            <a:r>
              <a:rPr sz="1275" b="0" i="0">
                <a:solidFill>
                  <a:srgbClr val="10283F"/>
                </a:solidFill>
              </a:rPr>
              <a:t>проектов</a:t>
            </a:r>
          </a:p>
        </p:txBody>
      </p:sp>
      <p:sp>
        <p:nvSpPr>
          <p:cNvPr id="35" name="module-arrow-4">
            <a:extLst xmlns:a="http://schemas.openxmlformats.org/drawingml/2006/main">
              <a:ext uri="{FF2B5EF4-FFF2-40B4-BE49-F238E27FC236}">
                <a16:creationId xmlns:a16="http://schemas.microsoft.com/office/drawing/2014/main" id="{AF47614A-594A-462E-BD30-9AAF67E33A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82150" y="2924175"/>
            <a:ext cx="285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100" b="1" i="0">
                <a:solidFill>
                  <a:srgbClr val="123A5A"/>
                </a:solidFill>
              </a:defRPr>
            </a:pPr>
            <a:r>
              <a:rPr sz="2100" b="1" i="0">
                <a:solidFill>
                  <a:srgbClr val="123A5A"/>
                </a:solidFill>
              </a:rPr>
              <a:t>→</a:t>
            </a:r>
          </a:p>
        </p:txBody>
      </p:sp>
      <p:sp>
        <p:nvSpPr>
          <p:cNvPr id="36" name="module-5">
            <a:extLst xmlns:a="http://schemas.openxmlformats.org/drawingml/2006/main">
              <a:ext uri="{FF2B5EF4-FFF2-40B4-BE49-F238E27FC236}">
                <a16:creationId xmlns:a16="http://schemas.microsoft.com/office/drawing/2014/main" id="{455D84C5-F50F-4189-A1D3-24BB941867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58375" y="2428875"/>
            <a:ext cx="163830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module-name-5">
            <a:extLst xmlns:a="http://schemas.openxmlformats.org/drawingml/2006/main">
              <a:ext uri="{FF2B5EF4-FFF2-40B4-BE49-F238E27FC236}">
                <a16:creationId xmlns:a16="http://schemas.microsoft.com/office/drawing/2014/main" id="{D4E5A332-6882-486B-BD93-E8EFD22703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53625" y="2686050"/>
            <a:ext cx="1447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C99A25"/>
                </a:solidFill>
              </a:defRPr>
            </a:pPr>
            <a:r>
              <a:rPr sz="1650" b="1" i="0">
                <a:solidFill>
                  <a:srgbClr val="C99A25"/>
                </a:solidFill>
              </a:rPr>
              <a:t>AUDIT</a:t>
            </a:r>
          </a:p>
        </p:txBody>
      </p:sp>
      <p:sp>
        <p:nvSpPr>
          <p:cNvPr id="38" name="rule">
            <a:extLst xmlns:a="http://schemas.openxmlformats.org/drawingml/2006/main">
              <a:ext uri="{FF2B5EF4-FFF2-40B4-BE49-F238E27FC236}">
                <a16:creationId xmlns:a16="http://schemas.microsoft.com/office/drawing/2014/main" id="{C331235B-177D-444C-80F5-6713D29177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3143250"/>
            <a:ext cx="1162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module-output-5">
            <a:extLst xmlns:a="http://schemas.openxmlformats.org/drawingml/2006/main">
              <a:ext uri="{FF2B5EF4-FFF2-40B4-BE49-F238E27FC236}">
                <a16:creationId xmlns:a16="http://schemas.microsoft.com/office/drawing/2014/main" id="{33EAC2B5-482B-45D1-8C0B-BDED6BC22E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3333750"/>
            <a:ext cx="13525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75" b="0" i="0">
                <a:solidFill>
                  <a:srgbClr val="10283F"/>
                </a:solidFill>
              </a:defRPr>
            </a:pPr>
            <a:r>
              <a:rPr sz="1275" b="0" i="0">
                <a:solidFill>
                  <a:srgbClr val="10283F"/>
                </a:solidFill>
              </a:rPr>
              <a:t>след решения и</a:t>
            </a:r>
          </a:p>
          <a:p xmlns:a="http://schemas.openxmlformats.org/drawingml/2006/main">
            <a:pPr algn="ctr">
              <a:defRPr sz="1275" b="0" i="0">
                <a:solidFill>
                  <a:srgbClr val="10283F"/>
                </a:solidFill>
              </a:defRPr>
            </a:pPr>
            <a:r>
              <a:rPr sz="1275" b="0" i="0">
                <a:solidFill>
                  <a:srgbClr val="10283F"/>
                </a:solidFill>
              </a:rPr>
              <a:t>проверка</a:t>
            </a:r>
          </a:p>
        </p:txBody>
      </p:sp>
      <p:sp>
        <p:nvSpPr>
          <p:cNvPr id="40" name="open-layer-title">
            <a:extLst xmlns:a="http://schemas.openxmlformats.org/drawingml/2006/main">
              <a:ext uri="{FF2B5EF4-FFF2-40B4-BE49-F238E27FC236}">
                <a16:creationId xmlns:a16="http://schemas.microsoft.com/office/drawing/2014/main" id="{8E989B75-06DC-4C97-9688-B50129C6A9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524375"/>
            <a:ext cx="2190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2F7D61"/>
                </a:solidFill>
              </a:defRPr>
            </a:pPr>
            <a:r>
              <a:rPr sz="1125" b="1" i="0">
                <a:solidFill>
                  <a:srgbClr val="2F7D61"/>
                </a:solidFill>
              </a:rPr>
              <a:t>ОТКРЫТЫЙ СЛОЙ</a:t>
            </a:r>
          </a:p>
        </p:txBody>
      </p:sp>
      <p:sp>
        <p:nvSpPr>
          <p:cNvPr id="41" name="open-layer-body">
            <a:extLst xmlns:a="http://schemas.openxmlformats.org/drawingml/2006/main">
              <a:ext uri="{FF2B5EF4-FFF2-40B4-BE49-F238E27FC236}">
                <a16:creationId xmlns:a16="http://schemas.microsoft.com/office/drawing/2014/main" id="{ADC88AE0-4EC8-4F07-9EA4-06885DC8E8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857750"/>
            <a:ext cx="4953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10283F"/>
                </a:solidFill>
              </a:defRPr>
            </a:pPr>
            <a:r>
              <a:rPr sz="1425" b="0" i="0">
                <a:solidFill>
                  <a:srgbClr val="10283F"/>
                </a:solidFill>
              </a:rPr>
              <a:t>агрегированные показатели • методики • версии • национальный отчёт</a:t>
            </a:r>
          </a:p>
        </p:txBody>
      </p:sp>
      <p:sp>
        <p:nvSpPr>
          <p:cNvPr id="42" name="protected-layer-title">
            <a:extLst xmlns:a="http://schemas.openxmlformats.org/drawingml/2006/main">
              <a:ext uri="{FF2B5EF4-FFF2-40B4-BE49-F238E27FC236}">
                <a16:creationId xmlns:a16="http://schemas.microsoft.com/office/drawing/2014/main" id="{5F41F893-1682-40C8-8A2F-BEE824B41F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4524375"/>
            <a:ext cx="2476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B74D4D"/>
                </a:solidFill>
              </a:defRPr>
            </a:pPr>
            <a:r>
              <a:rPr sz="1125" b="1" i="0">
                <a:solidFill>
                  <a:srgbClr val="B74D4D"/>
                </a:solidFill>
              </a:rPr>
              <a:t>ЗАЩИЩЁННЫЙ СЛОЙ</a:t>
            </a:r>
          </a:p>
        </p:txBody>
      </p:sp>
      <p:sp>
        <p:nvSpPr>
          <p:cNvPr id="43" name="protected-layer-body">
            <a:extLst xmlns:a="http://schemas.openxmlformats.org/drawingml/2006/main">
              <a:ext uri="{FF2B5EF4-FFF2-40B4-BE49-F238E27FC236}">
                <a16:creationId xmlns:a16="http://schemas.microsoft.com/office/drawing/2014/main" id="{4B9C8ABB-3C67-4532-9DDD-F2172FD053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4857750"/>
            <a:ext cx="4953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10283F"/>
                </a:solidFill>
              </a:defRPr>
            </a:pPr>
            <a:r>
              <a:rPr sz="1425" b="0" i="0">
                <a:solidFill>
                  <a:srgbClr val="10283F"/>
                </a:solidFill>
              </a:rPr>
              <a:t>проектные данные • сценарии • чувствительная инфраструктура • контроль доступа</a:t>
            </a:r>
          </a:p>
        </p:txBody>
      </p:sp>
      <p:sp>
        <p:nvSpPr>
          <p:cNvPr id="44" name="callout-bg">
            <a:extLst xmlns:a="http://schemas.openxmlformats.org/drawingml/2006/main">
              <a:ext uri="{FF2B5EF4-FFF2-40B4-BE49-F238E27FC236}">
                <a16:creationId xmlns:a16="http://schemas.microsoft.com/office/drawing/2014/main" id="{7E2A5062-8296-48A5-BC1D-2E1D7D7FC2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715000"/>
            <a:ext cx="1133475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E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F987D431-0AAF-4208-B81C-A1415B2B46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715000"/>
            <a:ext cx="66675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7B3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DB7D3A6C-AA3B-45D1-9FD0-5AB097C96B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5791200"/>
            <a:ext cx="109918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0283F"/>
                </a:solidFill>
              </a:defRPr>
            </a:pPr>
            <a:r>
              <a:rPr sz="1350" b="1" i="0">
                <a:solidFill>
                  <a:srgbClr val="10283F"/>
                </a:solidFill>
              </a:rPr>
              <a:t>До запуска требуется схема интеграции с ЕМИСС, ГАС «Управление» и ведомственными ГИС — без дублирования владельцев и функций.</a:t>
            </a:r>
          </a:p>
        </p:txBody>
      </p:sp>
    </p:spTree>
    <p:extLst>
      <p:ext uri="{BB962C8B-B14F-4D97-AF65-F5344CB8AC3E}">
        <p14:creationId xmlns:p14="http://schemas.microsoft.com/office/powerpoint/2010/main" val="2010086318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6" name="status-ГИПОТЕЗА ПИЛОТА">
            <a:extLst xmlns:a="http://schemas.openxmlformats.org/drawingml/2006/main">
              <a:ext uri="{FF2B5EF4-FFF2-40B4-BE49-F238E27FC236}">
                <a16:creationId xmlns:a16="http://schemas.microsoft.com/office/drawing/2014/main" id="{DDCD88E9-68AD-4EBE-9B8C-05EBF346F5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71450"/>
            <a:ext cx="1404938" cy="238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E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tatus-text">
            <a:extLst xmlns:a="http://schemas.openxmlformats.org/drawingml/2006/main">
              <a:ext uri="{FF2B5EF4-FFF2-40B4-BE49-F238E27FC236}">
                <a16:creationId xmlns:a16="http://schemas.microsoft.com/office/drawing/2014/main" id="{EB19BF5E-7381-42ED-978C-E9D980EC0D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200025"/>
            <a:ext cx="1214438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C77B30"/>
                </a:solidFill>
              </a:defRPr>
            </a:pPr>
            <a:r>
              <a:rPr sz="975" b="1" i="0">
                <a:solidFill>
                  <a:srgbClr val="C77B30"/>
                </a:solidFill>
              </a:rPr>
              <a:t>ГИПОТЕЗА ПИЛОТА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ED86EB9-C5A8-4723-A393-88F7390FA5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14350"/>
            <a:ext cx="11334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 i="0">
                <a:solidFill>
                  <a:srgbClr val="10283F"/>
                </a:solidFill>
              </a:defRPr>
            </a:pPr>
            <a:r>
              <a:rPr sz="2700" b="1" i="0">
                <a:solidFill>
                  <a:srgbClr val="10283F"/>
                </a:solidFill>
              </a:rPr>
              <a:t>Три пилота докажут ценность системы</a:t>
            </a:r>
          </a:p>
        </p:txBody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0977E199-A445-4414-AF6E-744A31FB2A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33475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rule">
            <a:extLst xmlns:a="http://schemas.openxmlformats.org/drawingml/2006/main">
              <a:ext uri="{FF2B5EF4-FFF2-40B4-BE49-F238E27FC236}">
                <a16:creationId xmlns:a16="http://schemas.microsoft.com/office/drawing/2014/main" id="{829A0B96-241C-46AD-B369-A101300544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86525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D9E6105B-7CD0-4266-BFCE-048A9947CF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43675"/>
            <a:ext cx="7143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47180"/>
                </a:solidFill>
              </a:defRPr>
            </a:pPr>
            <a:r>
              <a:rPr sz="900" b="0" i="0">
                <a:solidFill>
                  <a:srgbClr val="647180"/>
                </a:solidFill>
              </a:rPr>
              <a:t>Проект «БАЛАНСЫ» • 1995–2025 • решения 2026–2035</a:t>
            </a:r>
          </a:p>
        </p:txBody>
      </p:sp>
      <p:sp>
        <p:nvSpPr>
          <p:cNvPr id="7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E40F52CD-7CEF-4841-8FC2-507608F1F3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43675"/>
            <a:ext cx="5238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647180"/>
                </a:solidFill>
              </a:defRPr>
            </a:pPr>
            <a:r>
              <a:rPr sz="900" b="1" i="0">
                <a:solidFill>
                  <a:srgbClr val="647180"/>
                </a:solidFill>
              </a:rPr>
              <a:t>19</a:t>
            </a:r>
          </a:p>
        </p:txBody>
      </p:sp>
      <p:sp>
        <p:nvSpPr>
          <p:cNvPr id="8" name="pilot-lead">
            <a:extLst xmlns:a="http://schemas.openxmlformats.org/drawingml/2006/main">
              <a:ext uri="{FF2B5EF4-FFF2-40B4-BE49-F238E27FC236}">
                <a16:creationId xmlns:a16="http://schemas.microsoft.com/office/drawing/2014/main" id="{446BE388-48E3-4867-A59E-4BAB7650BC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333500"/>
            <a:ext cx="11334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647180"/>
                </a:solidFill>
              </a:defRPr>
            </a:pPr>
            <a:r>
              <a:rPr sz="1500" b="0" i="0">
                <a:solidFill>
                  <a:srgbClr val="647180"/>
                </a:solidFill>
              </a:rPr>
              <a:t>Горизонт 12–18 месяцев: три межотраслевые цепочки, единая методика и проверяемый управленческий результат.</a:t>
            </a:r>
          </a:p>
        </p:txBody>
      </p:sp>
      <p:sp>
        <p:nvSpPr>
          <p:cNvPr id="9" name="pilot-chain-0">
            <a:extLst xmlns:a="http://schemas.openxmlformats.org/drawingml/2006/main">
              <a:ext uri="{FF2B5EF4-FFF2-40B4-BE49-F238E27FC236}">
                <a16:creationId xmlns:a16="http://schemas.microsoft.com/office/drawing/2014/main" id="{68585D8D-A0B2-42FE-9DE3-D6A0A3C20C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52625"/>
            <a:ext cx="7620000" cy="838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3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pilot-number-0">
            <a:extLst xmlns:a="http://schemas.openxmlformats.org/drawingml/2006/main">
              <a:ext uri="{FF2B5EF4-FFF2-40B4-BE49-F238E27FC236}">
                <a16:creationId xmlns:a16="http://schemas.microsoft.com/office/drawing/2014/main" id="{B46F8166-BEED-4082-9801-A8E9D7E7FA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124075"/>
            <a:ext cx="4286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400" b="1" i="0">
                <a:solidFill>
                  <a:srgbClr val="2E75B6"/>
                </a:solidFill>
              </a:defRPr>
            </a:pPr>
            <a:r>
              <a:rPr sz="2400" b="1" i="0">
                <a:solidFill>
                  <a:srgbClr val="2E75B6"/>
                </a:solidFill>
              </a:rPr>
              <a:t>1</a:t>
            </a:r>
          </a:p>
        </p:txBody>
      </p:sp>
      <p:sp>
        <p:nvSpPr>
          <p:cNvPr id="11" name="pilot-path-0">
            <a:extLst xmlns:a="http://schemas.openxmlformats.org/drawingml/2006/main">
              <a:ext uri="{FF2B5EF4-FFF2-40B4-BE49-F238E27FC236}">
                <a16:creationId xmlns:a16="http://schemas.microsoft.com/office/drawing/2014/main" id="{280E9A20-EAB3-4865-A2D1-A3A4A2E1D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2124075"/>
            <a:ext cx="6572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10283F"/>
                </a:solidFill>
              </a:defRPr>
            </a:pPr>
            <a:r>
              <a:rPr sz="1500" b="1" i="0">
                <a:solidFill>
                  <a:srgbClr val="10283F"/>
                </a:solidFill>
              </a:rPr>
              <a:t>ДЕМОГРАФИЯ  →  ТРУД  →  ЖИЛЬЁ</a:t>
            </a:r>
          </a:p>
        </p:txBody>
      </p:sp>
      <p:sp>
        <p:nvSpPr>
          <p:cNvPr id="12" name="pilot-result-0">
            <a:extLst xmlns:a="http://schemas.openxmlformats.org/drawingml/2006/main">
              <a:ext uri="{FF2B5EF4-FFF2-40B4-BE49-F238E27FC236}">
                <a16:creationId xmlns:a16="http://schemas.microsoft.com/office/drawing/2014/main" id="{E9767A78-152F-47D8-AF7E-D3AFEE26A6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2466975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 i="0">
                <a:solidFill>
                  <a:srgbClr val="647180"/>
                </a:solidFill>
              </a:defRPr>
            </a:pPr>
            <a:r>
              <a:rPr sz="1200" b="0" i="0">
                <a:solidFill>
                  <a:srgbClr val="647180"/>
                </a:solidFill>
              </a:rPr>
              <a:t>стоимость устойчивости семьи</a:t>
            </a:r>
          </a:p>
        </p:txBody>
      </p:sp>
      <p:sp>
        <p:nvSpPr>
          <p:cNvPr id="13" name="pilot-chain-1">
            <a:extLst xmlns:a="http://schemas.openxmlformats.org/drawingml/2006/main">
              <a:ext uri="{FF2B5EF4-FFF2-40B4-BE49-F238E27FC236}">
                <a16:creationId xmlns:a16="http://schemas.microsoft.com/office/drawing/2014/main" id="{F91E1B76-6734-4F52-A3ED-D7E1AA9F94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076575"/>
            <a:ext cx="7620000" cy="838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pilot-number-1">
            <a:extLst xmlns:a="http://schemas.openxmlformats.org/drawingml/2006/main">
              <a:ext uri="{FF2B5EF4-FFF2-40B4-BE49-F238E27FC236}">
                <a16:creationId xmlns:a16="http://schemas.microsoft.com/office/drawing/2014/main" id="{C2FF41F7-7955-482D-95F7-A5605C9554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248025"/>
            <a:ext cx="4286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400" b="1" i="0">
                <a:solidFill>
                  <a:srgbClr val="C99A25"/>
                </a:solidFill>
              </a:defRPr>
            </a:pPr>
            <a:r>
              <a:rPr sz="2400" b="1" i="0">
                <a:solidFill>
                  <a:srgbClr val="C99A25"/>
                </a:solidFill>
              </a:rPr>
              <a:t>2</a:t>
            </a:r>
          </a:p>
        </p:txBody>
      </p:sp>
      <p:sp>
        <p:nvSpPr>
          <p:cNvPr id="15" name="pilot-path-1">
            <a:extLst xmlns:a="http://schemas.openxmlformats.org/drawingml/2006/main">
              <a:ext uri="{FF2B5EF4-FFF2-40B4-BE49-F238E27FC236}">
                <a16:creationId xmlns:a16="http://schemas.microsoft.com/office/drawing/2014/main" id="{639459CE-9806-432D-A778-B3DC5D7C76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3248025"/>
            <a:ext cx="6572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10283F"/>
                </a:solidFill>
              </a:defRPr>
            </a:pPr>
            <a:r>
              <a:rPr sz="1500" b="1" i="0">
                <a:solidFill>
                  <a:srgbClr val="10283F"/>
                </a:solidFill>
              </a:rPr>
              <a:t>ИНВЕСТИЦИИ  →  ФОНДЫ  →  ЭНЕРГОСЕТЬ</a:t>
            </a:r>
          </a:p>
        </p:txBody>
      </p:sp>
      <p:sp>
        <p:nvSpPr>
          <p:cNvPr id="16" name="pilot-result-1">
            <a:extLst xmlns:a="http://schemas.openxmlformats.org/drawingml/2006/main">
              <a:ext uri="{FF2B5EF4-FFF2-40B4-BE49-F238E27FC236}">
                <a16:creationId xmlns:a16="http://schemas.microsoft.com/office/drawing/2014/main" id="{974D0A26-68E7-4BE4-8191-E2DF3187C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3590925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 i="0">
                <a:solidFill>
                  <a:srgbClr val="647180"/>
                </a:solidFill>
              </a:defRPr>
            </a:pPr>
            <a:r>
              <a:rPr sz="1200" b="0" i="0">
                <a:solidFill>
                  <a:srgbClr val="647180"/>
                </a:solidFill>
              </a:rPr>
              <a:t>ввод минус выбытие и обслуживание</a:t>
            </a:r>
          </a:p>
        </p:txBody>
      </p:sp>
      <p:sp>
        <p:nvSpPr>
          <p:cNvPr id="17" name="pilot-chain-2">
            <a:extLst xmlns:a="http://schemas.openxmlformats.org/drawingml/2006/main">
              <a:ext uri="{FF2B5EF4-FFF2-40B4-BE49-F238E27FC236}">
                <a16:creationId xmlns:a16="http://schemas.microsoft.com/office/drawing/2014/main" id="{0FE68610-D3D0-44E9-8D9C-2C6FC4DA9B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200525"/>
            <a:ext cx="7620000" cy="838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3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pilot-number-2">
            <a:extLst xmlns:a="http://schemas.openxmlformats.org/drawingml/2006/main">
              <a:ext uri="{FF2B5EF4-FFF2-40B4-BE49-F238E27FC236}">
                <a16:creationId xmlns:a16="http://schemas.microsoft.com/office/drawing/2014/main" id="{830CFBF8-C054-47CD-ABE2-CCEA09E8F2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371975"/>
            <a:ext cx="4286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400" b="1" i="0">
                <a:solidFill>
                  <a:srgbClr val="2F7D61"/>
                </a:solidFill>
              </a:defRPr>
            </a:pPr>
            <a:r>
              <a:rPr sz="2400" b="1" i="0">
                <a:solidFill>
                  <a:srgbClr val="2F7D61"/>
                </a:solidFill>
              </a:rPr>
              <a:t>3</a:t>
            </a:r>
          </a:p>
        </p:txBody>
      </p:sp>
      <p:sp>
        <p:nvSpPr>
          <p:cNvPr id="19" name="pilot-path-2">
            <a:extLst xmlns:a="http://schemas.openxmlformats.org/drawingml/2006/main">
              <a:ext uri="{FF2B5EF4-FFF2-40B4-BE49-F238E27FC236}">
                <a16:creationId xmlns:a16="http://schemas.microsoft.com/office/drawing/2014/main" id="{DF9C4506-332C-4DD3-86DC-E48571EC2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4371975"/>
            <a:ext cx="6572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10283F"/>
                </a:solidFill>
              </a:defRPr>
            </a:pPr>
            <a:r>
              <a:rPr sz="1500" b="1" i="0">
                <a:solidFill>
                  <a:srgbClr val="10283F"/>
                </a:solidFill>
              </a:rPr>
              <a:t>РЕСУРС  →  ПЕРЕРАБОТКА  →  ЛОГИСТИКА</a:t>
            </a:r>
          </a:p>
        </p:txBody>
      </p:sp>
      <p:sp>
        <p:nvSpPr>
          <p:cNvPr id="20" name="pilot-result-2">
            <a:extLst xmlns:a="http://schemas.openxmlformats.org/drawingml/2006/main">
              <a:ext uri="{FF2B5EF4-FFF2-40B4-BE49-F238E27FC236}">
                <a16:creationId xmlns:a16="http://schemas.microsoft.com/office/drawing/2014/main" id="{F915F5B3-9241-4C59-AB56-B2E6C37AC5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4714875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 i="0">
                <a:solidFill>
                  <a:srgbClr val="647180"/>
                </a:solidFill>
              </a:defRPr>
            </a:pPr>
            <a:r>
              <a:rPr sz="1200" b="0" i="0">
                <a:solidFill>
                  <a:srgbClr val="647180"/>
                </a:solidFill>
              </a:rPr>
              <a:t>экологическое закрытие</a:t>
            </a:r>
          </a:p>
        </p:txBody>
      </p:sp>
      <p:sp>
        <p:nvSpPr>
          <p:cNvPr id="21" name="pilot-output-rail">
            <a:extLst xmlns:a="http://schemas.openxmlformats.org/drawingml/2006/main">
              <a:ext uri="{FF2B5EF4-FFF2-40B4-BE49-F238E27FC236}">
                <a16:creationId xmlns:a16="http://schemas.microsoft.com/office/drawing/2014/main" id="{6E2FA366-BEB8-4653-B98B-2F4501ADAB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34375" y="1952625"/>
            <a:ext cx="3429000" cy="3086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pilot-output-title">
            <a:extLst xmlns:a="http://schemas.openxmlformats.org/drawingml/2006/main">
              <a:ext uri="{FF2B5EF4-FFF2-40B4-BE49-F238E27FC236}">
                <a16:creationId xmlns:a16="http://schemas.microsoft.com/office/drawing/2014/main" id="{EFE9451B-6DAB-405E-82C3-27288F2FE7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190750"/>
            <a:ext cx="2952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123A5A"/>
                </a:solidFill>
              </a:defRPr>
            </a:pPr>
            <a:r>
              <a:rPr sz="1125" b="1" i="0">
                <a:solidFill>
                  <a:srgbClr val="123A5A"/>
                </a:solidFill>
              </a:rPr>
              <a:t>ВЫХОД ПИЛОТА</a:t>
            </a:r>
          </a:p>
        </p:txBody>
      </p:sp>
      <p:sp>
        <p:nvSpPr>
          <p:cNvPr id="23" name="bullet-0">
            <a:extLst xmlns:a="http://schemas.openxmlformats.org/drawingml/2006/main">
              <a:ext uri="{FF2B5EF4-FFF2-40B4-BE49-F238E27FC236}">
                <a16:creationId xmlns:a16="http://schemas.microsoft.com/office/drawing/2014/main" id="{3B63387D-388D-4CBF-9E78-EAE4B2010A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790825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3A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bullet-text-0">
            <a:extLst xmlns:a="http://schemas.openxmlformats.org/drawingml/2006/main">
              <a:ext uri="{FF2B5EF4-FFF2-40B4-BE49-F238E27FC236}">
                <a16:creationId xmlns:a16="http://schemas.microsoft.com/office/drawing/2014/main" id="{2AA0DFCE-9242-4CBF-8705-C037CBC117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2714625"/>
            <a:ext cx="27146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0283F"/>
                </a:solidFill>
              </a:defRPr>
            </a:pPr>
            <a:r>
              <a:rPr sz="1350" b="0" i="0">
                <a:solidFill>
                  <a:srgbClr val="10283F"/>
                </a:solidFill>
              </a:rPr>
              <a:t>паспорта данных</a:t>
            </a:r>
          </a:p>
        </p:txBody>
      </p:sp>
      <p:sp>
        <p:nvSpPr>
          <p:cNvPr id="25" name="bullet-1">
            <a:extLst xmlns:a="http://schemas.openxmlformats.org/drawingml/2006/main">
              <a:ext uri="{FF2B5EF4-FFF2-40B4-BE49-F238E27FC236}">
                <a16:creationId xmlns:a16="http://schemas.microsoft.com/office/drawing/2014/main" id="{93E6BBF8-2AA9-4FBB-8732-A92C5C3454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228975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3A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bullet-text-1">
            <a:extLst xmlns:a="http://schemas.openxmlformats.org/drawingml/2006/main">
              <a:ext uri="{FF2B5EF4-FFF2-40B4-BE49-F238E27FC236}">
                <a16:creationId xmlns:a16="http://schemas.microsoft.com/office/drawing/2014/main" id="{F0172957-A314-48A4-B895-4155363687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3152775"/>
            <a:ext cx="27146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0283F"/>
                </a:solidFill>
              </a:defRPr>
            </a:pPr>
            <a:r>
              <a:rPr sz="1350" b="0" i="0">
                <a:solidFill>
                  <a:srgbClr val="10283F"/>
                </a:solidFill>
              </a:rPr>
              <a:t>базовые сальдо и пороги</a:t>
            </a:r>
          </a:p>
        </p:txBody>
      </p:sp>
      <p:sp>
        <p:nvSpPr>
          <p:cNvPr id="27" name="bullet-2">
            <a:extLst xmlns:a="http://schemas.openxmlformats.org/drawingml/2006/main">
              <a:ext uri="{FF2B5EF4-FFF2-40B4-BE49-F238E27FC236}">
                <a16:creationId xmlns:a16="http://schemas.microsoft.com/office/drawing/2014/main" id="{37E9D89B-A1B9-4C2D-8904-58E98126F1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667125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3A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bullet-text-2">
            <a:extLst xmlns:a="http://schemas.openxmlformats.org/drawingml/2006/main">
              <a:ext uri="{FF2B5EF4-FFF2-40B4-BE49-F238E27FC236}">
                <a16:creationId xmlns:a16="http://schemas.microsoft.com/office/drawing/2014/main" id="{F58B5C0E-1A71-4316-9A46-542DD5D933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3590925"/>
            <a:ext cx="27146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0283F"/>
                </a:solidFill>
              </a:defRPr>
            </a:pPr>
            <a:r>
              <a:rPr sz="1350" b="0" i="0">
                <a:solidFill>
                  <a:srgbClr val="10283F"/>
                </a:solidFill>
              </a:rPr>
              <a:t>стресс‑тест трёх цепочек</a:t>
            </a:r>
          </a:p>
        </p:txBody>
      </p:sp>
      <p:sp>
        <p:nvSpPr>
          <p:cNvPr id="29" name="bullet-3">
            <a:extLst xmlns:a="http://schemas.openxmlformats.org/drawingml/2006/main">
              <a:ext uri="{FF2B5EF4-FFF2-40B4-BE49-F238E27FC236}">
                <a16:creationId xmlns:a16="http://schemas.microsoft.com/office/drawing/2014/main" id="{2C499365-DCF4-4856-9DCB-5640480FA9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4105275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3A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bullet-text-3">
            <a:extLst xmlns:a="http://schemas.openxmlformats.org/drawingml/2006/main">
              <a:ext uri="{FF2B5EF4-FFF2-40B4-BE49-F238E27FC236}">
                <a16:creationId xmlns:a16="http://schemas.microsoft.com/office/drawing/2014/main" id="{98039A9F-EE64-45B1-B753-C6BF967A39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4029075"/>
            <a:ext cx="27146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0283F"/>
                </a:solidFill>
              </a:defRPr>
            </a:pPr>
            <a:r>
              <a:rPr sz="1350" b="0" i="0">
                <a:solidFill>
                  <a:srgbClr val="10283F"/>
                </a:solidFill>
              </a:rPr>
              <a:t>квартальная панель</a:t>
            </a:r>
          </a:p>
        </p:txBody>
      </p:sp>
      <p:sp>
        <p:nvSpPr>
          <p:cNvPr id="31" name="bullet-4">
            <a:extLst xmlns:a="http://schemas.openxmlformats.org/drawingml/2006/main">
              <a:ext uri="{FF2B5EF4-FFF2-40B4-BE49-F238E27FC236}">
                <a16:creationId xmlns:a16="http://schemas.microsoft.com/office/drawing/2014/main" id="{832F56FC-BD14-4798-B938-B005041A14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4543425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3A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bullet-text-4">
            <a:extLst xmlns:a="http://schemas.openxmlformats.org/drawingml/2006/main">
              <a:ext uri="{FF2B5EF4-FFF2-40B4-BE49-F238E27FC236}">
                <a16:creationId xmlns:a16="http://schemas.microsoft.com/office/drawing/2014/main" id="{C627CB67-21DA-4CBF-9EEA-E3C068E0B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4467225"/>
            <a:ext cx="27146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0283F"/>
                </a:solidFill>
              </a:defRPr>
            </a:pPr>
            <a:r>
              <a:rPr sz="1350" b="0" i="0">
                <a:solidFill>
                  <a:srgbClr val="10283F"/>
                </a:solidFill>
              </a:rPr>
              <a:t>независимый отчёт о проверке</a:t>
            </a:r>
          </a:p>
        </p:txBody>
      </p:sp>
      <p:sp>
        <p:nvSpPr>
          <p:cNvPr id="33" name="callout-bg">
            <a:extLst xmlns:a="http://schemas.openxmlformats.org/drawingml/2006/main">
              <a:ext uri="{FF2B5EF4-FFF2-40B4-BE49-F238E27FC236}">
                <a16:creationId xmlns:a16="http://schemas.microsoft.com/office/drawing/2014/main" id="{C7C0ECF3-17FE-4758-B67E-62A2535F88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476875"/>
            <a:ext cx="11334750" cy="847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E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58A45716-7914-468F-AD31-4D00C3F398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476875"/>
            <a:ext cx="66675" cy="847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7B3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31820C12-67EE-46FD-BC1D-DD8EC756C4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5553075"/>
            <a:ext cx="10991850" cy="695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10283F"/>
                </a:solidFill>
              </a:defRPr>
            </a:pPr>
            <a:r>
              <a:rPr sz="1425" b="1" i="0">
                <a:solidFill>
                  <a:srgbClr val="10283F"/>
                </a:solidFill>
              </a:rPr>
              <a:t>ECO‑PPA и «СПЕЦЗАЩИТА» — возможные прикладные контуры только после унификации показателей, правового режима и независимой верификации.</a:t>
            </a:r>
          </a:p>
        </p:txBody>
      </p:sp>
    </p:spTree>
    <p:extLst>
      <p:ext uri="{BB962C8B-B14F-4D97-AF65-F5344CB8AC3E}">
        <p14:creationId xmlns:p14="http://schemas.microsoft.com/office/powerpoint/2010/main" val="206138473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0" name="status-АНАЛИТИЧЕСКИЙ ВЫВОД">
            <a:extLst xmlns:a="http://schemas.openxmlformats.org/drawingml/2006/main">
              <a:ext uri="{FF2B5EF4-FFF2-40B4-BE49-F238E27FC236}">
                <a16:creationId xmlns:a16="http://schemas.microsoft.com/office/drawing/2014/main" id="{F40758EB-3E86-422C-BE0D-5E9B1DEDF2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71450"/>
            <a:ext cx="1728788" cy="238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3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tatus-text">
            <a:extLst xmlns:a="http://schemas.openxmlformats.org/drawingml/2006/main">
              <a:ext uri="{FF2B5EF4-FFF2-40B4-BE49-F238E27FC236}">
                <a16:creationId xmlns:a16="http://schemas.microsoft.com/office/drawing/2014/main" id="{599C3C41-A11E-4CB7-B9BC-A5C9B7B598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200025"/>
            <a:ext cx="1538288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123A5A"/>
                </a:solidFill>
              </a:defRPr>
            </a:pPr>
            <a:r>
              <a:rPr sz="975" b="1" i="0">
                <a:solidFill>
                  <a:srgbClr val="123A5A"/>
                </a:solidFill>
              </a:rPr>
              <a:t>АНАЛИТИЧЕСКИЙ ВЫВОД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E6E5A2B-DAFD-4BF4-A584-1232832A85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14350"/>
            <a:ext cx="11334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 i="0">
                <a:solidFill>
                  <a:srgbClr val="10283F"/>
                </a:solidFill>
              </a:defRPr>
            </a:pPr>
            <a:r>
              <a:rPr sz="2700" b="1" i="0">
                <a:solidFill>
                  <a:srgbClr val="10283F"/>
                </a:solidFill>
              </a:rPr>
              <a:t>Сильные запасы — напряжённое воспроизводство</a:t>
            </a:r>
          </a:p>
        </p:txBody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45FAD9D5-6752-45F5-B2F2-D1FAADE20E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33475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rule">
            <a:extLst xmlns:a="http://schemas.openxmlformats.org/drawingml/2006/main">
              <a:ext uri="{FF2B5EF4-FFF2-40B4-BE49-F238E27FC236}">
                <a16:creationId xmlns:a16="http://schemas.microsoft.com/office/drawing/2014/main" id="{CEDFBA03-85A7-4096-B0DF-B040C27A86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86525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20B871D1-E1C4-4602-B66A-815CFC510D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43675"/>
            <a:ext cx="7143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47180"/>
                </a:solidFill>
              </a:defRPr>
            </a:pPr>
            <a:r>
              <a:rPr sz="900" b="0" i="0">
                <a:solidFill>
                  <a:srgbClr val="647180"/>
                </a:solidFill>
              </a:rPr>
              <a:t>Проект «БАЛАНСЫ» • 1995–2025 • решения 2026–2035</a:t>
            </a:r>
          </a:p>
        </p:txBody>
      </p:sp>
      <p:sp>
        <p:nvSpPr>
          <p:cNvPr id="7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2E565B8F-9021-4F78-A07E-7861572754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43675"/>
            <a:ext cx="5238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647180"/>
                </a:solidFill>
              </a:defRPr>
            </a:pPr>
            <a:r>
              <a:rPr sz="900" b="1" i="0">
                <a:solidFill>
                  <a:srgbClr val="647180"/>
                </a:solidFill>
              </a:rPr>
              <a:t>02</a:t>
            </a:r>
          </a:p>
        </p:txBody>
      </p:sp>
      <p:sp>
        <p:nvSpPr>
          <p:cNvPr id="8" name="diagnosis-lead">
            <a:extLst xmlns:a="http://schemas.openxmlformats.org/drawingml/2006/main">
              <a:ext uri="{FF2B5EF4-FFF2-40B4-BE49-F238E27FC236}">
                <a16:creationId xmlns:a16="http://schemas.microsoft.com/office/drawing/2014/main" id="{C044B6DD-EBBD-48CA-9428-6145BF6E14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304925"/>
            <a:ext cx="11334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647180"/>
                </a:solidFill>
              </a:defRPr>
            </a:pPr>
            <a:r>
              <a:rPr sz="1500" b="0" i="0">
                <a:solidFill>
                  <a:srgbClr val="647180"/>
                </a:solidFill>
              </a:rPr>
              <a:t>За 30 лет Россия закрыла дефицит базовой платёжной устойчивости. Новый дефицит — способность обновлять людей, знания и основной капитал.</a:t>
            </a:r>
          </a:p>
        </p:txBody>
      </p:sp>
      <p:sp>
        <p:nvSpPr>
          <p:cNvPr id="9" name="stock-column">
            <a:extLst xmlns:a="http://schemas.openxmlformats.org/drawingml/2006/main">
              <a:ext uri="{FF2B5EF4-FFF2-40B4-BE49-F238E27FC236}">
                <a16:creationId xmlns:a16="http://schemas.microsoft.com/office/drawing/2014/main" id="{4D487FD7-17FB-48B6-9014-181F907ABD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52625"/>
            <a:ext cx="5429250" cy="3429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3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flow-column">
            <a:extLst xmlns:a="http://schemas.openxmlformats.org/drawingml/2006/main">
              <a:ext uri="{FF2B5EF4-FFF2-40B4-BE49-F238E27FC236}">
                <a16:creationId xmlns:a16="http://schemas.microsoft.com/office/drawing/2014/main" id="{C5BAFEB9-8F7D-4A80-BE4C-DC788AB2DB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952625"/>
            <a:ext cx="5572125" cy="3429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A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stock-title">
            <a:extLst xmlns:a="http://schemas.openxmlformats.org/drawingml/2006/main">
              <a:ext uri="{FF2B5EF4-FFF2-40B4-BE49-F238E27FC236}">
                <a16:creationId xmlns:a16="http://schemas.microsoft.com/office/drawing/2014/main" id="{F55D4798-FA2B-4E96-B7AA-0D7380E4B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190750"/>
            <a:ext cx="49053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E75B6"/>
                </a:solidFill>
              </a:defRPr>
            </a:pPr>
            <a:r>
              <a:rPr sz="1200" b="1" i="0">
                <a:solidFill>
                  <a:srgbClr val="2E75B6"/>
                </a:solidFill>
              </a:rPr>
              <a:t>СОЗДАННЫЙ ЗАПАС УСТОЙЧИВОСТИ</a:t>
            </a:r>
          </a:p>
        </p:txBody>
      </p:sp>
      <p:sp>
        <p:nvSpPr>
          <p:cNvPr id="12" name="rule">
            <a:extLst xmlns:a="http://schemas.openxmlformats.org/drawingml/2006/main">
              <a:ext uri="{FF2B5EF4-FFF2-40B4-BE49-F238E27FC236}">
                <a16:creationId xmlns:a16="http://schemas.microsoft.com/office/drawing/2014/main" id="{E8BAEE61-FF33-463A-B439-5DE7CB5268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714625"/>
            <a:ext cx="214312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5B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metric-государственный долг">
            <a:extLst xmlns:a="http://schemas.openxmlformats.org/drawingml/2006/main">
              <a:ext uri="{FF2B5EF4-FFF2-40B4-BE49-F238E27FC236}">
                <a16:creationId xmlns:a16="http://schemas.microsoft.com/office/drawing/2014/main" id="{46531D6D-9A17-4C01-B76C-A96EEAB6F0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28925"/>
            <a:ext cx="2143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E75B6"/>
                </a:solidFill>
              </a:defRPr>
            </a:pPr>
            <a:r>
              <a:rPr sz="2850" b="1" i="0">
                <a:solidFill>
                  <a:srgbClr val="2E75B6"/>
                </a:solidFill>
              </a:rPr>
              <a:t>≈15% ВВП</a:t>
            </a:r>
          </a:p>
        </p:txBody>
      </p:sp>
      <p:sp>
        <p:nvSpPr>
          <p:cNvPr id="14" name="metric-label-государственный долг">
            <a:extLst xmlns:a="http://schemas.openxmlformats.org/drawingml/2006/main">
              <a:ext uri="{FF2B5EF4-FFF2-40B4-BE49-F238E27FC236}">
                <a16:creationId xmlns:a16="http://schemas.microsoft.com/office/drawing/2014/main" id="{C8BC9408-9CE6-4C8A-878D-BA2AED76C5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71850"/>
            <a:ext cx="214312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10283F"/>
                </a:solidFill>
              </a:defRPr>
            </a:pPr>
            <a:r>
              <a:rPr sz="1275" b="0" i="0">
                <a:solidFill>
                  <a:srgbClr val="10283F"/>
                </a:solidFill>
              </a:rPr>
              <a:t>государственный долг</a:t>
            </a:r>
          </a:p>
        </p:txBody>
      </p:sp>
      <p:sp>
        <p:nvSpPr>
          <p:cNvPr id="15" name="rule">
            <a:extLst xmlns:a="http://schemas.openxmlformats.org/drawingml/2006/main">
              <a:ext uri="{FF2B5EF4-FFF2-40B4-BE49-F238E27FC236}">
                <a16:creationId xmlns:a16="http://schemas.microsoft.com/office/drawing/2014/main" id="{2C8611CE-E131-4694-9772-C40E7E4354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714625"/>
            <a:ext cx="233362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5B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metric-международные резервы">
            <a:extLst xmlns:a="http://schemas.openxmlformats.org/drawingml/2006/main">
              <a:ext uri="{FF2B5EF4-FFF2-40B4-BE49-F238E27FC236}">
                <a16:creationId xmlns:a16="http://schemas.microsoft.com/office/drawing/2014/main" id="{DE312BF4-BF14-4931-B8CE-7F872BDA2F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828925"/>
            <a:ext cx="23336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325" b="1" i="0">
                <a:solidFill>
                  <a:srgbClr val="2E75B6"/>
                </a:solidFill>
              </a:defRPr>
            </a:pPr>
            <a:r>
              <a:rPr sz="2325" b="1" i="0">
                <a:solidFill>
                  <a:srgbClr val="2E75B6"/>
                </a:solidFill>
              </a:rPr>
              <a:t>$754,9 млрд</a:t>
            </a:r>
          </a:p>
        </p:txBody>
      </p:sp>
      <p:sp>
        <p:nvSpPr>
          <p:cNvPr id="17" name="metric-label-международные резервы">
            <a:extLst xmlns:a="http://schemas.openxmlformats.org/drawingml/2006/main">
              <a:ext uri="{FF2B5EF4-FFF2-40B4-BE49-F238E27FC236}">
                <a16:creationId xmlns:a16="http://schemas.microsoft.com/office/drawing/2014/main" id="{131B8F6B-43C2-4223-B274-6915DE9ED4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371850"/>
            <a:ext cx="233362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10283F"/>
                </a:solidFill>
              </a:defRPr>
            </a:pPr>
            <a:r>
              <a:rPr sz="1275" b="0" i="0">
                <a:solidFill>
                  <a:srgbClr val="10283F"/>
                </a:solidFill>
              </a:rPr>
              <a:t>международные резервы</a:t>
            </a:r>
          </a:p>
        </p:txBody>
      </p:sp>
      <p:sp>
        <p:nvSpPr>
          <p:cNvPr id="18" name="rule">
            <a:extLst xmlns:a="http://schemas.openxmlformats.org/drawingml/2006/main">
              <a:ext uri="{FF2B5EF4-FFF2-40B4-BE49-F238E27FC236}">
                <a16:creationId xmlns:a16="http://schemas.microsoft.com/office/drawing/2014/main" id="{B50FBCB0-FB5E-4814-A36A-38A1A7CCE4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00500"/>
            <a:ext cx="214312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5B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metric-товарный баланс 2025">
            <a:extLst xmlns:a="http://schemas.openxmlformats.org/drawingml/2006/main">
              <a:ext uri="{FF2B5EF4-FFF2-40B4-BE49-F238E27FC236}">
                <a16:creationId xmlns:a16="http://schemas.microsoft.com/office/drawing/2014/main" id="{E82D5282-C586-40EA-8478-4AF0B8B52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14800"/>
            <a:ext cx="2143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175" b="1" i="0">
                <a:solidFill>
                  <a:srgbClr val="2E75B6"/>
                </a:solidFill>
              </a:defRPr>
            </a:pPr>
            <a:r>
              <a:rPr sz="2175" b="1" i="0">
                <a:solidFill>
                  <a:srgbClr val="2E75B6"/>
                </a:solidFill>
              </a:rPr>
              <a:t>+$113,2 млрд</a:t>
            </a:r>
          </a:p>
        </p:txBody>
      </p:sp>
      <p:sp>
        <p:nvSpPr>
          <p:cNvPr id="20" name="metric-label-товарный баланс 2025">
            <a:extLst xmlns:a="http://schemas.openxmlformats.org/drawingml/2006/main">
              <a:ext uri="{FF2B5EF4-FFF2-40B4-BE49-F238E27FC236}">
                <a16:creationId xmlns:a16="http://schemas.microsoft.com/office/drawing/2014/main" id="{6D56E63D-5CD8-4AA8-89E1-BCFDE5D4BB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657725"/>
            <a:ext cx="214312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10283F"/>
                </a:solidFill>
              </a:defRPr>
            </a:pPr>
            <a:r>
              <a:rPr sz="1275" b="0" i="0">
                <a:solidFill>
                  <a:srgbClr val="10283F"/>
                </a:solidFill>
              </a:rPr>
              <a:t>товарный баланс 2025</a:t>
            </a:r>
          </a:p>
        </p:txBody>
      </p:sp>
      <p:sp>
        <p:nvSpPr>
          <p:cNvPr id="21" name="rule">
            <a:extLst xmlns:a="http://schemas.openxmlformats.org/drawingml/2006/main">
              <a:ext uri="{FF2B5EF4-FFF2-40B4-BE49-F238E27FC236}">
                <a16:creationId xmlns:a16="http://schemas.microsoft.com/office/drawing/2014/main" id="{249A4EFC-1CAB-46B1-89A5-473C6CDEFD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000500"/>
            <a:ext cx="233362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5B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metric-урожай зерна в 2022–2024">
            <a:extLst xmlns:a="http://schemas.openxmlformats.org/drawingml/2006/main">
              <a:ext uri="{FF2B5EF4-FFF2-40B4-BE49-F238E27FC236}">
                <a16:creationId xmlns:a16="http://schemas.microsoft.com/office/drawing/2014/main" id="{7C0A3F8F-98FC-4454-92E8-ECF2E50DD3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114800"/>
            <a:ext cx="23336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100" b="1" i="0">
                <a:solidFill>
                  <a:srgbClr val="2E75B6"/>
                </a:solidFill>
              </a:defRPr>
            </a:pPr>
            <a:r>
              <a:rPr sz="2100" b="1" i="0">
                <a:solidFill>
                  <a:srgbClr val="2E75B6"/>
                </a:solidFill>
              </a:rPr>
              <a:t>126–158 млн т</a:t>
            </a:r>
          </a:p>
        </p:txBody>
      </p:sp>
      <p:sp>
        <p:nvSpPr>
          <p:cNvPr id="23" name="metric-label-урожай зерна в 2022–2024">
            <a:extLst xmlns:a="http://schemas.openxmlformats.org/drawingml/2006/main">
              <a:ext uri="{FF2B5EF4-FFF2-40B4-BE49-F238E27FC236}">
                <a16:creationId xmlns:a16="http://schemas.microsoft.com/office/drawing/2014/main" id="{57607B53-E824-453E-BC8D-92BBFF0BE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657725"/>
            <a:ext cx="233362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10283F"/>
                </a:solidFill>
              </a:defRPr>
            </a:pPr>
            <a:r>
              <a:rPr sz="1275" b="0" i="0">
                <a:solidFill>
                  <a:srgbClr val="10283F"/>
                </a:solidFill>
              </a:rPr>
              <a:t>урожай зерна в 2022–2024</a:t>
            </a:r>
          </a:p>
        </p:txBody>
      </p:sp>
      <p:sp>
        <p:nvSpPr>
          <p:cNvPr id="24" name="flow-title">
            <a:extLst xmlns:a="http://schemas.openxmlformats.org/drawingml/2006/main">
              <a:ext uri="{FF2B5EF4-FFF2-40B4-BE49-F238E27FC236}">
                <a16:creationId xmlns:a16="http://schemas.microsoft.com/office/drawing/2014/main" id="{C8514F02-4858-45EF-9F07-00B0418D9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2190750"/>
            <a:ext cx="5048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B74D4D"/>
                </a:solidFill>
              </a:defRPr>
            </a:pPr>
            <a:r>
              <a:rPr sz="1200" b="1" i="0">
                <a:solidFill>
                  <a:srgbClr val="B74D4D"/>
                </a:solidFill>
              </a:rPr>
              <a:t>УЗКИЕ МЕСТА ВОСПРОИЗВОДСТВА</a:t>
            </a:r>
          </a:p>
        </p:txBody>
      </p:sp>
      <p:sp>
        <p:nvSpPr>
          <p:cNvPr id="25" name="rule">
            <a:extLst xmlns:a="http://schemas.openxmlformats.org/drawingml/2006/main">
              <a:ext uri="{FF2B5EF4-FFF2-40B4-BE49-F238E27FC236}">
                <a16:creationId xmlns:a16="http://schemas.microsoft.com/office/drawing/2014/main" id="{FCA996D9-0BAD-4E3E-B3BD-95C0CE84C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2714625"/>
            <a:ext cx="223837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74D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metric-рождений в 2024 году">
            <a:extLst xmlns:a="http://schemas.openxmlformats.org/drawingml/2006/main">
              <a:ext uri="{FF2B5EF4-FFF2-40B4-BE49-F238E27FC236}">
                <a16:creationId xmlns:a16="http://schemas.microsoft.com/office/drawing/2014/main" id="{66B8F625-90B4-4D0D-815F-C275DEC93D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2828925"/>
            <a:ext cx="223837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B74D4D"/>
                </a:solidFill>
              </a:defRPr>
            </a:pPr>
            <a:r>
              <a:rPr sz="2850" b="1" i="0">
                <a:solidFill>
                  <a:srgbClr val="B74D4D"/>
                </a:solidFill>
              </a:rPr>
              <a:t>1,22 млн</a:t>
            </a:r>
          </a:p>
        </p:txBody>
      </p:sp>
      <p:sp>
        <p:nvSpPr>
          <p:cNvPr id="27" name="metric-label-рождений в 2024 году">
            <a:extLst xmlns:a="http://schemas.openxmlformats.org/drawingml/2006/main">
              <a:ext uri="{FF2B5EF4-FFF2-40B4-BE49-F238E27FC236}">
                <a16:creationId xmlns:a16="http://schemas.microsoft.com/office/drawing/2014/main" id="{2F0DE69D-646D-4153-AFE9-480D1D2C8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3371850"/>
            <a:ext cx="223837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10283F"/>
                </a:solidFill>
              </a:defRPr>
            </a:pPr>
            <a:r>
              <a:rPr sz="1275" b="0" i="0">
                <a:solidFill>
                  <a:srgbClr val="10283F"/>
                </a:solidFill>
              </a:rPr>
              <a:t>рождений в 2024 году</a:t>
            </a:r>
          </a:p>
        </p:txBody>
      </p:sp>
      <p:sp>
        <p:nvSpPr>
          <p:cNvPr id="28" name="rule">
            <a:extLst xmlns:a="http://schemas.openxmlformats.org/drawingml/2006/main">
              <a:ext uri="{FF2B5EF4-FFF2-40B4-BE49-F238E27FC236}">
                <a16:creationId xmlns:a16="http://schemas.microsoft.com/office/drawing/2014/main" id="{69CB38FD-13BA-43F7-B16F-65FCA6328E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2714625"/>
            <a:ext cx="214312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74D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metric-средний износ фондов">
            <a:extLst xmlns:a="http://schemas.openxmlformats.org/drawingml/2006/main">
              <a:ext uri="{FF2B5EF4-FFF2-40B4-BE49-F238E27FC236}">
                <a16:creationId xmlns:a16="http://schemas.microsoft.com/office/drawing/2014/main" id="{ABCC93AF-175E-40D0-8F93-F97761B882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2828925"/>
            <a:ext cx="2143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B74D4D"/>
                </a:solidFill>
              </a:defRPr>
            </a:pPr>
            <a:r>
              <a:rPr sz="2850" b="1" i="0">
                <a:solidFill>
                  <a:srgbClr val="B74D4D"/>
                </a:solidFill>
              </a:rPr>
              <a:t>42,3%</a:t>
            </a:r>
          </a:p>
        </p:txBody>
      </p:sp>
      <p:sp>
        <p:nvSpPr>
          <p:cNvPr id="30" name="metric-label-средний износ фондов">
            <a:extLst xmlns:a="http://schemas.openxmlformats.org/drawingml/2006/main">
              <a:ext uri="{FF2B5EF4-FFF2-40B4-BE49-F238E27FC236}">
                <a16:creationId xmlns:a16="http://schemas.microsoft.com/office/drawing/2014/main" id="{11AA8DF8-799C-4F45-BD57-E0BCB26ABA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3371850"/>
            <a:ext cx="214312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10283F"/>
                </a:solidFill>
              </a:defRPr>
            </a:pPr>
            <a:r>
              <a:rPr sz="1275" b="0" i="0">
                <a:solidFill>
                  <a:srgbClr val="10283F"/>
                </a:solidFill>
              </a:rPr>
              <a:t>средний износ фондов</a:t>
            </a:r>
          </a:p>
        </p:txBody>
      </p:sp>
      <p:sp>
        <p:nvSpPr>
          <p:cNvPr id="31" name="rule">
            <a:extLst xmlns:a="http://schemas.openxmlformats.org/drawingml/2006/main">
              <a:ext uri="{FF2B5EF4-FFF2-40B4-BE49-F238E27FC236}">
                <a16:creationId xmlns:a16="http://schemas.microsoft.com/office/drawing/2014/main" id="{267FF166-243E-4871-9ED1-88A4BB2622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4000500"/>
            <a:ext cx="223837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74D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metric-затраты на НИОКР">
            <a:extLst xmlns:a="http://schemas.openxmlformats.org/drawingml/2006/main">
              <a:ext uri="{FF2B5EF4-FFF2-40B4-BE49-F238E27FC236}">
                <a16:creationId xmlns:a16="http://schemas.microsoft.com/office/drawing/2014/main" id="{6562B75F-BDA2-44D5-B0EA-B61E3335F4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4114800"/>
            <a:ext cx="223837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00" b="1" i="0">
                <a:solidFill>
                  <a:srgbClr val="B74D4D"/>
                </a:solidFill>
              </a:defRPr>
            </a:pPr>
            <a:r>
              <a:rPr sz="2700" b="1" i="0">
                <a:solidFill>
                  <a:srgbClr val="B74D4D"/>
                </a:solidFill>
              </a:rPr>
              <a:t>0,97% ВВП</a:t>
            </a:r>
          </a:p>
        </p:txBody>
      </p:sp>
      <p:sp>
        <p:nvSpPr>
          <p:cNvPr id="33" name="metric-label-затраты на НИОКР">
            <a:extLst xmlns:a="http://schemas.openxmlformats.org/drawingml/2006/main">
              <a:ext uri="{FF2B5EF4-FFF2-40B4-BE49-F238E27FC236}">
                <a16:creationId xmlns:a16="http://schemas.microsoft.com/office/drawing/2014/main" id="{9854C861-0A48-45F5-B2B5-AC4AA65C34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4657725"/>
            <a:ext cx="223837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10283F"/>
                </a:solidFill>
              </a:defRPr>
            </a:pPr>
            <a:r>
              <a:rPr sz="1275" b="0" i="0">
                <a:solidFill>
                  <a:srgbClr val="10283F"/>
                </a:solidFill>
              </a:rPr>
              <a:t>затраты на НИОКР</a:t>
            </a:r>
          </a:p>
        </p:txBody>
      </p:sp>
      <p:sp>
        <p:nvSpPr>
          <p:cNvPr id="34" name="rule">
            <a:extLst xmlns:a="http://schemas.openxmlformats.org/drawingml/2006/main">
              <a:ext uri="{FF2B5EF4-FFF2-40B4-BE49-F238E27FC236}">
                <a16:creationId xmlns:a16="http://schemas.microsoft.com/office/drawing/2014/main" id="{F8DC35EF-F066-451E-8F6C-58AA6C2EF3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4000500"/>
            <a:ext cx="214312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74D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metric-персонал НИОКР">
            <a:extLst xmlns:a="http://schemas.openxmlformats.org/drawingml/2006/main">
              <a:ext uri="{FF2B5EF4-FFF2-40B4-BE49-F238E27FC236}">
                <a16:creationId xmlns:a16="http://schemas.microsoft.com/office/drawing/2014/main" id="{84D84505-739A-4DFD-B8B3-12417D53D8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4114800"/>
            <a:ext cx="2143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B74D4D"/>
                </a:solidFill>
              </a:defRPr>
            </a:pPr>
            <a:r>
              <a:rPr sz="2850" b="1" i="0">
                <a:solidFill>
                  <a:srgbClr val="B74D4D"/>
                </a:solidFill>
              </a:rPr>
              <a:t>676 тыс.</a:t>
            </a:r>
          </a:p>
        </p:txBody>
      </p:sp>
      <p:sp>
        <p:nvSpPr>
          <p:cNvPr id="36" name="metric-label-персонал НИОКР">
            <a:extLst xmlns:a="http://schemas.openxmlformats.org/drawingml/2006/main">
              <a:ext uri="{FF2B5EF4-FFF2-40B4-BE49-F238E27FC236}">
                <a16:creationId xmlns:a16="http://schemas.microsoft.com/office/drawing/2014/main" id="{A8EDEBB2-D037-45D5-B00D-CE7DDA2F2D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4657725"/>
            <a:ext cx="214312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10283F"/>
                </a:solidFill>
              </a:defRPr>
            </a:pPr>
            <a:r>
              <a:rPr sz="1275" b="0" i="0">
                <a:solidFill>
                  <a:srgbClr val="10283F"/>
                </a:solidFill>
              </a:rPr>
              <a:t>персонал НИОКР</a:t>
            </a:r>
          </a:p>
        </p:txBody>
      </p:sp>
      <p:sp>
        <p:nvSpPr>
          <p:cNvPr id="37" name="callout-bg">
            <a:extLst xmlns:a="http://schemas.openxmlformats.org/drawingml/2006/main">
              <a:ext uri="{FF2B5EF4-FFF2-40B4-BE49-F238E27FC236}">
                <a16:creationId xmlns:a16="http://schemas.microsoft.com/office/drawing/2014/main" id="{827B92D1-7B57-40BF-A7C7-EE54433333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600700"/>
            <a:ext cx="11334750" cy="723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C9A3A2AA-6B07-4C5B-894F-9C2DE770E2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600700"/>
            <a:ext cx="66675" cy="723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9A2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C63FA0D8-01C2-46D8-93B1-CD5812A755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5676900"/>
            <a:ext cx="109918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10283F"/>
                </a:solidFill>
              </a:defRPr>
            </a:pPr>
            <a:r>
              <a:rPr sz="1575" b="1" i="0">
                <a:solidFill>
                  <a:srgbClr val="10283F"/>
                </a:solidFill>
              </a:rPr>
              <a:t>Главный переход: не расходовать запасы, а превращать их в производительность, человеческий капитал и долгий жизненный цикл активов.</a:t>
            </a:r>
          </a:p>
        </p:txBody>
      </p:sp>
    </p:spTree>
    <p:extLst>
      <p:ext uri="{BB962C8B-B14F-4D97-AF65-F5344CB8AC3E}">
        <p14:creationId xmlns:p14="http://schemas.microsoft.com/office/powerpoint/2010/main" val="1886989748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9" name="status-РЕШЕНИЕ К РАССМОТРЕНИЮ">
            <a:extLst xmlns:a="http://schemas.openxmlformats.org/drawingml/2006/main">
              <a:ext uri="{FF2B5EF4-FFF2-40B4-BE49-F238E27FC236}">
                <a16:creationId xmlns:a16="http://schemas.microsoft.com/office/drawing/2014/main" id="{713D2CEA-B894-43AC-9CAA-A5D6522036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71450"/>
            <a:ext cx="1971675" cy="238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3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tatus-text">
            <a:extLst xmlns:a="http://schemas.openxmlformats.org/drawingml/2006/main">
              <a:ext uri="{FF2B5EF4-FFF2-40B4-BE49-F238E27FC236}">
                <a16:creationId xmlns:a16="http://schemas.microsoft.com/office/drawing/2014/main" id="{9D82B044-DA2C-4746-92AB-CA23AE06F3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200025"/>
            <a:ext cx="17811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F7D61"/>
                </a:solidFill>
              </a:defRPr>
            </a:pPr>
            <a:r>
              <a:rPr sz="975" b="1" i="0">
                <a:solidFill>
                  <a:srgbClr val="2F7D61"/>
                </a:solidFill>
              </a:rPr>
              <a:t>РЕШЕНИЕ К РАССМОТРЕНИЮ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EC520B1-5D4A-44E5-B9C3-D09F830E4C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14350"/>
            <a:ext cx="11334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 i="0">
                <a:solidFill>
                  <a:srgbClr val="10283F"/>
                </a:solidFill>
              </a:defRPr>
            </a:pPr>
            <a:r>
              <a:rPr sz="2700" b="1" i="0">
                <a:solidFill>
                  <a:srgbClr val="10283F"/>
                </a:solidFill>
              </a:rPr>
              <a:t>Требуется решение о запуске пилота</a:t>
            </a:r>
          </a:p>
        </p:txBody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6A633B59-2404-47EC-ADBF-8140B952D3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33475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rule">
            <a:extLst xmlns:a="http://schemas.openxmlformats.org/drawingml/2006/main">
              <a:ext uri="{FF2B5EF4-FFF2-40B4-BE49-F238E27FC236}">
                <a16:creationId xmlns:a16="http://schemas.microsoft.com/office/drawing/2014/main" id="{87691C3B-2558-49CF-9976-DE2B33108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86525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898CCF1E-C4FB-4CC0-91C2-7A5AAF4627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43675"/>
            <a:ext cx="7143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47180"/>
                </a:solidFill>
              </a:defRPr>
            </a:pPr>
            <a:r>
              <a:rPr sz="900" b="0" i="0">
                <a:solidFill>
                  <a:srgbClr val="647180"/>
                </a:solidFill>
              </a:rPr>
              <a:t>Проект «БАЛАНСЫ» • 1995–2025 • решения 2026–2035</a:t>
            </a:r>
          </a:p>
        </p:txBody>
      </p:sp>
      <p:sp>
        <p:nvSpPr>
          <p:cNvPr id="7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0095B18F-42E0-4986-BC18-368DF955D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43675"/>
            <a:ext cx="5238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647180"/>
                </a:solidFill>
              </a:defRPr>
            </a:pPr>
            <a:r>
              <a:rPr sz="900" b="1" i="0">
                <a:solidFill>
                  <a:srgbClr val="647180"/>
                </a:solidFill>
              </a:rPr>
              <a:t>20</a:t>
            </a:r>
          </a:p>
        </p:txBody>
      </p:sp>
      <p:sp>
        <p:nvSpPr>
          <p:cNvPr id="8" name="decision-number-0">
            <a:extLst xmlns:a="http://schemas.openxmlformats.org/drawingml/2006/main">
              <a:ext uri="{FF2B5EF4-FFF2-40B4-BE49-F238E27FC236}">
                <a16:creationId xmlns:a16="http://schemas.microsoft.com/office/drawing/2014/main" id="{367A852D-06CC-454F-816D-88D5FC9A56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476375"/>
            <a:ext cx="5238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3000" b="1" i="0">
                <a:solidFill>
                  <a:srgbClr val="2F7D61"/>
                </a:solidFill>
              </a:defRPr>
            </a:pPr>
            <a:r>
              <a:rPr sz="3000" b="1" i="0">
                <a:solidFill>
                  <a:srgbClr val="2F7D61"/>
                </a:solidFill>
              </a:rPr>
              <a:t>1</a:t>
            </a:r>
          </a:p>
        </p:txBody>
      </p:sp>
      <p:sp>
        <p:nvSpPr>
          <p:cNvPr id="9" name="decision-title-0">
            <a:extLst xmlns:a="http://schemas.openxmlformats.org/drawingml/2006/main">
              <a:ext uri="{FF2B5EF4-FFF2-40B4-BE49-F238E27FC236}">
                <a16:creationId xmlns:a16="http://schemas.microsoft.com/office/drawing/2014/main" id="{24CF48DD-5CA5-4344-96E6-7C35F2DE8E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1428750"/>
            <a:ext cx="59055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10283F"/>
                </a:solidFill>
              </a:defRPr>
            </a:pPr>
            <a:r>
              <a:rPr sz="1725" b="1" i="0">
                <a:solidFill>
                  <a:srgbClr val="10283F"/>
                </a:solidFill>
              </a:rPr>
              <a:t>Утвердить методическую рамку</a:t>
            </a:r>
          </a:p>
        </p:txBody>
      </p:sp>
      <p:sp>
        <p:nvSpPr>
          <p:cNvPr id="10" name="decision-body-0">
            <a:extLst xmlns:a="http://schemas.openxmlformats.org/drawingml/2006/main">
              <a:ext uri="{FF2B5EF4-FFF2-40B4-BE49-F238E27FC236}">
                <a16:creationId xmlns:a16="http://schemas.microsoft.com/office/drawing/2014/main" id="{F415EDC7-7A63-427C-A694-69E8C454AB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1828800"/>
            <a:ext cx="619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47180"/>
                </a:solidFill>
              </a:defRPr>
            </a:pPr>
            <a:r>
              <a:rPr sz="1275" b="0" i="0">
                <a:solidFill>
                  <a:srgbClr val="647180"/>
                </a:solidFill>
              </a:rPr>
              <a:t>запас • поток • воспроизводство • обязательство</a:t>
            </a:r>
          </a:p>
        </p:txBody>
      </p:sp>
      <p:sp>
        <p:nvSpPr>
          <p:cNvPr id="11" name="rule">
            <a:extLst xmlns:a="http://schemas.openxmlformats.org/drawingml/2006/main">
              <a:ext uri="{FF2B5EF4-FFF2-40B4-BE49-F238E27FC236}">
                <a16:creationId xmlns:a16="http://schemas.microsoft.com/office/drawing/2014/main" id="{19AC1E56-91DE-474C-BDC1-E3B53A9DAD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266950"/>
            <a:ext cx="6191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decision-number-1">
            <a:extLst xmlns:a="http://schemas.openxmlformats.org/drawingml/2006/main">
              <a:ext uri="{FF2B5EF4-FFF2-40B4-BE49-F238E27FC236}">
                <a16:creationId xmlns:a16="http://schemas.microsoft.com/office/drawing/2014/main" id="{DF13AD0C-6787-42D0-AEFD-8BA475E5EF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2457450"/>
            <a:ext cx="5238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3000" b="1" i="0">
                <a:solidFill>
                  <a:srgbClr val="2F7D61"/>
                </a:solidFill>
              </a:defRPr>
            </a:pPr>
            <a:r>
              <a:rPr sz="3000" b="1" i="0">
                <a:solidFill>
                  <a:srgbClr val="2F7D61"/>
                </a:solidFill>
              </a:rPr>
              <a:t>2</a:t>
            </a:r>
          </a:p>
        </p:txBody>
      </p:sp>
      <p:sp>
        <p:nvSpPr>
          <p:cNvPr id="13" name="decision-title-1">
            <a:extLst xmlns:a="http://schemas.openxmlformats.org/drawingml/2006/main">
              <a:ext uri="{FF2B5EF4-FFF2-40B4-BE49-F238E27FC236}">
                <a16:creationId xmlns:a16="http://schemas.microsoft.com/office/drawing/2014/main" id="{853697CE-2755-41E1-8603-6DDB0741C8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409825"/>
            <a:ext cx="59055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10283F"/>
                </a:solidFill>
              </a:defRPr>
            </a:pPr>
            <a:r>
              <a:rPr sz="1725" b="1" i="0">
                <a:solidFill>
                  <a:srgbClr val="10283F"/>
                </a:solidFill>
              </a:rPr>
              <a:t>Назначить государственного заказчика</a:t>
            </a:r>
          </a:p>
        </p:txBody>
      </p:sp>
      <p:sp>
        <p:nvSpPr>
          <p:cNvPr id="14" name="decision-body-1">
            <a:extLst xmlns:a="http://schemas.openxmlformats.org/drawingml/2006/main">
              <a:ext uri="{FF2B5EF4-FFF2-40B4-BE49-F238E27FC236}">
                <a16:creationId xmlns:a16="http://schemas.microsoft.com/office/drawing/2014/main" id="{CEFC614B-7181-4F06-9BEF-B9FA510CC1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809875"/>
            <a:ext cx="619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47180"/>
                </a:solidFill>
              </a:defRPr>
            </a:pPr>
            <a:r>
              <a:rPr sz="1275" b="0" i="0">
                <a:solidFill>
                  <a:srgbClr val="647180"/>
                </a:solidFill>
              </a:rPr>
              <a:t>владельцы данных • научный совет • независимый валидатор</a:t>
            </a:r>
          </a:p>
        </p:txBody>
      </p:sp>
      <p:sp>
        <p:nvSpPr>
          <p:cNvPr id="15" name="rule">
            <a:extLst xmlns:a="http://schemas.openxmlformats.org/drawingml/2006/main">
              <a:ext uri="{FF2B5EF4-FFF2-40B4-BE49-F238E27FC236}">
                <a16:creationId xmlns:a16="http://schemas.microsoft.com/office/drawing/2014/main" id="{D1983ACA-F290-4201-BBE7-34B04E89EF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248025"/>
            <a:ext cx="6191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decision-number-2">
            <a:extLst xmlns:a="http://schemas.openxmlformats.org/drawingml/2006/main">
              <a:ext uri="{FF2B5EF4-FFF2-40B4-BE49-F238E27FC236}">
                <a16:creationId xmlns:a16="http://schemas.microsoft.com/office/drawing/2014/main" id="{7E777EA5-22B2-45BD-A152-4601A036E1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3438525"/>
            <a:ext cx="5238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3000" b="1" i="0">
                <a:solidFill>
                  <a:srgbClr val="2F7D61"/>
                </a:solidFill>
              </a:defRPr>
            </a:pPr>
            <a:r>
              <a:rPr sz="3000" b="1" i="0">
                <a:solidFill>
                  <a:srgbClr val="2F7D61"/>
                </a:solidFill>
              </a:rPr>
              <a:t>3</a:t>
            </a:r>
          </a:p>
        </p:txBody>
      </p:sp>
      <p:sp>
        <p:nvSpPr>
          <p:cNvPr id="17" name="decision-title-2">
            <a:extLst xmlns:a="http://schemas.openxmlformats.org/drawingml/2006/main">
              <a:ext uri="{FF2B5EF4-FFF2-40B4-BE49-F238E27FC236}">
                <a16:creationId xmlns:a16="http://schemas.microsoft.com/office/drawing/2014/main" id="{C9452AB0-092A-43CE-BE5F-CEB88B6A07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390900"/>
            <a:ext cx="59055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10283F"/>
                </a:solidFill>
              </a:defRPr>
            </a:pPr>
            <a:r>
              <a:rPr sz="1725" b="1" i="0">
                <a:solidFill>
                  <a:srgbClr val="10283F"/>
                </a:solidFill>
              </a:rPr>
              <a:t>За 90 дней собрать базовый контур</a:t>
            </a:r>
          </a:p>
        </p:txBody>
      </p:sp>
      <p:sp>
        <p:nvSpPr>
          <p:cNvPr id="18" name="decision-body-2">
            <a:extLst xmlns:a="http://schemas.openxmlformats.org/drawingml/2006/main">
              <a:ext uri="{FF2B5EF4-FFF2-40B4-BE49-F238E27FC236}">
                <a16:creationId xmlns:a16="http://schemas.microsoft.com/office/drawing/2014/main" id="{38EF8827-D435-4AE8-BF4F-1CC77A0FC6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790950"/>
            <a:ext cx="619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47180"/>
                </a:solidFill>
              </a:defRPr>
            </a:pPr>
            <a:r>
              <a:rPr sz="1275" b="0" i="0">
                <a:solidFill>
                  <a:srgbClr val="647180"/>
                </a:solidFill>
              </a:rPr>
              <a:t>паспорта показателей • три цепочки • карта интеграции</a:t>
            </a:r>
          </a:p>
        </p:txBody>
      </p:sp>
      <p:sp>
        <p:nvSpPr>
          <p:cNvPr id="19" name="rule">
            <a:extLst xmlns:a="http://schemas.openxmlformats.org/drawingml/2006/main">
              <a:ext uri="{FF2B5EF4-FFF2-40B4-BE49-F238E27FC236}">
                <a16:creationId xmlns:a16="http://schemas.microsoft.com/office/drawing/2014/main" id="{B2683B93-2455-4405-A2A9-8D2115CEC5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229100"/>
            <a:ext cx="6191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decision-number-3">
            <a:extLst xmlns:a="http://schemas.openxmlformats.org/drawingml/2006/main">
              <a:ext uri="{FF2B5EF4-FFF2-40B4-BE49-F238E27FC236}">
                <a16:creationId xmlns:a16="http://schemas.microsoft.com/office/drawing/2014/main" id="{FEB4A1C0-6668-4784-9116-ED4917C290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4419600"/>
            <a:ext cx="5238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3000" b="1" i="0">
                <a:solidFill>
                  <a:srgbClr val="2F7D61"/>
                </a:solidFill>
              </a:defRPr>
            </a:pPr>
            <a:r>
              <a:rPr sz="3000" b="1" i="0">
                <a:solidFill>
                  <a:srgbClr val="2F7D61"/>
                </a:solidFill>
              </a:rPr>
              <a:t>4</a:t>
            </a:r>
          </a:p>
        </p:txBody>
      </p:sp>
      <p:sp>
        <p:nvSpPr>
          <p:cNvPr id="21" name="decision-title-3">
            <a:extLst xmlns:a="http://schemas.openxmlformats.org/drawingml/2006/main">
              <a:ext uri="{FF2B5EF4-FFF2-40B4-BE49-F238E27FC236}">
                <a16:creationId xmlns:a16="http://schemas.microsoft.com/office/drawing/2014/main" id="{F4FD4B69-203C-4591-AF49-A677FEEF75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371975"/>
            <a:ext cx="59055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10283F"/>
                </a:solidFill>
              </a:defRPr>
            </a:pPr>
            <a:r>
              <a:rPr sz="1725" b="1" i="0">
                <a:solidFill>
                  <a:srgbClr val="10283F"/>
                </a:solidFill>
              </a:rPr>
              <a:t>Через 12 месяцев принять решение</a:t>
            </a:r>
          </a:p>
        </p:txBody>
      </p:sp>
      <p:sp>
        <p:nvSpPr>
          <p:cNvPr id="22" name="decision-body-3">
            <a:extLst xmlns:a="http://schemas.openxmlformats.org/drawingml/2006/main">
              <a:ext uri="{FF2B5EF4-FFF2-40B4-BE49-F238E27FC236}">
                <a16:creationId xmlns:a16="http://schemas.microsoft.com/office/drawing/2014/main" id="{6CBBE8A0-0C94-4096-A1C4-958969B7B8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772025"/>
            <a:ext cx="619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47180"/>
                </a:solidFill>
              </a:defRPr>
            </a:pPr>
            <a:r>
              <a:rPr sz="1275" b="0" i="0">
                <a:solidFill>
                  <a:srgbClr val="647180"/>
                </a:solidFill>
              </a:rPr>
              <a:t>масштабировать, скорректировать или остановить по проверяемым KPI</a:t>
            </a:r>
          </a:p>
        </p:txBody>
      </p:sp>
      <p:sp>
        <p:nvSpPr>
          <p:cNvPr id="23" name="rule">
            <a:extLst xmlns:a="http://schemas.openxmlformats.org/drawingml/2006/main">
              <a:ext uri="{FF2B5EF4-FFF2-40B4-BE49-F238E27FC236}">
                <a16:creationId xmlns:a16="http://schemas.microsoft.com/office/drawing/2014/main" id="{634633F8-91C4-43A0-82FC-17824C08B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5210175"/>
            <a:ext cx="6191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decision-rail">
            <a:extLst xmlns:a="http://schemas.openxmlformats.org/drawingml/2006/main">
              <a:ext uri="{FF2B5EF4-FFF2-40B4-BE49-F238E27FC236}">
                <a16:creationId xmlns:a16="http://schemas.microsoft.com/office/drawing/2014/main" id="{E3B6D5D6-D76C-42E9-B091-8CBD19B77E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1428750"/>
            <a:ext cx="3857625" cy="414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3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success-title">
            <a:extLst xmlns:a="http://schemas.openxmlformats.org/drawingml/2006/main">
              <a:ext uri="{FF2B5EF4-FFF2-40B4-BE49-F238E27FC236}">
                <a16:creationId xmlns:a16="http://schemas.microsoft.com/office/drawing/2014/main" id="{181FF091-5C06-4EC7-915A-CD9FB160F3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1714500"/>
            <a:ext cx="3286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2F7D61"/>
                </a:solidFill>
              </a:defRPr>
            </a:pPr>
            <a:r>
              <a:rPr sz="1125" b="1" i="0">
                <a:solidFill>
                  <a:srgbClr val="2F7D61"/>
                </a:solidFill>
              </a:rPr>
              <a:t>КРИТЕРИЙ УСПЕХА</a:t>
            </a:r>
          </a:p>
        </p:txBody>
      </p:sp>
      <p:sp>
        <p:nvSpPr>
          <p:cNvPr id="26" name="success-body">
            <a:extLst xmlns:a="http://schemas.openxmlformats.org/drawingml/2006/main">
              <a:ext uri="{FF2B5EF4-FFF2-40B4-BE49-F238E27FC236}">
                <a16:creationId xmlns:a16="http://schemas.microsoft.com/office/drawing/2014/main" id="{459C3788-D680-4718-8F9E-DD5D64112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143125"/>
            <a:ext cx="3286125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10283F"/>
                </a:solidFill>
              </a:defRPr>
            </a:pPr>
            <a:r>
              <a:rPr sz="1800" b="1" i="0">
                <a:solidFill>
                  <a:srgbClr val="10283F"/>
                </a:solidFill>
              </a:rPr>
              <a:t>Решение по портфелю меняется на основе связанного баланса, а эффект подтверждается независимой проверкой.</a:t>
            </a:r>
          </a:p>
        </p:txBody>
      </p:sp>
      <p:sp>
        <p:nvSpPr>
          <p:cNvPr id="27" name="rule">
            <a:extLst xmlns:a="http://schemas.openxmlformats.org/drawingml/2006/main">
              <a:ext uri="{FF2B5EF4-FFF2-40B4-BE49-F238E27FC236}">
                <a16:creationId xmlns:a16="http://schemas.microsoft.com/office/drawing/2014/main" id="{673AB66B-A59D-4F65-B77C-B133E70B2A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571875"/>
            <a:ext cx="328612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7D6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before-start-title">
            <a:extLst xmlns:a="http://schemas.openxmlformats.org/drawingml/2006/main">
              <a:ext uri="{FF2B5EF4-FFF2-40B4-BE49-F238E27FC236}">
                <a16:creationId xmlns:a16="http://schemas.microsoft.com/office/drawing/2014/main" id="{241E7A3F-CD1B-43FF-B41E-EBE7A9E491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810000"/>
            <a:ext cx="3286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C77B30"/>
                </a:solidFill>
              </a:defRPr>
            </a:pPr>
            <a:r>
              <a:rPr sz="1125" b="1" i="0">
                <a:solidFill>
                  <a:srgbClr val="C77B30"/>
                </a:solidFill>
              </a:rPr>
              <a:t>ДО СТАРТА УТОЧНИТЬ</a:t>
            </a:r>
          </a:p>
        </p:txBody>
      </p:sp>
      <p:sp>
        <p:nvSpPr>
          <p:cNvPr id="29" name="bullet-0">
            <a:extLst xmlns:a="http://schemas.openxmlformats.org/drawingml/2006/main">
              <a:ext uri="{FF2B5EF4-FFF2-40B4-BE49-F238E27FC236}">
                <a16:creationId xmlns:a16="http://schemas.microsoft.com/office/drawing/2014/main" id="{5F09A582-229A-4B3D-83B0-52A95A0FF8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267200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7B3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bullet-text-0">
            <a:extLst xmlns:a="http://schemas.openxmlformats.org/drawingml/2006/main">
              <a:ext uri="{FF2B5EF4-FFF2-40B4-BE49-F238E27FC236}">
                <a16:creationId xmlns:a16="http://schemas.microsoft.com/office/drawing/2014/main" id="{14917953-6BC0-44CB-A485-FEFFFAE9E9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191000"/>
            <a:ext cx="30003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10283F"/>
                </a:solidFill>
              </a:defRPr>
            </a:pPr>
            <a:r>
              <a:rPr sz="1275" b="0" i="0">
                <a:solidFill>
                  <a:srgbClr val="10283F"/>
                </a:solidFill>
              </a:rPr>
              <a:t>правовой формат</a:t>
            </a:r>
          </a:p>
        </p:txBody>
      </p:sp>
      <p:sp>
        <p:nvSpPr>
          <p:cNvPr id="31" name="bullet-1">
            <a:extLst xmlns:a="http://schemas.openxmlformats.org/drawingml/2006/main">
              <a:ext uri="{FF2B5EF4-FFF2-40B4-BE49-F238E27FC236}">
                <a16:creationId xmlns:a16="http://schemas.microsoft.com/office/drawing/2014/main" id="{B0E47A17-F5F0-4085-9075-DDFC838F42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610100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7B3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bullet-text-1">
            <a:extLst xmlns:a="http://schemas.openxmlformats.org/drawingml/2006/main">
              <a:ext uri="{FF2B5EF4-FFF2-40B4-BE49-F238E27FC236}">
                <a16:creationId xmlns:a16="http://schemas.microsoft.com/office/drawing/2014/main" id="{B4669317-C4EF-45B0-8241-AF89CE837E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533900"/>
            <a:ext cx="30003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10283F"/>
                </a:solidFill>
              </a:defRPr>
            </a:pPr>
            <a:r>
              <a:rPr sz="1275" b="0" i="0">
                <a:solidFill>
                  <a:srgbClr val="10283F"/>
                </a:solidFill>
              </a:rPr>
              <a:t>бюджет и источник финансирования</a:t>
            </a:r>
          </a:p>
        </p:txBody>
      </p:sp>
      <p:sp>
        <p:nvSpPr>
          <p:cNvPr id="33" name="bullet-2">
            <a:extLst xmlns:a="http://schemas.openxmlformats.org/drawingml/2006/main">
              <a:ext uri="{FF2B5EF4-FFF2-40B4-BE49-F238E27FC236}">
                <a16:creationId xmlns:a16="http://schemas.microsoft.com/office/drawing/2014/main" id="{134E2F5F-5D9D-4AB1-A0FE-37463F689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953000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7B3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bullet-text-2">
            <a:extLst xmlns:a="http://schemas.openxmlformats.org/drawingml/2006/main">
              <a:ext uri="{FF2B5EF4-FFF2-40B4-BE49-F238E27FC236}">
                <a16:creationId xmlns:a16="http://schemas.microsoft.com/office/drawing/2014/main" id="{5FAE564E-45B7-44FB-A293-4E797E12B1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876800"/>
            <a:ext cx="30003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10283F"/>
                </a:solidFill>
              </a:defRPr>
            </a:pPr>
            <a:r>
              <a:rPr sz="1275" b="0" i="0">
                <a:solidFill>
                  <a:srgbClr val="10283F"/>
                </a:solidFill>
              </a:rPr>
              <a:t>интеграцию с государственными ГИС</a:t>
            </a:r>
          </a:p>
        </p:txBody>
      </p:sp>
      <p:sp>
        <p:nvSpPr>
          <p:cNvPr id="35" name="bullet-3">
            <a:extLst xmlns:a="http://schemas.openxmlformats.org/drawingml/2006/main">
              <a:ext uri="{FF2B5EF4-FFF2-40B4-BE49-F238E27FC236}">
                <a16:creationId xmlns:a16="http://schemas.microsoft.com/office/drawing/2014/main" id="{61522CC2-9C3A-402A-B2AE-22843FCD97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5295900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7B3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bullet-text-3">
            <a:extLst xmlns:a="http://schemas.openxmlformats.org/drawingml/2006/main">
              <a:ext uri="{FF2B5EF4-FFF2-40B4-BE49-F238E27FC236}">
                <a16:creationId xmlns:a16="http://schemas.microsoft.com/office/drawing/2014/main" id="{1C3FB23B-1B83-44A3-93FC-6CA0F8D58E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5219700"/>
            <a:ext cx="30003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10283F"/>
                </a:solidFill>
              </a:defRPr>
            </a:pPr>
            <a:r>
              <a:rPr sz="1275" b="0" i="0">
                <a:solidFill>
                  <a:srgbClr val="10283F"/>
                </a:solidFill>
              </a:rPr>
              <a:t>режим доступа и киберзащиту</a:t>
            </a:r>
          </a:p>
        </p:txBody>
      </p:sp>
      <p:sp>
        <p:nvSpPr>
          <p:cNvPr id="37" name="final-band">
            <a:extLst xmlns:a="http://schemas.openxmlformats.org/drawingml/2006/main">
              <a:ext uri="{FF2B5EF4-FFF2-40B4-BE49-F238E27FC236}">
                <a16:creationId xmlns:a16="http://schemas.microsoft.com/office/drawing/2014/main" id="{04DAD159-20E1-4DD6-824B-26B0C75208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667375"/>
            <a:ext cx="113347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3A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final-formula">
            <a:extLst xmlns:a="http://schemas.openxmlformats.org/drawingml/2006/main">
              <a:ext uri="{FF2B5EF4-FFF2-40B4-BE49-F238E27FC236}">
                <a16:creationId xmlns:a16="http://schemas.microsoft.com/office/drawing/2014/main" id="{69C55303-045C-44BC-B6E9-FADA8D1018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810250"/>
            <a:ext cx="10858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FFFFFF"/>
                </a:solidFill>
              </a:defRPr>
            </a:pPr>
            <a:r>
              <a:rPr sz="1650" b="1" i="0">
                <a:solidFill>
                  <a:srgbClr val="FFFFFF"/>
                </a:solidFill>
              </a:rPr>
              <a:t>Суверенитет XXI века — воспроизводить людей, знания, капитал, инфраструктуру и природную среду быстрее, чем они выбывают.</a:t>
            </a:r>
          </a:p>
        </p:txBody>
      </p:sp>
    </p:spTree>
    <p:extLst>
      <p:ext uri="{BB962C8B-B14F-4D97-AF65-F5344CB8AC3E}">
        <p14:creationId xmlns:p14="http://schemas.microsoft.com/office/powerpoint/2010/main" val="140531705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5" name="status-АНАЛИТИЧЕСКИЙ ВЫВОД">
            <a:extLst xmlns:a="http://schemas.openxmlformats.org/drawingml/2006/main">
              <a:ext uri="{FF2B5EF4-FFF2-40B4-BE49-F238E27FC236}">
                <a16:creationId xmlns:a16="http://schemas.microsoft.com/office/drawing/2014/main" id="{3179569B-B90A-4D1B-B3C5-F2617058FA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71450"/>
            <a:ext cx="1728788" cy="238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3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tatus-text">
            <a:extLst xmlns:a="http://schemas.openxmlformats.org/drawingml/2006/main">
              <a:ext uri="{FF2B5EF4-FFF2-40B4-BE49-F238E27FC236}">
                <a16:creationId xmlns:a16="http://schemas.microsoft.com/office/drawing/2014/main" id="{39134C46-BA87-46ED-B860-C4285B133A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200025"/>
            <a:ext cx="1538288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123A5A"/>
                </a:solidFill>
              </a:defRPr>
            </a:pPr>
            <a:r>
              <a:rPr sz="975" b="1" i="0">
                <a:solidFill>
                  <a:srgbClr val="123A5A"/>
                </a:solidFill>
              </a:rPr>
              <a:t>АНАЛИТИЧЕСКИЙ ВЫВОД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4780603-92C3-4E24-8B70-73E1DD9C3C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14350"/>
            <a:ext cx="11334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 i="0">
                <a:solidFill>
                  <a:srgbClr val="10283F"/>
                </a:solidFill>
              </a:defRPr>
            </a:pPr>
            <a:r>
              <a:rPr sz="2700" b="1" i="0">
                <a:solidFill>
                  <a:srgbClr val="10283F"/>
                </a:solidFill>
              </a:rPr>
              <a:t>Каждая эпоха создавала следующий дефицит</a:t>
            </a:r>
          </a:p>
        </p:txBody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536B1CAA-729F-4B7E-AEB0-10BCCD32FC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33475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rule">
            <a:extLst xmlns:a="http://schemas.openxmlformats.org/drawingml/2006/main">
              <a:ext uri="{FF2B5EF4-FFF2-40B4-BE49-F238E27FC236}">
                <a16:creationId xmlns:a16="http://schemas.microsoft.com/office/drawing/2014/main" id="{3B2A4FD2-33A5-4C79-BE67-72FAF22686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86525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3186D368-321A-4231-B64A-A4242C5CC0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43675"/>
            <a:ext cx="7143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47180"/>
                </a:solidFill>
              </a:defRPr>
            </a:pPr>
            <a:r>
              <a:rPr sz="900" b="0" i="0">
                <a:solidFill>
                  <a:srgbClr val="647180"/>
                </a:solidFill>
              </a:rPr>
              <a:t>Проект «БАЛАНСЫ» • 1995–2025 • решения 2026–2035</a:t>
            </a:r>
          </a:p>
        </p:txBody>
      </p:sp>
      <p:sp>
        <p:nvSpPr>
          <p:cNvPr id="7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A418B9C7-3821-4F5B-97FF-6E5ABB3DA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43675"/>
            <a:ext cx="5238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647180"/>
                </a:solidFill>
              </a:defRPr>
            </a:pPr>
            <a:r>
              <a:rPr sz="900" b="1" i="0">
                <a:solidFill>
                  <a:srgbClr val="647180"/>
                </a:solidFill>
              </a:rPr>
              <a:t>03</a:t>
            </a:r>
          </a:p>
        </p:txBody>
      </p:sp>
      <p:sp>
        <p:nvSpPr>
          <p:cNvPr id="8" name="period-lead">
            <a:extLst xmlns:a="http://schemas.openxmlformats.org/drawingml/2006/main">
              <a:ext uri="{FF2B5EF4-FFF2-40B4-BE49-F238E27FC236}">
                <a16:creationId xmlns:a16="http://schemas.microsoft.com/office/drawing/2014/main" id="{D430B97C-38FE-49FA-BAB4-1AD6A2BE79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333500"/>
            <a:ext cx="11334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647180"/>
                </a:solidFill>
              </a:defRPr>
            </a:pPr>
            <a:r>
              <a:rPr sz="1500" b="0" i="0">
                <a:solidFill>
                  <a:srgbClr val="647180"/>
                </a:solidFill>
              </a:rPr>
              <a:t>Тридцать лет — не единый ряд, а шесть режимов с разной логикой роста и устойчивости.</a:t>
            </a:r>
          </a:p>
        </p:txBody>
      </p:sp>
      <p:sp>
        <p:nvSpPr>
          <p:cNvPr id="9" name="rule">
            <a:extLst xmlns:a="http://schemas.openxmlformats.org/drawingml/2006/main">
              <a:ext uri="{FF2B5EF4-FFF2-40B4-BE49-F238E27FC236}">
                <a16:creationId xmlns:a16="http://schemas.microsoft.com/office/drawing/2014/main" id="{D0C8502C-CD95-46FE-A1F5-947D8FE409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381375"/>
            <a:ext cx="10953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AB3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phase-node-0">
            <a:extLst xmlns:a="http://schemas.openxmlformats.org/drawingml/2006/main">
              <a:ext uri="{FF2B5EF4-FFF2-40B4-BE49-F238E27FC236}">
                <a16:creationId xmlns:a16="http://schemas.microsoft.com/office/drawing/2014/main" id="{62D55F72-7A13-496E-A3D5-AA62508326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47775" y="3295650"/>
            <a:ext cx="1714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5B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phase-period-0">
            <a:extLst xmlns:a="http://schemas.openxmlformats.org/drawingml/2006/main">
              <a:ext uri="{FF2B5EF4-FFF2-40B4-BE49-F238E27FC236}">
                <a16:creationId xmlns:a16="http://schemas.microsoft.com/office/drawing/2014/main" id="{26ED70EE-817A-4EB2-86A1-DF18B2C75B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905000"/>
            <a:ext cx="1619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2E75B6"/>
                </a:solidFill>
              </a:defRPr>
            </a:pPr>
            <a:r>
              <a:rPr sz="1425" b="1" i="0">
                <a:solidFill>
                  <a:srgbClr val="2E75B6"/>
                </a:solidFill>
              </a:rPr>
              <a:t>1995–1999</a:t>
            </a:r>
          </a:p>
        </p:txBody>
      </p:sp>
      <p:sp>
        <p:nvSpPr>
          <p:cNvPr id="12" name="phase-title-0">
            <a:extLst xmlns:a="http://schemas.openxmlformats.org/drawingml/2006/main">
              <a:ext uri="{FF2B5EF4-FFF2-40B4-BE49-F238E27FC236}">
                <a16:creationId xmlns:a16="http://schemas.microsoft.com/office/drawing/2014/main" id="{F68024B3-553A-4537-BB7E-976A4FD355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2305050"/>
            <a:ext cx="161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 i="0">
                <a:solidFill>
                  <a:srgbClr val="10283F"/>
                </a:solidFill>
              </a:defRPr>
            </a:pPr>
            <a:r>
              <a:rPr sz="1575" b="1" i="0">
                <a:solidFill>
                  <a:srgbClr val="10283F"/>
                </a:solidFill>
              </a:rPr>
              <a:t>Ликвидность</a:t>
            </a:r>
          </a:p>
        </p:txBody>
      </p:sp>
      <p:sp>
        <p:nvSpPr>
          <p:cNvPr id="13" name="phase-result-0">
            <a:extLst xmlns:a="http://schemas.openxmlformats.org/drawingml/2006/main">
              <a:ext uri="{FF2B5EF4-FFF2-40B4-BE49-F238E27FC236}">
                <a16:creationId xmlns:a16="http://schemas.microsoft.com/office/drawing/2014/main" id="{0DF0627F-61D5-4EBF-AA89-41D066002E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3648075"/>
            <a:ext cx="161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 i="0">
                <a:solidFill>
                  <a:srgbClr val="10283F"/>
                </a:solidFill>
              </a:defRPr>
            </a:pPr>
            <a:r>
              <a:rPr sz="1200" b="0" i="0">
                <a:solidFill>
                  <a:srgbClr val="10283F"/>
                </a:solidFill>
              </a:rPr>
              <a:t>Остановлен распад платежей</a:t>
            </a:r>
          </a:p>
        </p:txBody>
      </p:sp>
      <p:sp>
        <p:nvSpPr>
          <p:cNvPr id="14" name="phase-risk-0">
            <a:extLst xmlns:a="http://schemas.openxmlformats.org/drawingml/2006/main">
              <a:ext uri="{FF2B5EF4-FFF2-40B4-BE49-F238E27FC236}">
                <a16:creationId xmlns:a16="http://schemas.microsoft.com/office/drawing/2014/main" id="{EB7CA52F-41E2-4FFE-99B7-9B9CFD4310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4514850"/>
            <a:ext cx="161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B74D4D"/>
                </a:solidFill>
              </a:defRPr>
            </a:pPr>
            <a:r>
              <a:rPr sz="1200" b="1" i="0">
                <a:solidFill>
                  <a:srgbClr val="B74D4D"/>
                </a:solidFill>
              </a:rPr>
              <a:t>бедность • долг • износ</a:t>
            </a:r>
          </a:p>
        </p:txBody>
      </p:sp>
      <p:sp>
        <p:nvSpPr>
          <p:cNvPr id="15" name="phase-node-1">
            <a:extLst xmlns:a="http://schemas.openxmlformats.org/drawingml/2006/main">
              <a:ext uri="{FF2B5EF4-FFF2-40B4-BE49-F238E27FC236}">
                <a16:creationId xmlns:a16="http://schemas.microsoft.com/office/drawing/2014/main" id="{735C1D8C-528B-4DF8-8A37-01923CDD39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57525" y="3295650"/>
            <a:ext cx="1714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5B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phase-period-1">
            <a:extLst xmlns:a="http://schemas.openxmlformats.org/drawingml/2006/main">
              <a:ext uri="{FF2B5EF4-FFF2-40B4-BE49-F238E27FC236}">
                <a16:creationId xmlns:a16="http://schemas.microsoft.com/office/drawing/2014/main" id="{FDB529CA-DCA8-409F-87E9-1F623E678C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1905000"/>
            <a:ext cx="1619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2E75B6"/>
                </a:solidFill>
              </a:defRPr>
            </a:pPr>
            <a:r>
              <a:rPr sz="1425" b="1" i="0">
                <a:solidFill>
                  <a:srgbClr val="2E75B6"/>
                </a:solidFill>
              </a:rPr>
              <a:t>2000–2008</a:t>
            </a:r>
          </a:p>
        </p:txBody>
      </p:sp>
      <p:sp>
        <p:nvSpPr>
          <p:cNvPr id="17" name="phase-title-1">
            <a:extLst xmlns:a="http://schemas.openxmlformats.org/drawingml/2006/main">
              <a:ext uri="{FF2B5EF4-FFF2-40B4-BE49-F238E27FC236}">
                <a16:creationId xmlns:a16="http://schemas.microsoft.com/office/drawing/2014/main" id="{082F70E6-1EC2-4D88-8202-EFC17D406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2305050"/>
            <a:ext cx="161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 i="0">
                <a:solidFill>
                  <a:srgbClr val="10283F"/>
                </a:solidFill>
              </a:defRPr>
            </a:pPr>
            <a:r>
              <a:rPr sz="1575" b="1" i="0">
                <a:solidFill>
                  <a:srgbClr val="10283F"/>
                </a:solidFill>
              </a:rPr>
              <a:t>Подъём</a:t>
            </a:r>
          </a:p>
        </p:txBody>
      </p:sp>
      <p:sp>
        <p:nvSpPr>
          <p:cNvPr id="18" name="phase-result-1">
            <a:extLst xmlns:a="http://schemas.openxmlformats.org/drawingml/2006/main">
              <a:ext uri="{FF2B5EF4-FFF2-40B4-BE49-F238E27FC236}">
                <a16:creationId xmlns:a16="http://schemas.microsoft.com/office/drawing/2014/main" id="{A23C51C3-52E7-4B01-88B8-929C065AD2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3648075"/>
            <a:ext cx="161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 i="0">
                <a:solidFill>
                  <a:srgbClr val="10283F"/>
                </a:solidFill>
              </a:defRPr>
            </a:pPr>
            <a:r>
              <a:rPr sz="1200" b="0" i="0">
                <a:solidFill>
                  <a:srgbClr val="10283F"/>
                </a:solidFill>
              </a:rPr>
              <a:t>Доходы и резервы</a:t>
            </a:r>
          </a:p>
        </p:txBody>
      </p:sp>
      <p:sp>
        <p:nvSpPr>
          <p:cNvPr id="19" name="phase-risk-1">
            <a:extLst xmlns:a="http://schemas.openxmlformats.org/drawingml/2006/main">
              <a:ext uri="{FF2B5EF4-FFF2-40B4-BE49-F238E27FC236}">
                <a16:creationId xmlns:a16="http://schemas.microsoft.com/office/drawing/2014/main" id="{C4E3172F-26D5-47AD-93F1-388EDC1FC2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4514850"/>
            <a:ext cx="161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B74D4D"/>
                </a:solidFill>
              </a:defRPr>
            </a:pPr>
            <a:r>
              <a:rPr sz="1200" b="1" i="0">
                <a:solidFill>
                  <a:srgbClr val="B74D4D"/>
                </a:solidFill>
              </a:rPr>
              <a:t>сырьевая концентрация</a:t>
            </a:r>
          </a:p>
        </p:txBody>
      </p:sp>
      <p:sp>
        <p:nvSpPr>
          <p:cNvPr id="20" name="phase-node-2">
            <a:extLst xmlns:a="http://schemas.openxmlformats.org/drawingml/2006/main">
              <a:ext uri="{FF2B5EF4-FFF2-40B4-BE49-F238E27FC236}">
                <a16:creationId xmlns:a16="http://schemas.microsoft.com/office/drawing/2014/main" id="{97EC5D0A-3806-4346-A187-65F02B43D8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67275" y="3295650"/>
            <a:ext cx="1714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5B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phase-period-2">
            <a:extLst xmlns:a="http://schemas.openxmlformats.org/drawingml/2006/main">
              <a:ext uri="{FF2B5EF4-FFF2-40B4-BE49-F238E27FC236}">
                <a16:creationId xmlns:a16="http://schemas.microsoft.com/office/drawing/2014/main" id="{DD82B123-3024-4460-B1E3-30D627D00E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43375" y="1905000"/>
            <a:ext cx="1619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2E75B6"/>
                </a:solidFill>
              </a:defRPr>
            </a:pPr>
            <a:r>
              <a:rPr sz="1425" b="1" i="0">
                <a:solidFill>
                  <a:srgbClr val="2E75B6"/>
                </a:solidFill>
              </a:rPr>
              <a:t>2009–2013</a:t>
            </a:r>
          </a:p>
        </p:txBody>
      </p:sp>
      <p:sp>
        <p:nvSpPr>
          <p:cNvPr id="22" name="phase-title-2">
            <a:extLst xmlns:a="http://schemas.openxmlformats.org/drawingml/2006/main">
              <a:ext uri="{FF2B5EF4-FFF2-40B4-BE49-F238E27FC236}">
                <a16:creationId xmlns:a16="http://schemas.microsoft.com/office/drawing/2014/main" id="{BBC9DC37-FC80-4C6D-9582-EE4BBDD070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43375" y="2305050"/>
            <a:ext cx="161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 i="0">
                <a:solidFill>
                  <a:srgbClr val="10283F"/>
                </a:solidFill>
              </a:defRPr>
            </a:pPr>
            <a:r>
              <a:rPr sz="1575" b="1" i="0">
                <a:solidFill>
                  <a:srgbClr val="10283F"/>
                </a:solidFill>
              </a:rPr>
              <a:t>Стабилизация</a:t>
            </a:r>
          </a:p>
        </p:txBody>
      </p:sp>
      <p:sp>
        <p:nvSpPr>
          <p:cNvPr id="23" name="phase-result-2">
            <a:extLst xmlns:a="http://schemas.openxmlformats.org/drawingml/2006/main">
              <a:ext uri="{FF2B5EF4-FFF2-40B4-BE49-F238E27FC236}">
                <a16:creationId xmlns:a16="http://schemas.microsoft.com/office/drawing/2014/main" id="{97D6D4BA-CD80-475B-BC50-D26D450A36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43375" y="3648075"/>
            <a:ext cx="161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 i="0">
                <a:solidFill>
                  <a:srgbClr val="10283F"/>
                </a:solidFill>
              </a:defRPr>
            </a:pPr>
            <a:r>
              <a:rPr sz="1200" b="0" i="0">
                <a:solidFill>
                  <a:srgbClr val="10283F"/>
                </a:solidFill>
              </a:rPr>
              <a:t>Банки и занятость</a:t>
            </a:r>
          </a:p>
        </p:txBody>
      </p:sp>
      <p:sp>
        <p:nvSpPr>
          <p:cNvPr id="24" name="phase-risk-2">
            <a:extLst xmlns:a="http://schemas.openxmlformats.org/drawingml/2006/main">
              <a:ext uri="{FF2B5EF4-FFF2-40B4-BE49-F238E27FC236}">
                <a16:creationId xmlns:a16="http://schemas.microsoft.com/office/drawing/2014/main" id="{5A439D79-2D41-4AF6-8B1F-464889CEE1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43375" y="4514850"/>
            <a:ext cx="161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B74D4D"/>
                </a:solidFill>
              </a:defRPr>
            </a:pPr>
            <a:r>
              <a:rPr sz="1200" b="1" i="0">
                <a:solidFill>
                  <a:srgbClr val="B74D4D"/>
                </a:solidFill>
              </a:rPr>
              <a:t>плато отдачи</a:t>
            </a:r>
          </a:p>
        </p:txBody>
      </p:sp>
      <p:sp>
        <p:nvSpPr>
          <p:cNvPr id="25" name="phase-node-3">
            <a:extLst xmlns:a="http://schemas.openxmlformats.org/drawingml/2006/main">
              <a:ext uri="{FF2B5EF4-FFF2-40B4-BE49-F238E27FC236}">
                <a16:creationId xmlns:a16="http://schemas.microsoft.com/office/drawing/2014/main" id="{32F6E409-1A88-4467-8403-2A1801AEA1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77025" y="3295650"/>
            <a:ext cx="1714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9A2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phase-period-3">
            <a:extLst xmlns:a="http://schemas.openxmlformats.org/drawingml/2006/main">
              <a:ext uri="{FF2B5EF4-FFF2-40B4-BE49-F238E27FC236}">
                <a16:creationId xmlns:a16="http://schemas.microsoft.com/office/drawing/2014/main" id="{2C813462-4B0C-46DC-8E8F-D983E97D18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1905000"/>
            <a:ext cx="1619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C99A25"/>
                </a:solidFill>
              </a:defRPr>
            </a:pPr>
            <a:r>
              <a:rPr sz="1425" b="1" i="0">
                <a:solidFill>
                  <a:srgbClr val="C99A25"/>
                </a:solidFill>
              </a:rPr>
              <a:t>2014–2019</a:t>
            </a:r>
          </a:p>
        </p:txBody>
      </p:sp>
      <p:sp>
        <p:nvSpPr>
          <p:cNvPr id="27" name="phase-title-3">
            <a:extLst xmlns:a="http://schemas.openxmlformats.org/drawingml/2006/main">
              <a:ext uri="{FF2B5EF4-FFF2-40B4-BE49-F238E27FC236}">
                <a16:creationId xmlns:a16="http://schemas.microsoft.com/office/drawing/2014/main" id="{8F7F4AEE-4168-40EE-AF3C-EBF1A6D62F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2305050"/>
            <a:ext cx="161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 i="0">
                <a:solidFill>
                  <a:srgbClr val="10283F"/>
                </a:solidFill>
              </a:defRPr>
            </a:pPr>
            <a:r>
              <a:rPr sz="1575" b="1" i="0">
                <a:solidFill>
                  <a:srgbClr val="10283F"/>
                </a:solidFill>
              </a:rPr>
              <a:t>Суверенный</a:t>
            </a:r>
          </a:p>
          <a:p xmlns:a="http://schemas.openxmlformats.org/drawingml/2006/main">
            <a:pPr algn="ctr">
              <a:defRPr sz="1575" b="1" i="0">
                <a:solidFill>
                  <a:srgbClr val="10283F"/>
                </a:solidFill>
              </a:defRPr>
            </a:pPr>
            <a:r>
              <a:rPr sz="1575" b="1" i="0">
                <a:solidFill>
                  <a:srgbClr val="10283F"/>
                </a:solidFill>
              </a:rPr>
              <a:t>контур</a:t>
            </a:r>
          </a:p>
        </p:txBody>
      </p:sp>
      <p:sp>
        <p:nvSpPr>
          <p:cNvPr id="28" name="phase-result-3">
            <a:extLst xmlns:a="http://schemas.openxmlformats.org/drawingml/2006/main">
              <a:ext uri="{FF2B5EF4-FFF2-40B4-BE49-F238E27FC236}">
                <a16:creationId xmlns:a16="http://schemas.microsoft.com/office/drawing/2014/main" id="{20865037-6DFB-4DD7-B587-09CAD61DD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3648075"/>
            <a:ext cx="161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 i="0">
                <a:solidFill>
                  <a:srgbClr val="10283F"/>
                </a:solidFill>
              </a:defRPr>
            </a:pPr>
            <a:r>
              <a:rPr sz="1200" b="0" i="0">
                <a:solidFill>
                  <a:srgbClr val="10283F"/>
                </a:solidFill>
              </a:rPr>
              <a:t>Курс и импортозамещение</a:t>
            </a:r>
          </a:p>
        </p:txBody>
      </p:sp>
      <p:sp>
        <p:nvSpPr>
          <p:cNvPr id="29" name="phase-risk-3">
            <a:extLst xmlns:a="http://schemas.openxmlformats.org/drawingml/2006/main">
              <a:ext uri="{FF2B5EF4-FFF2-40B4-BE49-F238E27FC236}">
                <a16:creationId xmlns:a16="http://schemas.microsoft.com/office/drawing/2014/main" id="{4320BE60-E3E0-4AC1-91D3-59F2C7E51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4514850"/>
            <a:ext cx="161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B74D4D"/>
                </a:solidFill>
              </a:defRPr>
            </a:pPr>
            <a:r>
              <a:rPr sz="1200" b="1" i="0">
                <a:solidFill>
                  <a:srgbClr val="B74D4D"/>
                </a:solidFill>
              </a:rPr>
              <a:t>инвестиционная пауза</a:t>
            </a:r>
          </a:p>
        </p:txBody>
      </p:sp>
      <p:sp>
        <p:nvSpPr>
          <p:cNvPr id="30" name="phase-node-4">
            <a:extLst xmlns:a="http://schemas.openxmlformats.org/drawingml/2006/main">
              <a:ext uri="{FF2B5EF4-FFF2-40B4-BE49-F238E27FC236}">
                <a16:creationId xmlns:a16="http://schemas.microsoft.com/office/drawing/2014/main" id="{C17F0C1C-E86C-4815-AA19-CAF2E1EDF2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86775" y="3295650"/>
            <a:ext cx="1714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9A2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phase-period-4">
            <a:extLst xmlns:a="http://schemas.openxmlformats.org/drawingml/2006/main">
              <a:ext uri="{FF2B5EF4-FFF2-40B4-BE49-F238E27FC236}">
                <a16:creationId xmlns:a16="http://schemas.microsoft.com/office/drawing/2014/main" id="{B887D192-0907-4011-9910-180DC4D442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62875" y="1905000"/>
            <a:ext cx="1619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C99A25"/>
                </a:solidFill>
              </a:defRPr>
            </a:pPr>
            <a:r>
              <a:rPr sz="1425" b="1" i="0">
                <a:solidFill>
                  <a:srgbClr val="C99A25"/>
                </a:solidFill>
              </a:rPr>
              <a:t>2020–2021</a:t>
            </a:r>
          </a:p>
        </p:txBody>
      </p:sp>
      <p:sp>
        <p:nvSpPr>
          <p:cNvPr id="32" name="phase-title-4">
            <a:extLst xmlns:a="http://schemas.openxmlformats.org/drawingml/2006/main">
              <a:ext uri="{FF2B5EF4-FFF2-40B4-BE49-F238E27FC236}">
                <a16:creationId xmlns:a16="http://schemas.microsoft.com/office/drawing/2014/main" id="{AB16CAC4-C755-47D3-9000-3371AF80E6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62875" y="2305050"/>
            <a:ext cx="161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 i="0">
                <a:solidFill>
                  <a:srgbClr val="10283F"/>
                </a:solidFill>
              </a:defRPr>
            </a:pPr>
            <a:r>
              <a:rPr sz="1575" b="1" i="0">
                <a:solidFill>
                  <a:srgbClr val="10283F"/>
                </a:solidFill>
              </a:rPr>
              <a:t>Пандемия</a:t>
            </a:r>
          </a:p>
        </p:txBody>
      </p:sp>
      <p:sp>
        <p:nvSpPr>
          <p:cNvPr id="33" name="phase-result-4">
            <a:extLst xmlns:a="http://schemas.openxmlformats.org/drawingml/2006/main">
              <a:ext uri="{FF2B5EF4-FFF2-40B4-BE49-F238E27FC236}">
                <a16:creationId xmlns:a16="http://schemas.microsoft.com/office/drawing/2014/main" id="{9D390B76-CEC0-4A81-B20A-EB7C9188F0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62875" y="3648075"/>
            <a:ext cx="161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 i="0">
                <a:solidFill>
                  <a:srgbClr val="10283F"/>
                </a:solidFill>
              </a:defRPr>
            </a:pPr>
            <a:r>
              <a:rPr sz="1200" b="0" i="0">
                <a:solidFill>
                  <a:srgbClr val="10283F"/>
                </a:solidFill>
              </a:rPr>
              <a:t>Цифровые сервисы</a:t>
            </a:r>
          </a:p>
        </p:txBody>
      </p:sp>
      <p:sp>
        <p:nvSpPr>
          <p:cNvPr id="34" name="phase-risk-4">
            <a:extLst xmlns:a="http://schemas.openxmlformats.org/drawingml/2006/main">
              <a:ext uri="{FF2B5EF4-FFF2-40B4-BE49-F238E27FC236}">
                <a16:creationId xmlns:a16="http://schemas.microsoft.com/office/drawing/2014/main" id="{A881C276-4694-4838-81D3-B2B39AECC2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62875" y="4514850"/>
            <a:ext cx="161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B74D4D"/>
                </a:solidFill>
              </a:defRPr>
            </a:pPr>
            <a:r>
              <a:rPr sz="1200" b="1" i="0">
                <a:solidFill>
                  <a:srgbClr val="B74D4D"/>
                </a:solidFill>
              </a:rPr>
              <a:t>смертность • навыки</a:t>
            </a:r>
          </a:p>
        </p:txBody>
      </p:sp>
      <p:sp>
        <p:nvSpPr>
          <p:cNvPr id="35" name="phase-node-5">
            <a:extLst xmlns:a="http://schemas.openxmlformats.org/drawingml/2006/main">
              <a:ext uri="{FF2B5EF4-FFF2-40B4-BE49-F238E27FC236}">
                <a16:creationId xmlns:a16="http://schemas.microsoft.com/office/drawing/2014/main" id="{E2EB67FF-9FAD-44E9-B51C-DA362A4EED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96525" y="3295650"/>
            <a:ext cx="1714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9A2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phase-period-5">
            <a:extLst xmlns:a="http://schemas.openxmlformats.org/drawingml/2006/main">
              <a:ext uri="{FF2B5EF4-FFF2-40B4-BE49-F238E27FC236}">
                <a16:creationId xmlns:a16="http://schemas.microsoft.com/office/drawing/2014/main" id="{C05DB72D-96B8-4671-B844-F3175679C6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2625" y="1905000"/>
            <a:ext cx="1619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C99A25"/>
                </a:solidFill>
              </a:defRPr>
            </a:pPr>
            <a:r>
              <a:rPr sz="1425" b="1" i="0">
                <a:solidFill>
                  <a:srgbClr val="C99A25"/>
                </a:solidFill>
              </a:rPr>
              <a:t>2022–2025</a:t>
            </a:r>
          </a:p>
        </p:txBody>
      </p:sp>
      <p:sp>
        <p:nvSpPr>
          <p:cNvPr id="37" name="phase-title-5">
            <a:extLst xmlns:a="http://schemas.openxmlformats.org/drawingml/2006/main">
              <a:ext uri="{FF2B5EF4-FFF2-40B4-BE49-F238E27FC236}">
                <a16:creationId xmlns:a16="http://schemas.microsoft.com/office/drawing/2014/main" id="{B7B37D1D-5730-427D-9ECD-0384501261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2625" y="2305050"/>
            <a:ext cx="161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 i="0">
                <a:solidFill>
                  <a:srgbClr val="10283F"/>
                </a:solidFill>
              </a:defRPr>
            </a:pPr>
            <a:r>
              <a:rPr sz="1575" b="1" i="0">
                <a:solidFill>
                  <a:srgbClr val="10283F"/>
                </a:solidFill>
              </a:rPr>
              <a:t>Структурный поворот</a:t>
            </a:r>
          </a:p>
        </p:txBody>
      </p:sp>
      <p:sp>
        <p:nvSpPr>
          <p:cNvPr id="38" name="phase-result-5">
            <a:extLst xmlns:a="http://schemas.openxmlformats.org/drawingml/2006/main">
              <a:ext uri="{FF2B5EF4-FFF2-40B4-BE49-F238E27FC236}">
                <a16:creationId xmlns:a16="http://schemas.microsoft.com/office/drawing/2014/main" id="{570D3BF3-0ECC-4992-9C08-36C059239F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2625" y="3648075"/>
            <a:ext cx="161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 i="0">
                <a:solidFill>
                  <a:srgbClr val="10283F"/>
                </a:solidFill>
              </a:defRPr>
            </a:pPr>
            <a:r>
              <a:rPr sz="1200" b="0" i="0">
                <a:solidFill>
                  <a:srgbClr val="10283F"/>
                </a:solidFill>
              </a:rPr>
              <a:t>Новые рынки и загрузка</a:t>
            </a:r>
          </a:p>
        </p:txBody>
      </p:sp>
      <p:sp>
        <p:nvSpPr>
          <p:cNvPr id="39" name="phase-risk-5">
            <a:extLst xmlns:a="http://schemas.openxmlformats.org/drawingml/2006/main">
              <a:ext uri="{FF2B5EF4-FFF2-40B4-BE49-F238E27FC236}">
                <a16:creationId xmlns:a16="http://schemas.microsoft.com/office/drawing/2014/main" id="{A2F0A290-BE00-485B-975B-8F64168D16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2625" y="4514850"/>
            <a:ext cx="161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B74D4D"/>
                </a:solidFill>
              </a:defRPr>
            </a:pPr>
            <a:r>
              <a:rPr sz="1200" b="1" i="0">
                <a:solidFill>
                  <a:srgbClr val="B74D4D"/>
                </a:solidFill>
              </a:rPr>
              <a:t>кадры • ставка • сети</a:t>
            </a:r>
          </a:p>
        </p:txBody>
      </p:sp>
      <p:sp>
        <p:nvSpPr>
          <p:cNvPr id="40" name="legend-restored">
            <a:extLst xmlns:a="http://schemas.openxmlformats.org/drawingml/2006/main">
              <a:ext uri="{FF2B5EF4-FFF2-40B4-BE49-F238E27FC236}">
                <a16:creationId xmlns:a16="http://schemas.microsoft.com/office/drawing/2014/main" id="{79DBB883-0973-41EB-A183-2715C433E2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5286375"/>
            <a:ext cx="1619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E75B6"/>
                </a:solidFill>
              </a:defRPr>
            </a:pPr>
            <a:r>
              <a:rPr sz="1050" b="1" i="0">
                <a:solidFill>
                  <a:srgbClr val="2E75B6"/>
                </a:solidFill>
              </a:rPr>
              <a:t>восстановлено</a:t>
            </a:r>
          </a:p>
        </p:txBody>
      </p:sp>
      <p:sp>
        <p:nvSpPr>
          <p:cNvPr id="41" name="legend-risk">
            <a:extLst xmlns:a="http://schemas.openxmlformats.org/drawingml/2006/main">
              <a:ext uri="{FF2B5EF4-FFF2-40B4-BE49-F238E27FC236}">
                <a16:creationId xmlns:a16="http://schemas.microsoft.com/office/drawing/2014/main" id="{5BB962B7-8FEB-4BD5-B1F0-6FCC0CC599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47875" y="5286375"/>
            <a:ext cx="2095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B74D4D"/>
                </a:solidFill>
              </a:defRPr>
            </a:pPr>
            <a:r>
              <a:rPr sz="1050" b="1" i="0">
                <a:solidFill>
                  <a:srgbClr val="B74D4D"/>
                </a:solidFill>
              </a:rPr>
              <a:t>накоплено как риск</a:t>
            </a:r>
          </a:p>
        </p:txBody>
      </p:sp>
      <p:sp>
        <p:nvSpPr>
          <p:cNvPr id="42" name="callout-bg">
            <a:extLst xmlns:a="http://schemas.openxmlformats.org/drawingml/2006/main">
              <a:ext uri="{FF2B5EF4-FFF2-40B4-BE49-F238E27FC236}">
                <a16:creationId xmlns:a16="http://schemas.microsoft.com/office/drawing/2014/main" id="{5A2428E4-731C-4C40-A5D9-E3903AE5DD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715000"/>
            <a:ext cx="1133475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DC7B7F69-0519-470C-8503-86034FDBE5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715000"/>
            <a:ext cx="66675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9A2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9C170C19-32F4-491E-8987-F29425E2F0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5791200"/>
            <a:ext cx="109918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10283F"/>
                </a:solidFill>
              </a:defRPr>
            </a:pPr>
            <a:r>
              <a:rPr sz="1425" b="1" i="0">
                <a:solidFill>
                  <a:srgbClr val="10283F"/>
                </a:solidFill>
              </a:rPr>
              <a:t>К 2012–2013 годам резерв дозагрузки старых мощностей исчерпался: дальнейший рост требует нового капитала, технологий и производительности.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94788240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tatus-ЭКСПЕРТНАЯ ДИАГНОСТИКА">
            <a:extLst xmlns:a="http://schemas.openxmlformats.org/drawingml/2006/main">
              <a:ext uri="{FF2B5EF4-FFF2-40B4-BE49-F238E27FC236}">
                <a16:creationId xmlns:a16="http://schemas.microsoft.com/office/drawing/2014/main" id="{FFE6078D-BCD0-41EA-8E5F-F979A99D3D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71450"/>
            <a:ext cx="1971675" cy="238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E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tatus-text">
            <a:extLst xmlns:a="http://schemas.openxmlformats.org/drawingml/2006/main">
              <a:ext uri="{FF2B5EF4-FFF2-40B4-BE49-F238E27FC236}">
                <a16:creationId xmlns:a16="http://schemas.microsoft.com/office/drawing/2014/main" id="{FFC5499C-A3EF-42E4-B25E-6F52304702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200025"/>
            <a:ext cx="17811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C77B30"/>
                </a:solidFill>
              </a:defRPr>
            </a:pPr>
            <a:r>
              <a:rPr sz="975" b="1" i="0">
                <a:solidFill>
                  <a:srgbClr val="C77B30"/>
                </a:solidFill>
              </a:rPr>
              <a:t>ЭКСПЕРТНАЯ ДИАГНОСТИКА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D936093-75F7-41C9-8E07-24C52D12D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14350"/>
            <a:ext cx="11334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625" b="1" i="0">
                <a:solidFill>
                  <a:srgbClr val="10283F"/>
                </a:solidFill>
              </a:defRPr>
            </a:pPr>
            <a:r>
              <a:rPr sz="2625" b="1" i="0">
                <a:solidFill>
                  <a:srgbClr val="10283F"/>
                </a:solidFill>
              </a:rPr>
              <a:t>13 балансов: сильные щиты, слабое воспроизводство</a:t>
            </a:r>
          </a:p>
        </p:txBody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EFD09134-71AD-4C40-8AF2-633EA13256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33475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rule">
            <a:extLst xmlns:a="http://schemas.openxmlformats.org/drawingml/2006/main">
              <a:ext uri="{FF2B5EF4-FFF2-40B4-BE49-F238E27FC236}">
                <a16:creationId xmlns:a16="http://schemas.microsoft.com/office/drawing/2014/main" id="{F965E045-BCA3-4C50-8A21-C2DE34379A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86525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C2BAEFDA-9BC4-4276-B582-9B38D235B4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43675"/>
            <a:ext cx="7143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47180"/>
                </a:solidFill>
              </a:defRPr>
            </a:pPr>
            <a:r>
              <a:rPr sz="900" b="0" i="0">
                <a:solidFill>
                  <a:srgbClr val="647180"/>
                </a:solidFill>
              </a:rPr>
              <a:t>Проект «БАЛАНСЫ» • 1995–2025 • решения 2026–2035</a:t>
            </a:r>
          </a:p>
        </p:txBody>
      </p:sp>
      <p:sp>
        <p:nvSpPr>
          <p:cNvPr id="7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D07BD523-AED8-4E98-8884-52CBC2C2FB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43675"/>
            <a:ext cx="5238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647180"/>
                </a:solidFill>
              </a:defRPr>
            </a:pPr>
            <a:r>
              <a:rPr sz="900" b="1" i="0">
                <a:solidFill>
                  <a:srgbClr val="647180"/>
                </a:solidFill>
              </a:rPr>
              <a:t>04</a:t>
            </a:r>
          </a:p>
        </p:txBody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eecc75747394d89"/>
          <a:stretch xmlns:a="http://schemas.openxmlformats.org/drawingml/2006/main"/>
        </p:blipFill>
        <p:spPr>
          <a:xfrm xmlns:a="http://schemas.openxmlformats.org/drawingml/2006/main">
            <a:off x="2307289" y="1257300"/>
            <a:ext cx="7577422" cy="4953000"/>
          </a:xfrm>
          <a:prstGeom xmlns:a="http://schemas.openxmlformats.org/drawingml/2006/main" prst="rect">
            <a:avLst/>
          </a:prstGeom>
        </p:spPr>
      </p:pic>
      <p:sp>
        <p:nvSpPr>
          <p:cNvPr id="9" name="heatmap-caveat">
            <a:extLst xmlns:a="http://schemas.openxmlformats.org/drawingml/2006/main">
              <a:ext uri="{FF2B5EF4-FFF2-40B4-BE49-F238E27FC236}">
                <a16:creationId xmlns:a16="http://schemas.microsoft.com/office/drawing/2014/main" id="{59AE9016-B0A1-4775-AB5B-B3B9ADFCE8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6153150"/>
            <a:ext cx="10096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C77B30"/>
                </a:solidFill>
              </a:defRPr>
            </a:pPr>
            <a:r>
              <a:rPr sz="1050" b="1" i="0">
                <a:solidFill>
                  <a:srgbClr val="C77B30"/>
                </a:solidFill>
              </a:rPr>
              <a:t>Цветовой статус — экспертная классификация направления запаса, потока и воспроизводства. Это не официальный государственный индекс.</a:t>
            </a:r>
          </a:p>
        </p:txBody>
      </p:sp>
    </p:spTree>
    <p:extLst>
      <p:ext uri="{BB962C8B-B14F-4D97-AF65-F5344CB8AC3E}">
        <p14:creationId xmlns:p14="http://schemas.microsoft.com/office/powerpoint/2010/main" val="76234797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status-ФАКТ">
            <a:extLst xmlns:a="http://schemas.openxmlformats.org/drawingml/2006/main">
              <a:ext uri="{FF2B5EF4-FFF2-40B4-BE49-F238E27FC236}">
                <a16:creationId xmlns:a16="http://schemas.microsoft.com/office/drawing/2014/main" id="{FF158B9D-1601-4B90-BEF8-F23C8EC9F4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71450"/>
            <a:ext cx="904875" cy="238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3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tatus-text">
            <a:extLst xmlns:a="http://schemas.openxmlformats.org/drawingml/2006/main">
              <a:ext uri="{FF2B5EF4-FFF2-40B4-BE49-F238E27FC236}">
                <a16:creationId xmlns:a16="http://schemas.microsoft.com/office/drawing/2014/main" id="{ED1C917F-4644-41EC-A9B8-DD35B40A90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200025"/>
            <a:ext cx="7143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5B6"/>
                </a:solidFill>
              </a:defRPr>
            </a:pPr>
            <a:r>
              <a:rPr sz="975" b="1" i="0">
                <a:solidFill>
                  <a:srgbClr val="2E75B6"/>
                </a:solidFill>
              </a:rPr>
              <a:t>ФАКТ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93FA91F-597E-4E8C-882D-332A194F65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14350"/>
            <a:ext cx="11334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 i="0">
                <a:solidFill>
                  <a:srgbClr val="10283F"/>
                </a:solidFill>
              </a:defRPr>
            </a:pPr>
            <a:r>
              <a:rPr sz="2700" b="1" i="0">
                <a:solidFill>
                  <a:srgbClr val="10283F"/>
                </a:solidFill>
              </a:rPr>
              <a:t>Рост упёрся в ограничения предложения</a:t>
            </a:r>
          </a:p>
        </p:txBody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1D1FCAA8-1896-44AC-9A48-97584A823D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33475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rule">
            <a:extLst xmlns:a="http://schemas.openxmlformats.org/drawingml/2006/main">
              <a:ext uri="{FF2B5EF4-FFF2-40B4-BE49-F238E27FC236}">
                <a16:creationId xmlns:a16="http://schemas.microsoft.com/office/drawing/2014/main" id="{50536946-5245-4FD0-89BA-7DB8FF0C9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86525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6BB8634A-76B5-4BC6-A66E-CE6F58A555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43675"/>
            <a:ext cx="7143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47180"/>
                </a:solidFill>
              </a:defRPr>
            </a:pPr>
            <a:r>
              <a:rPr sz="900" b="0" i="0">
                <a:solidFill>
                  <a:srgbClr val="647180"/>
                </a:solidFill>
              </a:rPr>
              <a:t>Проект «БАЛАНСЫ» • 1995–2025 • решения 2026–2035</a:t>
            </a:r>
          </a:p>
        </p:txBody>
      </p:sp>
      <p:sp>
        <p:nvSpPr>
          <p:cNvPr id="7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74A27753-CFC7-4BF7-9105-D27D2E1D6A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43675"/>
            <a:ext cx="5238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647180"/>
                </a:solidFill>
              </a:defRPr>
            </a:pPr>
            <a:r>
              <a:rPr sz="900" b="1" i="0">
                <a:solidFill>
                  <a:srgbClr val="647180"/>
                </a:solidFill>
              </a:rPr>
              <a:t>05</a:t>
            </a:r>
          </a:p>
        </p:txBody>
      </p:sp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113b4005c194e18"/>
          <a:stretch xmlns:a="http://schemas.openxmlformats.org/drawingml/2006/main"/>
        </p:blipFill>
        <p:spPr>
          <a:xfrm xmlns:a="http://schemas.openxmlformats.org/drawingml/2006/main">
            <a:off x="428625" y="1580336"/>
            <a:ext cx="8143875" cy="3878303"/>
          </a:xfrm>
          <a:prstGeom xmlns:a="http://schemas.openxmlformats.org/drawingml/2006/main" prst="rect">
            <a:avLst/>
          </a:prstGeom>
        </p:spPr>
      </p:pic>
      <p:sp>
        <p:nvSpPr>
          <p:cNvPr id="9" name="interpretation-rail">
            <a:extLst xmlns:a="http://schemas.openxmlformats.org/drawingml/2006/main">
              <a:ext uri="{FF2B5EF4-FFF2-40B4-BE49-F238E27FC236}">
                <a16:creationId xmlns:a16="http://schemas.microsoft.com/office/drawing/2014/main" id="{8500943A-2AEA-49BF-A987-307DB87295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1352550"/>
            <a:ext cx="2952750" cy="4333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rail-label">
            <a:extLst xmlns:a="http://schemas.openxmlformats.org/drawingml/2006/main">
              <a:ext uri="{FF2B5EF4-FFF2-40B4-BE49-F238E27FC236}">
                <a16:creationId xmlns:a16="http://schemas.microsoft.com/office/drawing/2014/main" id="{8C23325D-B775-492A-AE4E-0C7AC5BF69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1571625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E75B6"/>
                </a:solidFill>
              </a:defRPr>
            </a:pPr>
            <a:r>
              <a:rPr sz="1050" b="1" i="0">
                <a:solidFill>
                  <a:srgbClr val="2E75B6"/>
                </a:solidFill>
              </a:rPr>
              <a:t>КЛЮЧЕВЫЕ СИГНАЛЫ</a:t>
            </a:r>
          </a:p>
        </p:txBody>
      </p:sp>
      <p:sp>
        <p:nvSpPr>
          <p:cNvPr id="11" name="rail-value-207">
            <a:extLst xmlns:a="http://schemas.openxmlformats.org/drawingml/2006/main">
              <a:ext uri="{FF2B5EF4-FFF2-40B4-BE49-F238E27FC236}">
                <a16:creationId xmlns:a16="http://schemas.microsoft.com/office/drawing/2014/main" id="{B1222DAB-DA98-4549-8285-63FBB967BB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1971675"/>
            <a:ext cx="2428875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2E75B6"/>
                </a:solidFill>
              </a:defRPr>
            </a:pPr>
            <a:r>
              <a:rPr sz="2550" b="1" i="0">
                <a:solidFill>
                  <a:srgbClr val="2E75B6"/>
                </a:solidFill>
              </a:rPr>
              <a:t>6,9%</a:t>
            </a:r>
          </a:p>
        </p:txBody>
      </p:sp>
      <p:sp>
        <p:nvSpPr>
          <p:cNvPr id="12" name="rail-label-207">
            <a:extLst xmlns:a="http://schemas.openxmlformats.org/drawingml/2006/main">
              <a:ext uri="{FF2B5EF4-FFF2-40B4-BE49-F238E27FC236}">
                <a16:creationId xmlns:a16="http://schemas.microsoft.com/office/drawing/2014/main" id="{2C439D78-88A9-49D7-AA81-903B964214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2400300"/>
            <a:ext cx="2428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10283F"/>
                </a:solidFill>
              </a:defRPr>
            </a:pPr>
            <a:r>
              <a:rPr sz="1200" b="0" i="0">
                <a:solidFill>
                  <a:srgbClr val="10283F"/>
                </a:solidFill>
              </a:rPr>
              <a:t>среднегодовой рост 1999–2008</a:t>
            </a:r>
          </a:p>
        </p:txBody>
      </p:sp>
      <p:sp>
        <p:nvSpPr>
          <p:cNvPr id="13" name="rail-value-309">
            <a:extLst xmlns:a="http://schemas.openxmlformats.org/drawingml/2006/main">
              <a:ext uri="{FF2B5EF4-FFF2-40B4-BE49-F238E27FC236}">
                <a16:creationId xmlns:a16="http://schemas.microsoft.com/office/drawing/2014/main" id="{938DCE37-4F0A-48D5-BECB-253C1D2271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2943225"/>
            <a:ext cx="2428875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C77B30"/>
                </a:solidFill>
              </a:defRPr>
            </a:pPr>
            <a:r>
              <a:rPr sz="2550" b="1" i="0">
                <a:solidFill>
                  <a:srgbClr val="C77B30"/>
                </a:solidFill>
              </a:rPr>
              <a:t>0,9%</a:t>
            </a:r>
          </a:p>
        </p:txBody>
      </p:sp>
      <p:sp>
        <p:nvSpPr>
          <p:cNvPr id="14" name="rail-label-309">
            <a:extLst xmlns:a="http://schemas.openxmlformats.org/drawingml/2006/main">
              <a:ext uri="{FF2B5EF4-FFF2-40B4-BE49-F238E27FC236}">
                <a16:creationId xmlns:a16="http://schemas.microsoft.com/office/drawing/2014/main" id="{852C1A18-8C99-4D11-9F77-9E44252FCA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3371850"/>
            <a:ext cx="2428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10283F"/>
                </a:solidFill>
              </a:defRPr>
            </a:pPr>
            <a:r>
              <a:rPr sz="1200" b="0" i="0">
                <a:solidFill>
                  <a:srgbClr val="10283F"/>
                </a:solidFill>
              </a:rPr>
              <a:t>среднегодовой рост 2014–2019</a:t>
            </a:r>
          </a:p>
        </p:txBody>
      </p:sp>
      <p:sp>
        <p:nvSpPr>
          <p:cNvPr id="15" name="rail-value-411">
            <a:extLst xmlns:a="http://schemas.openxmlformats.org/drawingml/2006/main">
              <a:ext uri="{FF2B5EF4-FFF2-40B4-BE49-F238E27FC236}">
                <a16:creationId xmlns:a16="http://schemas.microsoft.com/office/drawing/2014/main" id="{CC0CD709-D717-433E-908E-17437F7B2D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3914775"/>
            <a:ext cx="2428875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74D4D"/>
                </a:solidFill>
              </a:defRPr>
            </a:pPr>
            <a:r>
              <a:rPr sz="2550" b="1" i="0">
                <a:solidFill>
                  <a:srgbClr val="B74D4D"/>
                </a:solidFill>
              </a:rPr>
              <a:t>1,0%</a:t>
            </a:r>
          </a:p>
        </p:txBody>
      </p:sp>
      <p:sp>
        <p:nvSpPr>
          <p:cNvPr id="16" name="rail-label-411">
            <a:extLst xmlns:a="http://schemas.openxmlformats.org/drawingml/2006/main">
              <a:ext uri="{FF2B5EF4-FFF2-40B4-BE49-F238E27FC236}">
                <a16:creationId xmlns:a16="http://schemas.microsoft.com/office/drawing/2014/main" id="{E58C079B-D6C3-408D-AFBA-9FACD8121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4343400"/>
            <a:ext cx="2428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10283F"/>
                </a:solidFill>
              </a:defRPr>
            </a:pPr>
            <a:r>
              <a:rPr sz="1200" b="0" i="0">
                <a:solidFill>
                  <a:srgbClr val="10283F"/>
                </a:solidFill>
              </a:rPr>
              <a:t>рост в 2025 году</a:t>
            </a:r>
          </a:p>
        </p:txBody>
      </p:sp>
      <p:sp>
        <p:nvSpPr>
          <p:cNvPr id="17" name="callout-bg">
            <a:extLst xmlns:a="http://schemas.openxmlformats.org/drawingml/2006/main">
              <a:ext uri="{FF2B5EF4-FFF2-40B4-BE49-F238E27FC236}">
                <a16:creationId xmlns:a16="http://schemas.microsoft.com/office/drawing/2014/main" id="{9D48C6C1-C2E5-41B8-9102-58DB16A369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829300"/>
            <a:ext cx="113347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E6E4F0A7-D21A-41A5-8D1B-6BC2B7338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82930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9A2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59F2E712-845B-4A63-83A4-3A8041F260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5905500"/>
            <a:ext cx="109918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0283F"/>
                </a:solidFill>
              </a:defRPr>
            </a:pPr>
            <a:r>
              <a:rPr sz="1350" b="1" i="0">
                <a:solidFill>
                  <a:srgbClr val="10283F"/>
                </a:solidFill>
              </a:rPr>
              <a:t>Ограничение роста переместилось со спроса на предложение: дефицитны люди, оборудование, логистика и технологии.</a:t>
            </a:r>
          </a:p>
        </p:txBody>
      </p:sp>
    </p:spTree>
    <p:extLst>
      <p:ext uri="{BB962C8B-B14F-4D97-AF65-F5344CB8AC3E}">
        <p14:creationId xmlns:p14="http://schemas.microsoft.com/office/powerpoint/2010/main" val="105658197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status-ФАКТ">
            <a:extLst xmlns:a="http://schemas.openxmlformats.org/drawingml/2006/main">
              <a:ext uri="{FF2B5EF4-FFF2-40B4-BE49-F238E27FC236}">
                <a16:creationId xmlns:a16="http://schemas.microsoft.com/office/drawing/2014/main" id="{8560BD50-DA41-4152-9364-3F03CCA47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71450"/>
            <a:ext cx="904875" cy="238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3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tatus-text">
            <a:extLst xmlns:a="http://schemas.openxmlformats.org/drawingml/2006/main">
              <a:ext uri="{FF2B5EF4-FFF2-40B4-BE49-F238E27FC236}">
                <a16:creationId xmlns:a16="http://schemas.microsoft.com/office/drawing/2014/main" id="{64B5588B-3DD3-48AC-883A-3AC4F436F3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200025"/>
            <a:ext cx="7143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5B6"/>
                </a:solidFill>
              </a:defRPr>
            </a:pPr>
            <a:r>
              <a:rPr sz="975" b="1" i="0">
                <a:solidFill>
                  <a:srgbClr val="2E75B6"/>
                </a:solidFill>
              </a:rPr>
              <a:t>ФАКТ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1C4A03A-070F-4144-8A71-016616C3CC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14350"/>
            <a:ext cx="11334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 i="0">
                <a:solidFill>
                  <a:srgbClr val="10283F"/>
                </a:solidFill>
              </a:defRPr>
            </a:pPr>
            <a:r>
              <a:rPr sz="2700" b="1" i="0">
                <a:solidFill>
                  <a:srgbClr val="10283F"/>
                </a:solidFill>
              </a:rPr>
              <a:t>Сбережения не превращаются в длинный капитал</a:t>
            </a:r>
          </a:p>
        </p:txBody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885AC031-E21C-4206-AE85-D9C5BF7BD5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33475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rule">
            <a:extLst xmlns:a="http://schemas.openxmlformats.org/drawingml/2006/main">
              <a:ext uri="{FF2B5EF4-FFF2-40B4-BE49-F238E27FC236}">
                <a16:creationId xmlns:a16="http://schemas.microsoft.com/office/drawing/2014/main" id="{FDD84AD5-02B1-49F4-B197-41534816CE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86525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576A58DC-EA02-4DFB-B65C-06C1595F8B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43675"/>
            <a:ext cx="7143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47180"/>
                </a:solidFill>
              </a:defRPr>
            </a:pPr>
            <a:r>
              <a:rPr sz="900" b="0" i="0">
                <a:solidFill>
                  <a:srgbClr val="647180"/>
                </a:solidFill>
              </a:rPr>
              <a:t>Проект «БАЛАНСЫ» • 1995–2025 • решения 2026–2035</a:t>
            </a:r>
          </a:p>
        </p:txBody>
      </p:sp>
      <p:sp>
        <p:nvSpPr>
          <p:cNvPr id="7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761B6F6C-BF43-4D22-93E9-735AB870BB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43675"/>
            <a:ext cx="5238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647180"/>
                </a:solidFill>
              </a:defRPr>
            </a:pPr>
            <a:r>
              <a:rPr sz="900" b="1" i="0">
                <a:solidFill>
                  <a:srgbClr val="647180"/>
                </a:solidFill>
              </a:rPr>
              <a:t>06</a:t>
            </a:r>
          </a:p>
        </p:txBody>
      </p:sp>
      <p:sp>
        <p:nvSpPr>
          <p:cNvPr id="8" name="fin-subtitle">
            <a:extLst xmlns:a="http://schemas.openxmlformats.org/drawingml/2006/main">
              <a:ext uri="{FF2B5EF4-FFF2-40B4-BE49-F238E27FC236}">
                <a16:creationId xmlns:a16="http://schemas.microsoft.com/office/drawing/2014/main" id="{04012257-35D0-43AD-86D1-E47DF16115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323975"/>
            <a:ext cx="7620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647180"/>
                </a:solidFill>
              </a:defRPr>
            </a:pPr>
            <a:r>
              <a:rPr sz="1500" b="0" i="0">
                <a:solidFill>
                  <a:srgbClr val="647180"/>
                </a:solidFill>
              </a:rPr>
              <a:t>Чистое кредитование / заимствование секторов в 2025 году, трлн рублей</a:t>
            </a:r>
          </a:p>
        </p:txBody>
      </p:sp>
      <p:graphicFrame>
        <p:nvGraphicFramePr>
          <p:cNvPr id="34" name="Chart"/>
          <p:cNvGraphicFramePr/>
          <p:nvPr/>
        </p:nvGraphicFramePr>
        <p:xfrm>
          <a:off xmlns:a="http://schemas.openxmlformats.org/drawingml/2006/main" x="428625" y="1714500"/>
          <a:ext xmlns:a="http://schemas.openxmlformats.org/drawingml/2006/main" cx="7429500" cy="385762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b1726b44eb8d45a5"/>
          </a:graphicData>
        </a:graphic>
      </p:graphicFrame>
      <p:sp>
        <p:nvSpPr>
          <p:cNvPr id="10" name="negative-label-nfc">
            <a:extLst xmlns:a="http://schemas.openxmlformats.org/drawingml/2006/main">
              <a:ext uri="{FF2B5EF4-FFF2-40B4-BE49-F238E27FC236}">
                <a16:creationId xmlns:a16="http://schemas.microsoft.com/office/drawing/2014/main" id="{942FE297-1BF7-406D-A678-CC478073F0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2000250"/>
            <a:ext cx="27146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 i="0">
                <a:solidFill>
                  <a:srgbClr val="FFFFFF"/>
                </a:solidFill>
              </a:defRPr>
            </a:pPr>
            <a:r>
              <a:rPr sz="1125" b="1" i="0">
                <a:solidFill>
                  <a:srgbClr val="FFFFFF"/>
                </a:solidFill>
              </a:rPr>
              <a:t>Нефин. компании</a:t>
            </a:r>
          </a:p>
        </p:txBody>
      </p:sp>
      <p:sp>
        <p:nvSpPr>
          <p:cNvPr id="11" name="negative-label-gov">
            <a:extLst xmlns:a="http://schemas.openxmlformats.org/drawingml/2006/main">
              <a:ext uri="{FF2B5EF4-FFF2-40B4-BE49-F238E27FC236}">
                <a16:creationId xmlns:a16="http://schemas.microsoft.com/office/drawing/2014/main" id="{C6124E3F-D54B-46F8-8F20-4357961468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2676525"/>
            <a:ext cx="1809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 i="0">
                <a:solidFill>
                  <a:srgbClr val="FFFFFF"/>
                </a:solidFill>
              </a:defRPr>
            </a:pPr>
            <a:r>
              <a:rPr sz="1125" b="1" i="0">
                <a:solidFill>
                  <a:srgbClr val="FFFFFF"/>
                </a:solidFill>
              </a:rPr>
              <a:t>Госсектор</a:t>
            </a:r>
          </a:p>
        </p:txBody>
      </p:sp>
      <p:sp>
        <p:nvSpPr>
          <p:cNvPr id="12" name="fin-rail">
            <a:extLst xmlns:a="http://schemas.openxmlformats.org/drawingml/2006/main">
              <a:ext uri="{FF2B5EF4-FFF2-40B4-BE49-F238E27FC236}">
                <a16:creationId xmlns:a16="http://schemas.microsoft.com/office/drawing/2014/main" id="{4C820C09-2B55-43AF-9DDC-279691EA62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1714500"/>
            <a:ext cx="3571875" cy="385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fin-rail-label">
            <a:extLst xmlns:a="http://schemas.openxmlformats.org/drawingml/2006/main">
              <a:ext uri="{FF2B5EF4-FFF2-40B4-BE49-F238E27FC236}">
                <a16:creationId xmlns:a16="http://schemas.microsoft.com/office/drawing/2014/main" id="{12CBE753-545E-4AFA-AA48-0398077DA8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1952625"/>
            <a:ext cx="3048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E75B6"/>
                </a:solidFill>
              </a:defRPr>
            </a:pPr>
            <a:r>
              <a:rPr sz="1050" b="1" i="0">
                <a:solidFill>
                  <a:srgbClr val="2E75B6"/>
                </a:solidFill>
              </a:rPr>
              <a:t>ЦЕНА ПЕРЕХОДА</a:t>
            </a:r>
          </a:p>
        </p:txBody>
      </p:sp>
      <p:sp>
        <p:nvSpPr>
          <p:cNvPr id="14" name="rule">
            <a:extLst xmlns:a="http://schemas.openxmlformats.org/drawingml/2006/main">
              <a:ext uri="{FF2B5EF4-FFF2-40B4-BE49-F238E27FC236}">
                <a16:creationId xmlns:a16="http://schemas.microsoft.com/office/drawing/2014/main" id="{62549140-C354-46B5-95B4-F6E2F1C989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381250"/>
            <a:ext cx="2857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74D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metric-средняя ключевая ставка в 2025">
            <a:extLst xmlns:a="http://schemas.openxmlformats.org/drawingml/2006/main">
              <a:ext uri="{FF2B5EF4-FFF2-40B4-BE49-F238E27FC236}">
                <a16:creationId xmlns:a16="http://schemas.microsoft.com/office/drawing/2014/main" id="{3C6ED58B-0EE7-434E-AAE4-8034643A7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495550"/>
            <a:ext cx="285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B74D4D"/>
                </a:solidFill>
              </a:defRPr>
            </a:pPr>
            <a:r>
              <a:rPr sz="3000" b="1" i="0">
                <a:solidFill>
                  <a:srgbClr val="B74D4D"/>
                </a:solidFill>
              </a:rPr>
              <a:t>19,2%</a:t>
            </a:r>
          </a:p>
        </p:txBody>
      </p:sp>
      <p:sp>
        <p:nvSpPr>
          <p:cNvPr id="16" name="metric-label-средняя ключевая ставка в 2025">
            <a:extLst xmlns:a="http://schemas.openxmlformats.org/drawingml/2006/main">
              <a:ext uri="{FF2B5EF4-FFF2-40B4-BE49-F238E27FC236}">
                <a16:creationId xmlns:a16="http://schemas.microsoft.com/office/drawing/2014/main" id="{1FDFA3D6-94EE-404E-A854-8364F8CE0C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3038475"/>
            <a:ext cx="2857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10283F"/>
                </a:solidFill>
              </a:defRPr>
            </a:pPr>
            <a:r>
              <a:rPr sz="1275" b="0" i="0">
                <a:solidFill>
                  <a:srgbClr val="10283F"/>
                </a:solidFill>
              </a:rPr>
              <a:t>средняя ключевая ставка в 2025</a:t>
            </a:r>
          </a:p>
        </p:txBody>
      </p:sp>
      <p:sp>
        <p:nvSpPr>
          <p:cNvPr id="17" name="rule">
            <a:extLst xmlns:a="http://schemas.openxmlformats.org/drawingml/2006/main">
              <a:ext uri="{FF2B5EF4-FFF2-40B4-BE49-F238E27FC236}">
                <a16:creationId xmlns:a16="http://schemas.microsoft.com/office/drawing/2014/main" id="{8960A6E6-FDBC-4E1D-9A2E-D37B619488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3543300"/>
            <a:ext cx="2857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5B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metric-сальдо домохозяйств">
            <a:extLst xmlns:a="http://schemas.openxmlformats.org/drawingml/2006/main">
              <a:ext uri="{FF2B5EF4-FFF2-40B4-BE49-F238E27FC236}">
                <a16:creationId xmlns:a16="http://schemas.microsoft.com/office/drawing/2014/main" id="{B89CCCC9-DDD4-4F86-8A09-C3E4E72BAB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3657600"/>
            <a:ext cx="285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2E75B6"/>
                </a:solidFill>
              </a:defRPr>
            </a:pPr>
            <a:r>
              <a:rPr sz="2850" b="1" i="0">
                <a:solidFill>
                  <a:srgbClr val="2E75B6"/>
                </a:solidFill>
              </a:rPr>
              <a:t>+6,2% ВВП</a:t>
            </a:r>
          </a:p>
        </p:txBody>
      </p:sp>
      <p:sp>
        <p:nvSpPr>
          <p:cNvPr id="19" name="metric-label-сальдо домохозяйств">
            <a:extLst xmlns:a="http://schemas.openxmlformats.org/drawingml/2006/main">
              <a:ext uri="{FF2B5EF4-FFF2-40B4-BE49-F238E27FC236}">
                <a16:creationId xmlns:a16="http://schemas.microsoft.com/office/drawing/2014/main" id="{612CDA58-7E02-47FB-BE20-DEDF01F62B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4200525"/>
            <a:ext cx="2857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10283F"/>
                </a:solidFill>
              </a:defRPr>
            </a:pPr>
            <a:r>
              <a:rPr sz="1275" b="0" i="0">
                <a:solidFill>
                  <a:srgbClr val="10283F"/>
                </a:solidFill>
              </a:rPr>
              <a:t>сальдо домохозяйств</a:t>
            </a:r>
          </a:p>
        </p:txBody>
      </p:sp>
      <p:sp>
        <p:nvSpPr>
          <p:cNvPr id="20" name="rule">
            <a:extLst xmlns:a="http://schemas.openxmlformats.org/drawingml/2006/main">
              <a:ext uri="{FF2B5EF4-FFF2-40B4-BE49-F238E27FC236}">
                <a16:creationId xmlns:a16="http://schemas.microsoft.com/office/drawing/2014/main" id="{56E3A1BF-9BAA-4AA1-99C6-9287DAF2CE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4686300"/>
            <a:ext cx="2857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7B3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metric-сальдо нефинансовых компаний">
            <a:extLst xmlns:a="http://schemas.openxmlformats.org/drawingml/2006/main">
              <a:ext uri="{FF2B5EF4-FFF2-40B4-BE49-F238E27FC236}">
                <a16:creationId xmlns:a16="http://schemas.microsoft.com/office/drawing/2014/main" id="{8AA91730-9A9A-4C9D-B211-58418C5FA6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4800600"/>
            <a:ext cx="285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00" b="1" i="0">
                <a:solidFill>
                  <a:srgbClr val="C77B30"/>
                </a:solidFill>
              </a:defRPr>
            </a:pPr>
            <a:r>
              <a:rPr sz="2700" b="1" i="0">
                <a:solidFill>
                  <a:srgbClr val="C77B30"/>
                </a:solidFill>
              </a:rPr>
              <a:t>−3,4% ВВП</a:t>
            </a:r>
          </a:p>
        </p:txBody>
      </p:sp>
      <p:sp>
        <p:nvSpPr>
          <p:cNvPr id="22" name="metric-label-сальдо нефинансовых компаний">
            <a:extLst xmlns:a="http://schemas.openxmlformats.org/drawingml/2006/main">
              <a:ext uri="{FF2B5EF4-FFF2-40B4-BE49-F238E27FC236}">
                <a16:creationId xmlns:a16="http://schemas.microsoft.com/office/drawing/2014/main" id="{FB4E756D-0F5C-4441-AB1A-55583DDD11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5343525"/>
            <a:ext cx="2857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10283F"/>
                </a:solidFill>
              </a:defRPr>
            </a:pPr>
            <a:r>
              <a:rPr sz="1275" b="0" i="0">
                <a:solidFill>
                  <a:srgbClr val="10283F"/>
                </a:solidFill>
              </a:rPr>
              <a:t>сальдо нефинансовых компаний</a:t>
            </a:r>
          </a:p>
        </p:txBody>
      </p:sp>
      <p:sp>
        <p:nvSpPr>
          <p:cNvPr id="23" name="callout-bg">
            <a:extLst xmlns:a="http://schemas.openxmlformats.org/drawingml/2006/main">
              <a:ext uri="{FF2B5EF4-FFF2-40B4-BE49-F238E27FC236}">
                <a16:creationId xmlns:a16="http://schemas.microsoft.com/office/drawing/2014/main" id="{32795ABE-0470-48F6-9358-4BEA560940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810250"/>
            <a:ext cx="113347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39C53EC7-CCB5-4AA0-935D-196FA6FF7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810250"/>
            <a:ext cx="66675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9A2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25513768-5774-41D9-8FE9-116C3FB40A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5886450"/>
            <a:ext cx="109918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10283F"/>
                </a:solidFill>
              </a:defRPr>
            </a:pPr>
            <a:r>
              <a:rPr sz="1425" b="1" i="0">
                <a:solidFill>
                  <a:srgbClr val="10283F"/>
                </a:solidFill>
              </a:rPr>
              <a:t>Финансовый запас есть; узкое место — проверяемые проекты, длинный горизонт и стоимость капитала.</a:t>
            </a:r>
          </a:p>
        </p:txBody>
      </p:sp>
    </p:spTree>
    <p:extLst>
      <p:ext uri="{BB962C8B-B14F-4D97-AF65-F5344CB8AC3E}">
        <p14:creationId xmlns:p14="http://schemas.microsoft.com/office/powerpoint/2010/main" val="1638554595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status-ФАКТ">
            <a:extLst xmlns:a="http://schemas.openxmlformats.org/drawingml/2006/main">
              <a:ext uri="{FF2B5EF4-FFF2-40B4-BE49-F238E27FC236}">
                <a16:creationId xmlns:a16="http://schemas.microsoft.com/office/drawing/2014/main" id="{91870F06-88EA-4822-8254-08920A33AE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71450"/>
            <a:ext cx="904875" cy="238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3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tatus-text">
            <a:extLst xmlns:a="http://schemas.openxmlformats.org/drawingml/2006/main">
              <a:ext uri="{FF2B5EF4-FFF2-40B4-BE49-F238E27FC236}">
                <a16:creationId xmlns:a16="http://schemas.microsoft.com/office/drawing/2014/main" id="{4A39B444-C1E9-41F2-A035-CDB53A4979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200025"/>
            <a:ext cx="7143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5B6"/>
                </a:solidFill>
              </a:defRPr>
            </a:pPr>
            <a:r>
              <a:rPr sz="975" b="1" i="0">
                <a:solidFill>
                  <a:srgbClr val="2E75B6"/>
                </a:solidFill>
              </a:rPr>
              <a:t>ФАКТ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5507BBB-E31A-4493-838A-277D3AB2F2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14350"/>
            <a:ext cx="11334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 i="0">
                <a:solidFill>
                  <a:srgbClr val="10283F"/>
                </a:solidFill>
              </a:defRPr>
            </a:pPr>
            <a:r>
              <a:rPr sz="2700" b="1" i="0">
                <a:solidFill>
                  <a:srgbClr val="10283F"/>
                </a:solidFill>
              </a:rPr>
              <a:t>Внешний профицит сохраняется, но его запас сужается</a:t>
            </a:r>
          </a:p>
        </p:txBody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26974501-AAA0-436A-AD82-26FEC35ED2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33475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rule">
            <a:extLst xmlns:a="http://schemas.openxmlformats.org/drawingml/2006/main">
              <a:ext uri="{FF2B5EF4-FFF2-40B4-BE49-F238E27FC236}">
                <a16:creationId xmlns:a16="http://schemas.microsoft.com/office/drawing/2014/main" id="{7FC22910-32F6-41C3-841B-924B9D029F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86525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89DAC8BC-4E81-4808-9605-78FD013264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43675"/>
            <a:ext cx="7143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47180"/>
                </a:solidFill>
              </a:defRPr>
            </a:pPr>
            <a:r>
              <a:rPr sz="900" b="0" i="0">
                <a:solidFill>
                  <a:srgbClr val="647180"/>
                </a:solidFill>
              </a:rPr>
              <a:t>Проект «БАЛАНСЫ» • 1995–2025 • решения 2026–2035</a:t>
            </a:r>
          </a:p>
        </p:txBody>
      </p:sp>
      <p:sp>
        <p:nvSpPr>
          <p:cNvPr id="7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C273DBF2-FD21-4A32-8C32-64C958F0DA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43675"/>
            <a:ext cx="5238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647180"/>
                </a:solidFill>
              </a:defRPr>
            </a:pPr>
            <a:r>
              <a:rPr sz="900" b="1" i="0">
                <a:solidFill>
                  <a:srgbClr val="647180"/>
                </a:solidFill>
              </a:rPr>
              <a:t>07</a:t>
            </a:r>
          </a:p>
        </p:txBody>
      </p:sp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ed7db7404884420"/>
          <a:stretch xmlns:a="http://schemas.openxmlformats.org/drawingml/2006/main"/>
        </p:blipFill>
        <p:spPr>
          <a:xfrm xmlns:a="http://schemas.openxmlformats.org/drawingml/2006/main">
            <a:off x="428625" y="1608286"/>
            <a:ext cx="8143875" cy="3822404"/>
          </a:xfrm>
          <a:prstGeom xmlns:a="http://schemas.openxmlformats.org/drawingml/2006/main" prst="rect">
            <a:avLst/>
          </a:prstGeom>
        </p:spPr>
      </p:pic>
      <p:sp>
        <p:nvSpPr>
          <p:cNvPr id="9" name="interpretation-rail">
            <a:extLst xmlns:a="http://schemas.openxmlformats.org/drawingml/2006/main">
              <a:ext uri="{FF2B5EF4-FFF2-40B4-BE49-F238E27FC236}">
                <a16:creationId xmlns:a16="http://schemas.microsoft.com/office/drawing/2014/main" id="{12ABAA45-50E2-43BB-927C-4639FBD472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1352550"/>
            <a:ext cx="2952750" cy="4333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rail-label">
            <a:extLst xmlns:a="http://schemas.openxmlformats.org/drawingml/2006/main">
              <a:ext uri="{FF2B5EF4-FFF2-40B4-BE49-F238E27FC236}">
                <a16:creationId xmlns:a16="http://schemas.microsoft.com/office/drawing/2014/main" id="{4BFD8995-7281-4E61-81D5-52F6B2C62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1571625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E75B6"/>
                </a:solidFill>
              </a:defRPr>
            </a:pPr>
            <a:r>
              <a:rPr sz="1050" b="1" i="0">
                <a:solidFill>
                  <a:srgbClr val="2E75B6"/>
                </a:solidFill>
              </a:rPr>
              <a:t>КЛЮЧЕВЫЕ СИГНАЛЫ</a:t>
            </a:r>
          </a:p>
        </p:txBody>
      </p:sp>
      <p:sp>
        <p:nvSpPr>
          <p:cNvPr id="11" name="rail-value-207">
            <a:extLst xmlns:a="http://schemas.openxmlformats.org/drawingml/2006/main">
              <a:ext uri="{FF2B5EF4-FFF2-40B4-BE49-F238E27FC236}">
                <a16:creationId xmlns:a16="http://schemas.microsoft.com/office/drawing/2014/main" id="{8D0D6E3D-59E3-40F5-BA97-FA12F7A798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1971675"/>
            <a:ext cx="2428875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2E75B6"/>
                </a:solidFill>
              </a:defRPr>
            </a:pPr>
            <a:r>
              <a:rPr sz="2550" b="1" i="0">
                <a:solidFill>
                  <a:srgbClr val="2E75B6"/>
                </a:solidFill>
              </a:rPr>
              <a:t>+$113,2</a:t>
            </a:r>
          </a:p>
        </p:txBody>
      </p:sp>
      <p:sp>
        <p:nvSpPr>
          <p:cNvPr id="12" name="rail-label-207">
            <a:extLst xmlns:a="http://schemas.openxmlformats.org/drawingml/2006/main">
              <a:ext uri="{FF2B5EF4-FFF2-40B4-BE49-F238E27FC236}">
                <a16:creationId xmlns:a16="http://schemas.microsoft.com/office/drawing/2014/main" id="{72A3A918-9053-4E6D-A864-37A071AE7F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2400300"/>
            <a:ext cx="2428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10283F"/>
                </a:solidFill>
              </a:defRPr>
            </a:pPr>
            <a:r>
              <a:rPr sz="1200" b="0" i="0">
                <a:solidFill>
                  <a:srgbClr val="10283F"/>
                </a:solidFill>
              </a:rPr>
              <a:t>млрд — товарный баланс 2025</a:t>
            </a:r>
          </a:p>
        </p:txBody>
      </p:sp>
      <p:sp>
        <p:nvSpPr>
          <p:cNvPr id="13" name="rail-value-309">
            <a:extLst xmlns:a="http://schemas.openxmlformats.org/drawingml/2006/main">
              <a:ext uri="{FF2B5EF4-FFF2-40B4-BE49-F238E27FC236}">
                <a16:creationId xmlns:a16="http://schemas.microsoft.com/office/drawing/2014/main" id="{1DCBBFCA-EC73-4CAB-BFAB-0717F7B6F9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2943225"/>
            <a:ext cx="2428875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C99A25"/>
                </a:solidFill>
              </a:defRPr>
            </a:pPr>
            <a:r>
              <a:rPr sz="2550" b="1" i="0">
                <a:solidFill>
                  <a:srgbClr val="C99A25"/>
                </a:solidFill>
              </a:rPr>
              <a:t>+$38,8</a:t>
            </a:r>
          </a:p>
        </p:txBody>
      </p:sp>
      <p:sp>
        <p:nvSpPr>
          <p:cNvPr id="14" name="rail-label-309">
            <a:extLst xmlns:a="http://schemas.openxmlformats.org/drawingml/2006/main">
              <a:ext uri="{FF2B5EF4-FFF2-40B4-BE49-F238E27FC236}">
                <a16:creationId xmlns:a16="http://schemas.microsoft.com/office/drawing/2014/main" id="{595F5A9C-611F-499B-AD28-DED198A704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3371850"/>
            <a:ext cx="2428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10283F"/>
                </a:solidFill>
              </a:defRPr>
            </a:pPr>
            <a:r>
              <a:rPr sz="1200" b="0" i="0">
                <a:solidFill>
                  <a:srgbClr val="10283F"/>
                </a:solidFill>
              </a:rPr>
              <a:t>млрд — текущий счёт 2025</a:t>
            </a:r>
          </a:p>
        </p:txBody>
      </p:sp>
      <p:sp>
        <p:nvSpPr>
          <p:cNvPr id="15" name="rail-value-411">
            <a:extLst xmlns:a="http://schemas.openxmlformats.org/drawingml/2006/main">
              <a:ext uri="{FF2B5EF4-FFF2-40B4-BE49-F238E27FC236}">
                <a16:creationId xmlns:a16="http://schemas.microsoft.com/office/drawing/2014/main" id="{DA23C6D1-585C-488D-A29D-B64658E83D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3914775"/>
            <a:ext cx="2428875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74D4D"/>
                </a:solidFill>
              </a:defRPr>
            </a:pPr>
            <a:r>
              <a:rPr sz="2550" b="1" i="0">
                <a:solidFill>
                  <a:srgbClr val="B74D4D"/>
                </a:solidFill>
              </a:rPr>
              <a:t>−39%</a:t>
            </a:r>
          </a:p>
        </p:txBody>
      </p:sp>
      <p:sp>
        <p:nvSpPr>
          <p:cNvPr id="16" name="rail-label-411">
            <a:extLst xmlns:a="http://schemas.openxmlformats.org/drawingml/2006/main">
              <a:ext uri="{FF2B5EF4-FFF2-40B4-BE49-F238E27FC236}">
                <a16:creationId xmlns:a16="http://schemas.microsoft.com/office/drawing/2014/main" id="{C099DDB7-07E6-4F9B-BA8E-2964DC0D8C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4343400"/>
            <a:ext cx="2428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10283F"/>
                </a:solidFill>
              </a:defRPr>
            </a:pPr>
            <a:r>
              <a:rPr sz="1200" b="0" i="0">
                <a:solidFill>
                  <a:srgbClr val="10283F"/>
                </a:solidFill>
              </a:rPr>
              <a:t>снижение текущего счёта к 2024</a:t>
            </a:r>
          </a:p>
        </p:txBody>
      </p:sp>
      <p:sp>
        <p:nvSpPr>
          <p:cNvPr id="17" name="callout-bg">
            <a:extLst xmlns:a="http://schemas.openxmlformats.org/drawingml/2006/main">
              <a:ext uri="{FF2B5EF4-FFF2-40B4-BE49-F238E27FC236}">
                <a16:creationId xmlns:a16="http://schemas.microsoft.com/office/drawing/2014/main" id="{9FBBB481-F950-4686-9357-CE8566894C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829300"/>
            <a:ext cx="113347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85A447EE-C01A-4F99-9786-8AD896F72D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82930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9A2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C823FBD1-2AE0-434F-B57B-BCAEF52737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5905500"/>
            <a:ext cx="109918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0283F"/>
                </a:solidFill>
              </a:defRPr>
            </a:pPr>
            <a:r>
              <a:rPr sz="1350" b="1" i="0">
                <a:solidFill>
                  <a:srgbClr val="10283F"/>
                </a:solidFill>
              </a:rPr>
              <a:t>Профицит защищает от классического платёжного кризиса, но не снимает ограничений расчётов, логистики и технологического импорта.</a:t>
            </a:r>
          </a:p>
        </p:txBody>
      </p:sp>
    </p:spTree>
    <p:extLst>
      <p:ext uri="{BB962C8B-B14F-4D97-AF65-F5344CB8AC3E}">
        <p14:creationId xmlns:p14="http://schemas.microsoft.com/office/powerpoint/2010/main" val="406333326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status-ФАКТ">
            <a:extLst xmlns:a="http://schemas.openxmlformats.org/drawingml/2006/main">
              <a:ext uri="{FF2B5EF4-FFF2-40B4-BE49-F238E27FC236}">
                <a16:creationId xmlns:a16="http://schemas.microsoft.com/office/drawing/2014/main" id="{D767E886-E519-4011-9F08-1BD7FAA9A5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71450"/>
            <a:ext cx="904875" cy="238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3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tatus-text">
            <a:extLst xmlns:a="http://schemas.openxmlformats.org/drawingml/2006/main">
              <a:ext uri="{FF2B5EF4-FFF2-40B4-BE49-F238E27FC236}">
                <a16:creationId xmlns:a16="http://schemas.microsoft.com/office/drawing/2014/main" id="{9DD8CE09-8D12-40C7-802C-8B85D5120E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200025"/>
            <a:ext cx="7143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5B6"/>
                </a:solidFill>
              </a:defRPr>
            </a:pPr>
            <a:r>
              <a:rPr sz="975" b="1" i="0">
                <a:solidFill>
                  <a:srgbClr val="2E75B6"/>
                </a:solidFill>
              </a:rPr>
              <a:t>ФАКТ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7AB725B-30C3-4F7F-85B3-97E80182B8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14350"/>
            <a:ext cx="11334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 i="0">
                <a:solidFill>
                  <a:srgbClr val="10283F"/>
                </a:solidFill>
              </a:defRPr>
            </a:pPr>
            <a:r>
              <a:rPr sz="2700" b="1" i="0">
                <a:solidFill>
                  <a:srgbClr val="10283F"/>
                </a:solidFill>
              </a:rPr>
              <a:t>Демография стала главным системным дефицитом</a:t>
            </a:r>
          </a:p>
        </p:txBody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D63D93BC-113F-4432-B072-3A745E19BD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33475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rule">
            <a:extLst xmlns:a="http://schemas.openxmlformats.org/drawingml/2006/main">
              <a:ext uri="{FF2B5EF4-FFF2-40B4-BE49-F238E27FC236}">
                <a16:creationId xmlns:a16="http://schemas.microsoft.com/office/drawing/2014/main" id="{1495AEAB-82E2-401C-B173-6BA079918C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86525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C4FCC774-E097-4297-AC1E-D76E3252D9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43675"/>
            <a:ext cx="7143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47180"/>
                </a:solidFill>
              </a:defRPr>
            </a:pPr>
            <a:r>
              <a:rPr sz="900" b="0" i="0">
                <a:solidFill>
                  <a:srgbClr val="647180"/>
                </a:solidFill>
              </a:rPr>
              <a:t>Проект «БАЛАНСЫ» • 1995–2025 • решения 2026–2035</a:t>
            </a:r>
          </a:p>
        </p:txBody>
      </p:sp>
      <p:sp>
        <p:nvSpPr>
          <p:cNvPr id="7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C1D9AA4C-DAF4-4775-B0B6-5D1289B922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43675"/>
            <a:ext cx="5238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647180"/>
                </a:solidFill>
              </a:defRPr>
            </a:pPr>
            <a:r>
              <a:rPr sz="900" b="1" i="0">
                <a:solidFill>
                  <a:srgbClr val="647180"/>
                </a:solidFill>
              </a:rPr>
              <a:t>08</a:t>
            </a:r>
          </a:p>
        </p:txBody>
      </p:sp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df47df41e314387"/>
          <a:stretch xmlns:a="http://schemas.openxmlformats.org/drawingml/2006/main"/>
        </p:blipFill>
        <p:spPr>
          <a:xfrm xmlns:a="http://schemas.openxmlformats.org/drawingml/2006/main">
            <a:off x="428625" y="1500628"/>
            <a:ext cx="8143875" cy="4037720"/>
          </a:xfrm>
          <a:prstGeom xmlns:a="http://schemas.openxmlformats.org/drawingml/2006/main" prst="rect">
            <a:avLst/>
          </a:prstGeom>
        </p:spPr>
      </p:pic>
      <p:sp>
        <p:nvSpPr>
          <p:cNvPr id="9" name="interpretation-rail">
            <a:extLst xmlns:a="http://schemas.openxmlformats.org/drawingml/2006/main">
              <a:ext uri="{FF2B5EF4-FFF2-40B4-BE49-F238E27FC236}">
                <a16:creationId xmlns:a16="http://schemas.microsoft.com/office/drawing/2014/main" id="{762252E8-DF38-4FB3-B6E4-5D9B1B705C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1352550"/>
            <a:ext cx="2952750" cy="4333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rail-label">
            <a:extLst xmlns:a="http://schemas.openxmlformats.org/drawingml/2006/main">
              <a:ext uri="{FF2B5EF4-FFF2-40B4-BE49-F238E27FC236}">
                <a16:creationId xmlns:a16="http://schemas.microsoft.com/office/drawing/2014/main" id="{4267A30B-3E8D-496F-96D8-8441AADC0C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1571625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E75B6"/>
                </a:solidFill>
              </a:defRPr>
            </a:pPr>
            <a:r>
              <a:rPr sz="1050" b="1" i="0">
                <a:solidFill>
                  <a:srgbClr val="2E75B6"/>
                </a:solidFill>
              </a:rPr>
              <a:t>КЛЮЧЕВЫЕ СИГНАЛЫ</a:t>
            </a:r>
          </a:p>
        </p:txBody>
      </p:sp>
      <p:sp>
        <p:nvSpPr>
          <p:cNvPr id="11" name="rail-value-207">
            <a:extLst xmlns:a="http://schemas.openxmlformats.org/drawingml/2006/main">
              <a:ext uri="{FF2B5EF4-FFF2-40B4-BE49-F238E27FC236}">
                <a16:creationId xmlns:a16="http://schemas.microsoft.com/office/drawing/2014/main" id="{757F7EA7-AFFC-4608-B6B4-06ADEBEE99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1971675"/>
            <a:ext cx="2428875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2E75B6"/>
                </a:solidFill>
              </a:defRPr>
            </a:pPr>
            <a:r>
              <a:rPr sz="2550" b="1" i="0">
                <a:solidFill>
                  <a:srgbClr val="2E75B6"/>
                </a:solidFill>
              </a:rPr>
              <a:t>1,22 млн</a:t>
            </a:r>
          </a:p>
        </p:txBody>
      </p:sp>
      <p:sp>
        <p:nvSpPr>
          <p:cNvPr id="12" name="rail-label-207">
            <a:extLst xmlns:a="http://schemas.openxmlformats.org/drawingml/2006/main">
              <a:ext uri="{FF2B5EF4-FFF2-40B4-BE49-F238E27FC236}">
                <a16:creationId xmlns:a16="http://schemas.microsoft.com/office/drawing/2014/main" id="{41CA21B3-68FD-4EB0-AEF7-5C93A41FED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2400300"/>
            <a:ext cx="2428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10283F"/>
                </a:solidFill>
              </a:defRPr>
            </a:pPr>
            <a:r>
              <a:rPr sz="1200" b="0" i="0">
                <a:solidFill>
                  <a:srgbClr val="10283F"/>
                </a:solidFill>
              </a:rPr>
              <a:t>рождений в 2024 году</a:t>
            </a:r>
          </a:p>
        </p:txBody>
      </p:sp>
      <p:sp>
        <p:nvSpPr>
          <p:cNvPr id="13" name="rail-value-309">
            <a:extLst xmlns:a="http://schemas.openxmlformats.org/drawingml/2006/main">
              <a:ext uri="{FF2B5EF4-FFF2-40B4-BE49-F238E27FC236}">
                <a16:creationId xmlns:a16="http://schemas.microsoft.com/office/drawing/2014/main" id="{23F6CE90-82CB-4866-BB53-A13CA02B76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2943225"/>
            <a:ext cx="2428875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74D4D"/>
                </a:solidFill>
              </a:defRPr>
            </a:pPr>
            <a:r>
              <a:rPr sz="2550" b="1" i="0">
                <a:solidFill>
                  <a:srgbClr val="B74D4D"/>
                </a:solidFill>
              </a:rPr>
              <a:t>1,82 млн</a:t>
            </a:r>
          </a:p>
        </p:txBody>
      </p:sp>
      <p:sp>
        <p:nvSpPr>
          <p:cNvPr id="14" name="rail-label-309">
            <a:extLst xmlns:a="http://schemas.openxmlformats.org/drawingml/2006/main">
              <a:ext uri="{FF2B5EF4-FFF2-40B4-BE49-F238E27FC236}">
                <a16:creationId xmlns:a16="http://schemas.microsoft.com/office/drawing/2014/main" id="{5784A398-4A3C-4E8E-871C-D1141E3928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3371850"/>
            <a:ext cx="2428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10283F"/>
                </a:solidFill>
              </a:defRPr>
            </a:pPr>
            <a:r>
              <a:rPr sz="1200" b="0" i="0">
                <a:solidFill>
                  <a:srgbClr val="10283F"/>
                </a:solidFill>
              </a:rPr>
              <a:t>смертей в 2024 году</a:t>
            </a:r>
          </a:p>
        </p:txBody>
      </p:sp>
      <p:sp>
        <p:nvSpPr>
          <p:cNvPr id="15" name="rail-value-411">
            <a:extLst xmlns:a="http://schemas.openxmlformats.org/drawingml/2006/main">
              <a:ext uri="{FF2B5EF4-FFF2-40B4-BE49-F238E27FC236}">
                <a16:creationId xmlns:a16="http://schemas.microsoft.com/office/drawing/2014/main" id="{16F63E57-C36A-430E-8F61-5F72158BF6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3914775"/>
            <a:ext cx="2428875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C77B30"/>
                </a:solidFill>
              </a:defRPr>
            </a:pPr>
            <a:r>
              <a:rPr sz="2550" b="1" i="0">
                <a:solidFill>
                  <a:srgbClr val="C77B30"/>
                </a:solidFill>
              </a:rPr>
              <a:t>≈1,4</a:t>
            </a:r>
          </a:p>
        </p:txBody>
      </p:sp>
      <p:sp>
        <p:nvSpPr>
          <p:cNvPr id="16" name="rail-label-411">
            <a:extLst xmlns:a="http://schemas.openxmlformats.org/drawingml/2006/main">
              <a:ext uri="{FF2B5EF4-FFF2-40B4-BE49-F238E27FC236}">
                <a16:creationId xmlns:a16="http://schemas.microsoft.com/office/drawing/2014/main" id="{39F955B4-09BD-4B63-AEF1-D59D81CD70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4343400"/>
            <a:ext cx="2428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10283F"/>
                </a:solidFill>
              </a:defRPr>
            </a:pPr>
            <a:r>
              <a:rPr sz="1200" b="0" i="0">
                <a:solidFill>
                  <a:srgbClr val="10283F"/>
                </a:solidFill>
              </a:rPr>
              <a:t>суммарный коэффициент рождаемости</a:t>
            </a:r>
          </a:p>
        </p:txBody>
      </p:sp>
      <p:sp>
        <p:nvSpPr>
          <p:cNvPr id="17" name="callout-bg">
            <a:extLst xmlns:a="http://schemas.openxmlformats.org/drawingml/2006/main">
              <a:ext uri="{FF2B5EF4-FFF2-40B4-BE49-F238E27FC236}">
                <a16:creationId xmlns:a16="http://schemas.microsoft.com/office/drawing/2014/main" id="{7C827D02-4964-46CE-8E17-BB98EBF600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829300"/>
            <a:ext cx="113347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D0D3F7FA-5BD1-4030-A87F-86904DD68A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82930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9A2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28F7525F-E68F-48E5-B458-9082078E3A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5905500"/>
            <a:ext cx="109918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0283F"/>
                </a:solidFill>
              </a:defRPr>
            </a:pPr>
            <a:r>
              <a:rPr sz="1350" b="1" i="0">
                <a:solidFill>
                  <a:srgbClr val="10283F"/>
                </a:solidFill>
              </a:rPr>
              <a:t>Демография передаёт ограничение дальше: труд → издержки → инфляция → ставка → инвестиции.</a:t>
            </a:r>
          </a:p>
        </p:txBody>
      </p:sp>
    </p:spTree>
    <p:extLst>
      <p:ext uri="{BB962C8B-B14F-4D97-AF65-F5344CB8AC3E}">
        <p14:creationId xmlns:p14="http://schemas.microsoft.com/office/powerpoint/2010/main" val="206365824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status-ФАКТ">
            <a:extLst xmlns:a="http://schemas.openxmlformats.org/drawingml/2006/main">
              <a:ext uri="{FF2B5EF4-FFF2-40B4-BE49-F238E27FC236}">
                <a16:creationId xmlns:a16="http://schemas.microsoft.com/office/drawing/2014/main" id="{90F1AD9A-F885-4265-B130-5383416D89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71450"/>
            <a:ext cx="904875" cy="238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3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tatus-text">
            <a:extLst xmlns:a="http://schemas.openxmlformats.org/drawingml/2006/main">
              <a:ext uri="{FF2B5EF4-FFF2-40B4-BE49-F238E27FC236}">
                <a16:creationId xmlns:a16="http://schemas.microsoft.com/office/drawing/2014/main" id="{5A9FA5D9-2AF1-4986-8BE0-4A05985EF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200025"/>
            <a:ext cx="7143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5B6"/>
                </a:solidFill>
              </a:defRPr>
            </a:pPr>
            <a:r>
              <a:rPr sz="975" b="1" i="0">
                <a:solidFill>
                  <a:srgbClr val="2E75B6"/>
                </a:solidFill>
              </a:rPr>
              <a:t>ФАКТ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96AF425-3784-4A4A-8DC1-12FCF64490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14350"/>
            <a:ext cx="11334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 i="0">
                <a:solidFill>
                  <a:srgbClr val="10283F"/>
                </a:solidFill>
              </a:defRPr>
            </a:pPr>
            <a:r>
              <a:rPr sz="2700" b="1" i="0">
                <a:solidFill>
                  <a:srgbClr val="10283F"/>
                </a:solidFill>
              </a:rPr>
              <a:t>Социальный прогресс упёрся в трудовой потолок</a:t>
            </a:r>
          </a:p>
        </p:txBody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8F4DBA43-0C70-4550-94CE-1E6A4375F1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33475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rule">
            <a:extLst xmlns:a="http://schemas.openxmlformats.org/drawingml/2006/main">
              <a:ext uri="{FF2B5EF4-FFF2-40B4-BE49-F238E27FC236}">
                <a16:creationId xmlns:a16="http://schemas.microsoft.com/office/drawing/2014/main" id="{301D4989-BC80-490F-B455-73420906F7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86525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-label">
            <a:extLst xmlns:a="http://schemas.openxmlformats.org/drawingml/2006/main">
              <a:ext uri="{FF2B5EF4-FFF2-40B4-BE49-F238E27FC236}">
                <a16:creationId xmlns:a16="http://schemas.microsoft.com/office/drawing/2014/main" id="{7C9D6B13-7076-4A4E-8BE2-9BA3BFAB3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43675"/>
            <a:ext cx="7143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47180"/>
                </a:solidFill>
              </a:defRPr>
            </a:pPr>
            <a:r>
              <a:rPr sz="900" b="0" i="0">
                <a:solidFill>
                  <a:srgbClr val="647180"/>
                </a:solidFill>
              </a:rPr>
              <a:t>Проект «БАЛАНСЫ» • 1995–2025 • решения 2026–2035</a:t>
            </a:r>
          </a:p>
        </p:txBody>
      </p:sp>
      <p:sp>
        <p:nvSpPr>
          <p:cNvPr id="7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D0B4EC71-94BA-4936-9C93-0CA51B7727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43675"/>
            <a:ext cx="5238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647180"/>
                </a:solidFill>
              </a:defRPr>
            </a:pPr>
            <a:r>
              <a:rPr sz="900" b="1" i="0">
                <a:solidFill>
                  <a:srgbClr val="647180"/>
                </a:solidFill>
              </a:rPr>
              <a:t>09</a:t>
            </a:r>
          </a:p>
        </p:txBody>
      </p:sp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0d9c4034b294b34"/>
          <a:stretch xmlns:a="http://schemas.openxmlformats.org/drawingml/2006/main"/>
        </p:blipFill>
        <p:spPr>
          <a:xfrm xmlns:a="http://schemas.openxmlformats.org/drawingml/2006/main">
            <a:off x="428625" y="1490693"/>
            <a:ext cx="8143875" cy="4057590"/>
          </a:xfrm>
          <a:prstGeom xmlns:a="http://schemas.openxmlformats.org/drawingml/2006/main" prst="rect">
            <a:avLst/>
          </a:prstGeom>
        </p:spPr>
      </p:pic>
      <p:sp>
        <p:nvSpPr>
          <p:cNvPr id="9" name="interpretation-rail">
            <a:extLst xmlns:a="http://schemas.openxmlformats.org/drawingml/2006/main">
              <a:ext uri="{FF2B5EF4-FFF2-40B4-BE49-F238E27FC236}">
                <a16:creationId xmlns:a16="http://schemas.microsoft.com/office/drawing/2014/main" id="{A0C26905-E503-4A1E-ACA1-F02B5B3DC3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1352550"/>
            <a:ext cx="2952750" cy="4333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rail-label">
            <a:extLst xmlns:a="http://schemas.openxmlformats.org/drawingml/2006/main">
              <a:ext uri="{FF2B5EF4-FFF2-40B4-BE49-F238E27FC236}">
                <a16:creationId xmlns:a16="http://schemas.microsoft.com/office/drawing/2014/main" id="{00B6D6A0-1FC6-4170-BE47-135718D2E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1571625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2E75B6"/>
                </a:solidFill>
              </a:defRPr>
            </a:pPr>
            <a:r>
              <a:rPr sz="1050" b="1" i="0">
                <a:solidFill>
                  <a:srgbClr val="2E75B6"/>
                </a:solidFill>
              </a:rPr>
              <a:t>КЛЮЧЕВЫЕ СИГНАЛЫ</a:t>
            </a:r>
          </a:p>
        </p:txBody>
      </p:sp>
      <p:sp>
        <p:nvSpPr>
          <p:cNvPr id="11" name="rail-value-207">
            <a:extLst xmlns:a="http://schemas.openxmlformats.org/drawingml/2006/main">
              <a:ext uri="{FF2B5EF4-FFF2-40B4-BE49-F238E27FC236}">
                <a16:creationId xmlns:a16="http://schemas.microsoft.com/office/drawing/2014/main" id="{007B9F25-8B5F-4A19-A43E-EE23223486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1971675"/>
            <a:ext cx="2428875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74D4D"/>
                </a:solidFill>
              </a:defRPr>
            </a:pPr>
            <a:r>
              <a:rPr sz="2550" b="1" i="0">
                <a:solidFill>
                  <a:srgbClr val="B74D4D"/>
                </a:solidFill>
              </a:rPr>
              <a:t>29,0%</a:t>
            </a:r>
          </a:p>
        </p:txBody>
      </p:sp>
      <p:sp>
        <p:nvSpPr>
          <p:cNvPr id="12" name="rail-label-207">
            <a:extLst xmlns:a="http://schemas.openxmlformats.org/drawingml/2006/main">
              <a:ext uri="{FF2B5EF4-FFF2-40B4-BE49-F238E27FC236}">
                <a16:creationId xmlns:a16="http://schemas.microsoft.com/office/drawing/2014/main" id="{13950159-09F7-4A03-A247-858214663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2400300"/>
            <a:ext cx="2428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10283F"/>
                </a:solidFill>
              </a:defRPr>
            </a:pPr>
            <a:r>
              <a:rPr sz="1200" b="0" i="0">
                <a:solidFill>
                  <a:srgbClr val="10283F"/>
                </a:solidFill>
              </a:rPr>
              <a:t>бедность в 2000 году</a:t>
            </a:r>
          </a:p>
        </p:txBody>
      </p:sp>
      <p:sp>
        <p:nvSpPr>
          <p:cNvPr id="13" name="rail-value-309">
            <a:extLst xmlns:a="http://schemas.openxmlformats.org/drawingml/2006/main">
              <a:ext uri="{FF2B5EF4-FFF2-40B4-BE49-F238E27FC236}">
                <a16:creationId xmlns:a16="http://schemas.microsoft.com/office/drawing/2014/main" id="{862B1788-A296-4E51-B744-F5D9D1C467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2943225"/>
            <a:ext cx="2428875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2F7D61"/>
                </a:solidFill>
              </a:defRPr>
            </a:pPr>
            <a:r>
              <a:rPr sz="2550" b="1" i="0">
                <a:solidFill>
                  <a:srgbClr val="2F7D61"/>
                </a:solidFill>
              </a:rPr>
              <a:t>6,7%</a:t>
            </a:r>
          </a:p>
        </p:txBody>
      </p:sp>
      <p:sp>
        <p:nvSpPr>
          <p:cNvPr id="14" name="rail-label-309">
            <a:extLst xmlns:a="http://schemas.openxmlformats.org/drawingml/2006/main">
              <a:ext uri="{FF2B5EF4-FFF2-40B4-BE49-F238E27FC236}">
                <a16:creationId xmlns:a16="http://schemas.microsoft.com/office/drawing/2014/main" id="{DB6FB8D3-663D-46CD-B52F-6981B7AB56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3371850"/>
            <a:ext cx="2428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10283F"/>
                </a:solidFill>
              </a:defRPr>
            </a:pPr>
            <a:r>
              <a:rPr sz="1200" b="0" i="0">
                <a:solidFill>
                  <a:srgbClr val="10283F"/>
                </a:solidFill>
              </a:rPr>
              <a:t>предварительная оценка 2025</a:t>
            </a:r>
          </a:p>
        </p:txBody>
      </p:sp>
      <p:sp>
        <p:nvSpPr>
          <p:cNvPr id="15" name="rail-value-411">
            <a:extLst xmlns:a="http://schemas.openxmlformats.org/drawingml/2006/main">
              <a:ext uri="{FF2B5EF4-FFF2-40B4-BE49-F238E27FC236}">
                <a16:creationId xmlns:a16="http://schemas.microsoft.com/office/drawing/2014/main" id="{6801370F-7EE0-4639-8348-4936027AE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3914775"/>
            <a:ext cx="2428875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C77B30"/>
                </a:solidFill>
              </a:defRPr>
            </a:pPr>
            <a:r>
              <a:rPr sz="2550" b="1" i="0">
                <a:solidFill>
                  <a:srgbClr val="C77B30"/>
                </a:solidFill>
              </a:rPr>
              <a:t>2,2%</a:t>
            </a:r>
          </a:p>
        </p:txBody>
      </p:sp>
      <p:sp>
        <p:nvSpPr>
          <p:cNvPr id="16" name="rail-label-411">
            <a:extLst xmlns:a="http://schemas.openxmlformats.org/drawingml/2006/main">
              <a:ext uri="{FF2B5EF4-FFF2-40B4-BE49-F238E27FC236}">
                <a16:creationId xmlns:a16="http://schemas.microsoft.com/office/drawing/2014/main" id="{1C8CDEE2-A07C-4507-B9E1-FDAD11D30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4343400"/>
            <a:ext cx="2428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10283F"/>
                </a:solidFill>
              </a:defRPr>
            </a:pPr>
            <a:r>
              <a:rPr sz="1200" b="0" i="0">
                <a:solidFill>
                  <a:srgbClr val="10283F"/>
                </a:solidFill>
              </a:rPr>
              <a:t>безработица: резерв труда исчерпан</a:t>
            </a:r>
          </a:p>
        </p:txBody>
      </p:sp>
      <p:sp>
        <p:nvSpPr>
          <p:cNvPr id="17" name="callout-bg">
            <a:extLst xmlns:a="http://schemas.openxmlformats.org/drawingml/2006/main">
              <a:ext uri="{FF2B5EF4-FFF2-40B4-BE49-F238E27FC236}">
                <a16:creationId xmlns:a16="http://schemas.microsoft.com/office/drawing/2014/main" id="{88F7D93A-0A64-4C9C-B94F-47198BD0C6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829300"/>
            <a:ext cx="113347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0D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963191BE-FE69-47D4-94E4-E756182DB6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82930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9A2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A379EE49-5001-4105-B55B-BA5B57C316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5905500"/>
            <a:ext cx="109918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0283F"/>
                </a:solidFill>
              </a:defRPr>
            </a:pPr>
            <a:r>
              <a:rPr sz="1350" b="1" i="0">
                <a:solidFill>
                  <a:srgbClr val="10283F"/>
                </a:solidFill>
              </a:rPr>
              <a:t>Следующий критерий социального баланса — не только доход, а здоровые годы, навыки, семейная устойчивость и закрепление кадров.</a:t>
            </a:r>
          </a:p>
        </p:txBody>
      </p:sp>
    </p:spTree>
    <p:extLst>
      <p:ext uri="{BB962C8B-B14F-4D97-AF65-F5344CB8AC3E}">
        <p14:creationId xmlns:p14="http://schemas.microsoft.com/office/powerpoint/2010/main" val="136197078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2026-08-27T10:48:22.8400000Z</dcterms:created>
  <dcterms:modified xsi:type="dcterms:W3CDTF">2026-08-27T10:48:22.8400000Z</dcterms:modified>
</coreProperties>
</file>