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1736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17365D"/>
                </a:solidFill>
              </a:defRPr>
            </a:pPr>
            <a:r>
              <a:t>РОССИЯ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965960"/>
            <a:ext cx="10332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A1A1A"/>
                </a:solidFill>
              </a:defRPr>
            </a:pPr>
            <a:r>
              <a:t>Анализ баланса госкорпораций за 30 лет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834640"/>
            <a:ext cx="8503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08D3C"/>
                </a:solidFill>
              </a:defRPr>
            </a:pPr>
            <a:r>
              <a:t>1996–2025 • Выходы в Новый Уклад</a:t>
            </a:r>
          </a:p>
        </p:txBody>
      </p:sp>
      <p:pic>
        <p:nvPicPr>
          <p:cNvPr id="6" name="Picture 5" descr="balance_ind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0" y="3657600"/>
            <a:ext cx="8138160" cy="38421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KPI Нового Уклада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52120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Технологическая независимость критических цепочек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Срок НИОКР → серия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Использование общих научных и производственных мощностей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Доля отечественных материалов, оборудования и ПО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0" y="1645920"/>
            <a:ext cx="52120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Производительность и кадровая обеспеченность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Региональный инфраструктурный эффект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Экологический эффект на единицу добавленной стоимости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Доля показателей с оперативной обратной связью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Главный переход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1828800"/>
            <a:ext cx="1014984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17365D"/>
                </a:solidFill>
              </a:defRPr>
            </a:pPr>
            <a:r>
              <a:t>Сумма сильных госкорпораций должна стать</a:t>
            </a:r>
            <a:br/>
            <a:r>
              <a:t>связанной системой национального воспроизводства.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3931920"/>
            <a:ext cx="94183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1A1A1A"/>
                </a:solidFill>
              </a:defRPr>
            </a:pPr>
            <a:r>
              <a:t>Новый Уклад: капитал + технологии + материалы + кадры + территории + экология + данные → подтвержденный государственный результат.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Источники и ограничения методики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1042416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1A1A1A"/>
                </a:solidFill>
              </a:defRPr>
            </a:pPr>
            <a:r>
              <a:t>• ФЗ №7-ФЗ «О некоммерческих организациях»: форма госкорпорации закреплена с 1999 года.</a:t>
            </a:r>
          </a:p>
          <a:p>
            <a:pPr>
              <a:spcAft>
                <a:spcPts val="800"/>
              </a:spcAft>
              <a:defRPr sz="1400">
                <a:solidFill>
                  <a:srgbClr val="1A1A1A"/>
                </a:solidFill>
              </a:defRPr>
            </a:pPr>
            <a:r>
              <a:t>• Ростех: официальные итоги 2024 года (выручка, прибыль, инвестиции, гражданская продукция).</a:t>
            </a:r>
          </a:p>
          <a:p>
            <a:pPr>
              <a:spcAft>
                <a:spcPts val="800"/>
              </a:spcAft>
              <a:defRPr sz="1400">
                <a:solidFill>
                  <a:srgbClr val="1A1A1A"/>
                </a:solidFill>
              </a:defRPr>
            </a:pPr>
            <a:r>
              <a:t>• Росатом: стратегический и публичный отчет 2024 года.</a:t>
            </a:r>
          </a:p>
          <a:p>
            <a:pPr>
              <a:spcAft>
                <a:spcPts val="800"/>
              </a:spcAft>
              <a:defRPr sz="1400">
                <a:solidFill>
                  <a:srgbClr val="1A1A1A"/>
                </a:solidFill>
              </a:defRPr>
            </a:pPr>
            <a:r>
              <a:t>• ВЭБ.РФ: раскрытие годовой и эмитентской отчетности.</a:t>
            </a:r>
          </a:p>
          <a:p>
            <a:pPr>
              <a:spcAft>
                <a:spcPts val="800"/>
              </a:spcAft>
              <a:defRPr sz="1400">
                <a:solidFill>
                  <a:srgbClr val="1A1A1A"/>
                </a:solidFill>
              </a:defRPr>
            </a:pPr>
            <a:r>
              <a:t>• Интегральные индексы в презентации — авторская аналитическая шкала, не официальная статистика.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30 лет: от управления активами к управлению воспроизводством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32688"/>
            <a:ext cx="10881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B6573"/>
                </a:solidFill>
              </a:defRPr>
            </a:pPr>
            <a:r>
              <a:t>Форма госкорпорации закреплена в законодательстве с 1999 года; 1996–1998 — базовый этап.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645920"/>
            <a:ext cx="2560320" cy="347472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1996–2005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Правовая и институциональная база. Сохранение критических активов. Разрыв между собственностью, инвестициями и длинными государственными задачами.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337560" y="1645920"/>
            <a:ext cx="2560320" cy="347472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2006–2014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Консолидация отраслевых цепочек. Рост управляемости. Возникновение мощных государственных корпоративных ядер.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35040" y="1645920"/>
            <a:ext cx="2560320" cy="347472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2015–2021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Импортозамещение, цифровизация, новые бизнесы, проектное финансирование. Усиление технологической роли.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732520" y="1645920"/>
            <a:ext cx="2560320" cy="347472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2022–2025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Мобилизационно-инвестиционный цикл: рост выпуска, локализация, расширение мощностей. Главный дефицит — кадры, оборудование и синхронизация.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Фактические якоря: 2024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32688"/>
            <a:ext cx="10881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B6573"/>
                </a:solidFill>
              </a:defRPr>
            </a:pPr>
            <a:r>
              <a:t>Показатели используются как реперные точки, а не как механически суммируемая «общая прибыль сектора».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212080" cy="1874519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РОСТЕХ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Выручка 3,61 трлн руб. • чистая прибыль 131,5 млрд • инвестиции 676 млрд • гражданская выручка ≈1,1 трлн • доля гражданской продукции 30,7%.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645920"/>
            <a:ext cx="5212080" cy="1874519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РОСАТОМ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Выручка по МСФО 3 087,7 млрд руб. • скорректированный свободный денежный поток 445,4 млрд • НМА 349,5 млрд руб.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3886200"/>
            <a:ext cx="5212080" cy="15087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ЭНЕРГЕТИЧЕСКИЙ ЭФФЕКТ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Атомная энергетика — порядка 19% энергобаланса РФ; выработка АЭС в 2024 году — 215,5 млрд кВт·ч.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3886200"/>
            <a:ext cx="5212080" cy="15087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ИНСТИТУТЫ РАЗВИТИЯ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ВЭБ.РФ, Автодор, ФРТ и другие институты необходимо оценивать по мультипликатору проектов, инфраструктурному и социальному эффекту, а не только по чистой прибыли.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Баланс госкорпораций = 9 взаимосвязанных контуров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164592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Финансы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активы • долг • поток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114800" y="164592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Производство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мощности • загрузка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0" y="164592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Технологии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НИОКР • НМА • локализация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310896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Кадры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компетенции • производительность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14800" y="310896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Материалы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металлы • керамика • кристаллы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0" y="310896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Инфраструктура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энергия • транспорт • вычисления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77440" y="457200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Территории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города • регионы • Арктика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852160" y="457200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Экология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вода • воздух • почвы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326880" y="4572000"/>
            <a:ext cx="2240280" cy="105156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Стратегия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суверенитет • качество жизни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Сильные стороны и системные разрывы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600200"/>
            <a:ext cx="5303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Собраны критические отраслевые ядра и стратегические активы.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Корпорации способны концентрировать инвестиции и быстро масштабировать выпуск.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Сохранены инженерные школы, испытательные базы и технологические компетенции.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Появились новые гражданские и экспортные бизнесы.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0" y="1600200"/>
            <a:ext cx="5303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Инвестиционные программы оптимизируются преимущественно внутри корпораций.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Есть дублирование НИОКР, мощностей, закупок и инфраструктуры.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Дефицит межкорпоративного кадрового и материального баланса.</a:t>
            </a:r>
          </a:p>
          <a:p>
            <a:pPr>
              <a:spcAft>
                <a:spcPts val="800"/>
              </a:spcAft>
              <a:defRPr sz="1500">
                <a:solidFill>
                  <a:srgbClr val="1A1A1A"/>
                </a:solidFill>
              </a:defRPr>
            </a:pPr>
            <a:r>
              <a:t>• Нет единой оперативной модели «цель → ресурс → решение → эффект».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Выход в Новый Уклад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792" y="932688"/>
            <a:ext cx="108813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B6573"/>
                </a:solidFill>
              </a:defRPr>
            </a:pPr>
            <a:r>
              <a:t>Не больше корпораций — больше связанности между ними.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new_order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554480"/>
            <a:ext cx="9966960" cy="5129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9 выходов в Новый Уклад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645920"/>
            <a:ext cx="5303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1. Единый государственный метабаланс</a:t>
            </a:r>
          </a:p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2. Межкорпоративные технологические цепочки</a:t>
            </a:r>
          </a:p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3. Национальный контур материаловедения</a:t>
            </a:r>
          </a:p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4. Вычислительный ГРИД</a:t>
            </a:r>
          </a:p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5. Система фондов и длинного капитала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9360" y="1645920"/>
            <a:ext cx="50292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6. Производственные консорциумы</a:t>
            </a:r>
          </a:p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7. Баланс территорий и мастер-планов</a:t>
            </a:r>
          </a:p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8. Биоценозный стандарт проектов</a:t>
            </a:r>
          </a:p>
          <a:p>
            <a:pPr>
              <a:spcAft>
                <a:spcPts val="800"/>
              </a:spcAft>
              <a:defRPr sz="1600">
                <a:solidFill>
                  <a:srgbClr val="1A1A1A"/>
                </a:solidFill>
              </a:defRPr>
            </a:pPr>
            <a:r>
              <a:t>• 9. Контур оперативной обратной связи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Архитектура метабаланса России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914400" y="1554480"/>
            <a:ext cx="10332720" cy="594360"/>
          </a:xfrm>
          <a:prstGeom prst="roundRect">
            <a:avLst/>
          </a:prstGeom>
          <a:solidFill>
            <a:srgbClr val="17365D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НАЦИОНАЛЬНЫЕ ЦЕЛИ И БЕЗОПАСНОСТЬ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2331720"/>
            <a:ext cx="9418320" cy="548640"/>
          </a:xfrm>
          <a:prstGeom prst="roundRect">
            <a:avLst/>
          </a:prstGeom>
          <a:solidFill>
            <a:srgbClr val="B08D3C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19 СВЯЗАННЫХ БАЛАНСОВ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37360" y="3063240"/>
            <a:ext cx="8686800" cy="54864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1A1A1A"/>
                </a:solidFill>
              </a:defRPr>
            </a:pPr>
            <a:r>
              <a:t>ГОСКОРПОРАЦИИ • ГОСКОМПАНИИ • ИНСТИТУТЫ РАЗВИТИЯ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03120" y="3794760"/>
            <a:ext cx="7955279" cy="54864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1A1A1A"/>
                </a:solidFill>
              </a:defRPr>
            </a:pPr>
            <a:r>
              <a:t>НАУКА • РЕГИОНЫ • ПОСТАВЩИКИ • КАДРЫ • ДАННЫЕ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68880" y="4526280"/>
            <a:ext cx="7223760" cy="54864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1A1A1A"/>
                </a:solidFill>
              </a:defRPr>
            </a:pPr>
            <a:r>
              <a:t>ЦИФРОВОЙ ДВОЙНИК БАЛАНСА И ОБРАТНАЯ СВЯЗЬ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34640" y="5257800"/>
            <a:ext cx="6492240" cy="594360"/>
          </a:xfrm>
          <a:prstGeom prst="roundRect">
            <a:avLst/>
          </a:prstGeom>
          <a:solidFill>
            <a:srgbClr val="17365D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КОНТУР РЕШЕНИЙ ПРАВИТЕЛЬСТВА РФ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32004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7365D"/>
                </a:solidFill>
              </a:defRPr>
            </a:pPr>
            <a:r>
              <a:t>Дорожная карта 2026–2030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" y="1325880"/>
            <a:ext cx="2011680" cy="45720"/>
          </a:xfrm>
          <a:prstGeom prst="rect">
            <a:avLst/>
          </a:prstGeom>
          <a:solidFill>
            <a:srgbClr val="B08D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731520" y="1828800"/>
            <a:ext cx="2514600" cy="329184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0–6 мес. • Инвентаризация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Паспорта активов, проектов, технологий, кадров.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66160" y="1828800"/>
            <a:ext cx="2514600" cy="329184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6–12 мес. • Балансирование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Дефициты, дублирование, критические зависимости.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0" y="1828800"/>
            <a:ext cx="2514600" cy="329184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12–24 мес. • Пилоты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Материалы, энергетика, транспорт, вычисления, экология.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235440" y="1828800"/>
            <a:ext cx="2514600" cy="3291840"/>
          </a:xfrm>
          <a:prstGeom prst="roundRect">
            <a:avLst/>
          </a:prstGeom>
          <a:solidFill>
            <a:srgbClr val="F3F6F9"/>
          </a:solidFill>
          <a:ln>
            <a:solidFill>
              <a:srgbClr val="B08D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17365D"/>
                </a:solidFill>
              </a:defRPr>
            </a:pPr>
            <a:r>
              <a:t>2028–2030 • Масштабирование</a:t>
            </a:r>
          </a:p>
          <a:p>
            <a:pPr>
              <a:spcBef>
                <a:spcPts val="600"/>
              </a:spcBef>
              <a:defRPr sz="1100">
                <a:solidFill>
                  <a:srgbClr val="1A1A1A"/>
                </a:solidFill>
              </a:defRPr>
            </a:pPr>
            <a:r>
              <a:t>Метабаланс становится основой инвестрешений и госпрограмм.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6519672"/>
            <a:ext cx="1097280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50">
                <a:solidFill>
                  <a:srgbClr val="5B6573"/>
                </a:solidFill>
              </a:defRPr>
            </a:pPr>
            <a:r>
              <a:t>РОССИЯ • Баланс госкорпораций 1996–2025 •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