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44ac832f474e9e" /><Relationship Type="http://schemas.openxmlformats.org/officeDocument/2006/relationships/extended-properties" Target="/docProps/app.xml" Id="R19bf9c47e39a43e7" /><Relationship Type="http://schemas.openxmlformats.org/officeDocument/2006/relationships/officeDocument" Target="/ppt/presentation.xml" Id="R9ec62f5e865d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07814c14949f5"/>
  </p:sldMasterIdLst>
  <p:notesMasterIdLst>
    <p:notesMasterId xmlns:r="http://schemas.openxmlformats.org/officeDocument/2006/relationships" r:id="R6d6bd6a1bb4a45dd"/>
  </p:notesMasterIdLst>
  <p:sldIdLst>
    <p:sldId xmlns:r="http://schemas.openxmlformats.org/officeDocument/2006/relationships" id="256" r:id="R0c9364a2a3aa4dc8"/>
    <p:sldId xmlns:r="http://schemas.openxmlformats.org/officeDocument/2006/relationships" id="257" r:id="Rd973dd775f0e4504"/>
    <p:sldId xmlns:r="http://schemas.openxmlformats.org/officeDocument/2006/relationships" id="258" r:id="Rbe8bbcc2a5554443"/>
    <p:sldId xmlns:r="http://schemas.openxmlformats.org/officeDocument/2006/relationships" id="259" r:id="Rf6de023dfa034a17"/>
    <p:sldId xmlns:r="http://schemas.openxmlformats.org/officeDocument/2006/relationships" id="260" r:id="R95723db30007427c"/>
    <p:sldId xmlns:r="http://schemas.openxmlformats.org/officeDocument/2006/relationships" id="261" r:id="Rd1ad3f40789c417c"/>
    <p:sldId xmlns:r="http://schemas.openxmlformats.org/officeDocument/2006/relationships" id="262" r:id="R9e6d4a0b66564610"/>
    <p:sldId xmlns:r="http://schemas.openxmlformats.org/officeDocument/2006/relationships" id="263" r:id="R17704e14161f41cd"/>
    <p:sldId xmlns:r="http://schemas.openxmlformats.org/officeDocument/2006/relationships" id="264" r:id="Rbd95e2c1db9444da"/>
    <p:sldId xmlns:r="http://schemas.openxmlformats.org/officeDocument/2006/relationships" id="265" r:id="Rb78d24bab08b4c77"/>
    <p:sldId xmlns:r="http://schemas.openxmlformats.org/officeDocument/2006/relationships" id="266" r:id="Rbb5ffb76a4694c58"/>
    <p:sldId xmlns:r="http://schemas.openxmlformats.org/officeDocument/2006/relationships" id="267" r:id="R88c0c925042e489a"/>
    <p:sldId xmlns:r="http://schemas.openxmlformats.org/officeDocument/2006/relationships" id="268" r:id="R30bb07c298654dca"/>
    <p:sldId xmlns:r="http://schemas.openxmlformats.org/officeDocument/2006/relationships" id="269" r:id="Ra823ba5f7191476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389390a46244dc" /><Relationship Type="http://schemas.openxmlformats.org/officeDocument/2006/relationships/slideMaster" Target="/ppt/slideMasters/slideMaster1.xml" Id="R56007814c14949f5" /><Relationship Type="http://schemas.openxmlformats.org/officeDocument/2006/relationships/notesMaster" Target="/ppt/notesMasters/notesMaster1.xml" Id="R6d6bd6a1bb4a45dd" /><Relationship Type="http://schemas.openxmlformats.org/officeDocument/2006/relationships/presProps" Target="/ppt/presProps.xml" Id="Rdd048cbebc0b4df1" /><Relationship Type="http://schemas.openxmlformats.org/officeDocument/2006/relationships/tableStyles" Target="/ppt/tableStyles.xml" Id="R9525bb12464845b2" /><Relationship Type="http://schemas.openxmlformats.org/officeDocument/2006/relationships/slide" Target="/ppt/slides/slide1.xml" Id="R0c9364a2a3aa4dc8" /><Relationship Type="http://schemas.openxmlformats.org/officeDocument/2006/relationships/slide" Target="/ppt/slides/slide2.xml" Id="Rd973dd775f0e4504" /><Relationship Type="http://schemas.openxmlformats.org/officeDocument/2006/relationships/slide" Target="/ppt/slides/slide3.xml" Id="Rbe8bbcc2a5554443" /><Relationship Type="http://schemas.openxmlformats.org/officeDocument/2006/relationships/slide" Target="/ppt/slides/slide4.xml" Id="Rf6de023dfa034a17" /><Relationship Type="http://schemas.openxmlformats.org/officeDocument/2006/relationships/slide" Target="/ppt/slides/slide5.xml" Id="R95723db30007427c" /><Relationship Type="http://schemas.openxmlformats.org/officeDocument/2006/relationships/slide" Target="/ppt/slides/slide6.xml" Id="Rd1ad3f40789c417c" /><Relationship Type="http://schemas.openxmlformats.org/officeDocument/2006/relationships/slide" Target="/ppt/slides/slide7.xml" Id="R9e6d4a0b66564610" /><Relationship Type="http://schemas.openxmlformats.org/officeDocument/2006/relationships/slide" Target="/ppt/slides/slide8.xml" Id="R17704e14161f41cd" /><Relationship Type="http://schemas.openxmlformats.org/officeDocument/2006/relationships/slide" Target="/ppt/slides/slide9.xml" Id="Rbd95e2c1db9444da" /><Relationship Type="http://schemas.openxmlformats.org/officeDocument/2006/relationships/slide" Target="/ppt/slides/slide10.xml" Id="Rb78d24bab08b4c77" /><Relationship Type="http://schemas.openxmlformats.org/officeDocument/2006/relationships/slide" Target="/ppt/slides/slide11.xml" Id="Rbb5ffb76a4694c58" /><Relationship Type="http://schemas.openxmlformats.org/officeDocument/2006/relationships/slide" Target="/ppt/slides/slide12.xml" Id="R88c0c925042e489a" /><Relationship Type="http://schemas.openxmlformats.org/officeDocument/2006/relationships/slide" Target="/ppt/slides/slide13.xml" Id="R30bb07c298654dca" /><Relationship Type="http://schemas.openxmlformats.org/officeDocument/2006/relationships/slide" Target="/ppt/slides/slide14.xml" Id="Ra823ba5f719147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9e94ae300a64e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ca6995a0b94145" /><Relationship Type="http://schemas.openxmlformats.org/officeDocument/2006/relationships/notesMaster" Target="/ppt/notesMasters/notesMaster1.xml" Id="R7dd2d39bd5bc40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f4ab35b85d64df0" /><Relationship Type="http://schemas.openxmlformats.org/officeDocument/2006/relationships/notesMaster" Target="/ppt/notesMasters/notesMaster1.xml" Id="Rd11e7e79a4fd413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5a63eeea383427c" /><Relationship Type="http://schemas.openxmlformats.org/officeDocument/2006/relationships/notesMaster" Target="/ppt/notesMasters/notesMaster1.xml" Id="Rc22c001ce77e4c3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4eaf0a4a66f4852" /><Relationship Type="http://schemas.openxmlformats.org/officeDocument/2006/relationships/notesMaster" Target="/ppt/notesMasters/notesMaster1.xml" Id="R7ad2930ffda54ed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3862ac49658490d" /><Relationship Type="http://schemas.openxmlformats.org/officeDocument/2006/relationships/notesMaster" Target="/ppt/notesMasters/notesMaster1.xml" Id="R9ebfe070edf04a5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6189adc3c4648ad" /><Relationship Type="http://schemas.openxmlformats.org/officeDocument/2006/relationships/notesMaster" Target="/ppt/notesMasters/notesMaster1.xml" Id="Rd7ea79c174a2425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216cfd69e134ea1" /><Relationship Type="http://schemas.openxmlformats.org/officeDocument/2006/relationships/notesMaster" Target="/ppt/notesMasters/notesMaster1.xml" Id="R7e7c5e1266854d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cf3e2ce78034c43" /><Relationship Type="http://schemas.openxmlformats.org/officeDocument/2006/relationships/notesMaster" Target="/ppt/notesMasters/notesMaster1.xml" Id="Rf34bd1d1b749417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8b93804e14449dd" /><Relationship Type="http://schemas.openxmlformats.org/officeDocument/2006/relationships/notesMaster" Target="/ppt/notesMasters/notesMaster1.xml" Id="R3588da22860d4b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c588e2294bc44d0" /><Relationship Type="http://schemas.openxmlformats.org/officeDocument/2006/relationships/notesMaster" Target="/ppt/notesMasters/notesMaster1.xml" Id="R25b86b54870f4d2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26180dc261547d6" /><Relationship Type="http://schemas.openxmlformats.org/officeDocument/2006/relationships/notesMaster" Target="/ppt/notesMasters/notesMaster1.xml" Id="Re5b972a8b92f482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5925785088404f" /><Relationship Type="http://schemas.openxmlformats.org/officeDocument/2006/relationships/notesMaster" Target="/ppt/notesMasters/notesMaster1.xml" Id="R6ed85ba04211477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b86c1f6bf1a4876" /><Relationship Type="http://schemas.openxmlformats.org/officeDocument/2006/relationships/notesMaster" Target="/ppt/notesMasters/notesMaster1.xml" Id="R74c07935d3ea4ef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d627e2727d9469a" /><Relationship Type="http://schemas.openxmlformats.org/officeDocument/2006/relationships/notesMaster" Target="/ppt/notesMasters/notesMaster1.xml" Id="R9a89af3c07c540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проектная концепция.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ImageGen, generated for this deck, 2026-08-26.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проектный процесс.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GO FAIR, FAIR Principles: https://www.gofair.us/fair-principles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предлагаемые управленческие решения.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проектная аналитическая гипотеза.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исторические факты; структура менялась по периодам.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Академии наук СССР 1963 года: https://opentextnn.ru/old/history/historiografy/institut/ran/index.html%40id%3D3878</a:t>
            </a:r>
          </a:p>
          <a:p xmlns:a="http://schemas.openxmlformats.org/drawingml/2006/main">
            <a:r>
              <a:t>- РАН, история Академии в советский период: https://www.ras.ru/about/history/sovietcountry.aspx</a:t>
            </a:r>
          </a:p>
          <a:p xmlns:a="http://schemas.openxmlformats.org/drawingml/2006/main">
            <a:r>
              <a:t>- СО РАН, официальная историческая справка: https://web.sbras.ru/ru/cmn/general</a:t>
            </a:r>
          </a:p>
          <a:p xmlns:a="http://schemas.openxmlformats.org/drawingml/2006/main">
            <a:r>
              <a:t>- БЕН РАН, история академической библиотечной сети: https://www.benran.ru/about-library/library-history/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проектные рекомендации на основе исторического анализа.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РАН, история Академии в советский период: https://www.ras.ru/about/history/sovietcountry.aspx</a:t>
            </a:r>
          </a:p>
          <a:p xmlns:a="http://schemas.openxmlformats.org/drawingml/2006/main">
            <a:r>
              <a:t>- СО РАН, официальная историческая справка: https://web.sbras.ru/ru/cmn/general</a:t>
            </a:r>
          </a:p>
          <a:p xmlns:a="http://schemas.openxmlformats.org/drawingml/2006/main">
            <a:r>
              <a:t>- GO FAIR, FAIR Principles: https://www.gofair.us/fair-principles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предложение; роли интеграционных контуров требуют отдельного утверждения.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предложение; 19 контуров не означают автоматическое создание 19 юридических лиц.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Устав Академии наук СССР 1963 года: https://opentextnn.ru/old/history/historiografy/institut/ran/index.html%40id%3D3878</a:t>
            </a:r>
          </a:p>
          <a:p xmlns:a="http://schemas.openxmlformats.org/drawingml/2006/main">
            <a:r>
              <a:t>- СО РАН, официальная историческая справка: https://web.sbras.ru/ru/cmn/general</a:t>
            </a:r>
          </a:p>
          <a:p xmlns:a="http://schemas.openxmlformats.org/drawingml/2006/main">
            <a:r>
              <a:t>- Архив РАН: https://db.isaran.ru/</a:t>
            </a:r>
          </a:p>
          <a:p xmlns:a="http://schemas.openxmlformats.org/drawingml/2006/main">
            <a:r>
              <a:t>- Project synthesis prepared for this deck,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GO FAIR, FAIR Principles: https://www.gofair.us/fair-principles</a:t>
            </a:r>
          </a:p>
          <a:p xmlns:a="http://schemas.openxmlformats.org/drawingml/2006/main">
            <a:r>
              <a:t>- ORCID: https://info.orcid.org/what-is-orcid/</a:t>
            </a:r>
          </a:p>
          <a:p xmlns:a="http://schemas.openxmlformats.org/drawingml/2006/main">
            <a:r>
              <a:t>- ROR: https://ror.org/about/</a:t>
            </a:r>
          </a:p>
          <a:p xmlns:a="http://schemas.openxmlformats.org/drawingml/2006/main">
            <a:r>
              <a:t>- DataCite: https://datacite.org/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Статус: проектное предложение на основе открытых стандартов идентификации и данных.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GO FAIR, FAIR Principles: https://www.gofair.us/fair-principles</a:t>
            </a:r>
          </a:p>
          <a:p xmlns:a="http://schemas.openxmlformats.org/drawingml/2006/main">
            <a:r>
              <a:t>- ORCID: https://info.orcid.org/what-is-orcid/</a:t>
            </a:r>
          </a:p>
          <a:p xmlns:a="http://schemas.openxmlformats.org/drawingml/2006/main">
            <a:r>
              <a:t>- ROR: https://ror.org/about/</a:t>
            </a:r>
          </a:p>
          <a:p xmlns:a="http://schemas.openxmlformats.org/drawingml/2006/main">
            <a:r>
              <a:t>- DataCite: https://datacite.org/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32851aa044d2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c06b237d68045cf" /><Relationship Type="http://schemas.openxmlformats.org/officeDocument/2006/relationships/slideLayout" Target="/ppt/slideLayouts/slideLayout1.xml" Id="Rf435238b5e7d420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5238b5e7d420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6d1db526740ca" /><Relationship Type="http://schemas.openxmlformats.org/officeDocument/2006/relationships/image" Target="/ppt/media/image.png" Id="R360acfa823264225" /><Relationship Type="http://schemas.openxmlformats.org/officeDocument/2006/relationships/notesSlide" Target="/ppt/notesSlides/notesSlide1.xml" Id="Rb1fd3fb0113c4f4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cd3492be4498" /><Relationship Type="http://schemas.openxmlformats.org/officeDocument/2006/relationships/notesSlide" Target="/ppt/notesSlides/notesSlide10.xml" Id="R1e4f6c5a3ad24ba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9abd5b214a6e" /><Relationship Type="http://schemas.openxmlformats.org/officeDocument/2006/relationships/notesSlide" Target="/ppt/notesSlides/notesSlide11.xml" Id="Ra8a690c2271a426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f5dc3a5d4cd2" /><Relationship Type="http://schemas.openxmlformats.org/officeDocument/2006/relationships/notesSlide" Target="/ppt/notesSlides/notesSlide12.xml" Id="R30c9f309fad5404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e91438bf4c9e" /><Relationship Type="http://schemas.openxmlformats.org/officeDocument/2006/relationships/notesSlide" Target="/ppt/notesSlides/notesSlide13.xml" Id="R5c3ff042b362476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742680ac41a0" /><Relationship Type="http://schemas.openxmlformats.org/officeDocument/2006/relationships/notesSlide" Target="/ppt/notesSlides/notesSlide14.xml" Id="R7975cb324b9f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51a5cbbf948c6" /><Relationship Type="http://schemas.openxmlformats.org/officeDocument/2006/relationships/notesSlide" Target="/ppt/notesSlides/notesSlide2.xml" Id="Raea2c0b1343e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e86887e04698" /><Relationship Type="http://schemas.openxmlformats.org/officeDocument/2006/relationships/notesSlide" Target="/ppt/notesSlides/notesSlide3.xml" Id="R247fb3d6198b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a5c9bdbf4582" /><Relationship Type="http://schemas.openxmlformats.org/officeDocument/2006/relationships/notesSlide" Target="/ppt/notesSlides/notesSlide4.xml" Id="Rd29b36715224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588210054b48" /><Relationship Type="http://schemas.openxmlformats.org/officeDocument/2006/relationships/notesSlide" Target="/ppt/notesSlides/notesSlide5.xml" Id="R395271142329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b29140d64815" /><Relationship Type="http://schemas.openxmlformats.org/officeDocument/2006/relationships/notesSlide" Target="/ppt/notesSlides/notesSlide6.xml" Id="R048f39952850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6f9ba732415b" /><Relationship Type="http://schemas.openxmlformats.org/officeDocument/2006/relationships/notesSlide" Target="/ppt/notesSlides/notesSlide7.xml" Id="R9c77ad411b714c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45b1b3d64e6d" /><Relationship Type="http://schemas.openxmlformats.org/officeDocument/2006/relationships/notesSlide" Target="/ppt/notesSlides/notesSlide8.xml" Id="Rfbc74a8de55e4be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73131e0b46b2" /><Relationship Type="http://schemas.openxmlformats.org/officeDocument/2006/relationships/notesSlide" Target="/ppt/notesSlides/notesSlide9.xml" Id="Rf45f4b123f03430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1-kicker">
            <a:extLst xmlns:a="http://schemas.openxmlformats.org/drawingml/2006/main">
              <a:ext uri="{FF2B5EF4-FFF2-40B4-BE49-F238E27FC236}">
                <a16:creationId xmlns:a16="http://schemas.microsoft.com/office/drawing/2014/main" id="{2F9ABCF3-0CC1-4D2C-9DD6-78C9997CB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000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СТРАТЕГИЧЕСКАЯ КОНЦЕПЦИЯ • 2026</a:t>
            </a:r>
          </a:p>
        </p:txBody>
      </p:sp>
      <p:sp>
        <p:nvSpPr>
          <p:cNvPr id="2" name="s1-title">
            <a:extLst xmlns:a="http://schemas.openxmlformats.org/drawingml/2006/main">
              <a:ext uri="{FF2B5EF4-FFF2-40B4-BE49-F238E27FC236}">
                <a16:creationId xmlns:a16="http://schemas.microsoft.com/office/drawing/2014/main" id="{6F646420-9383-4D75-8CAA-3E617EB94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066800"/>
            <a:ext cx="5334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ВОЗРОЖДЕНИЕ</a:t>
            </a:r>
          </a:p>
          <a:p xmlns:a="http://schemas.openxmlformats.org/drawingml/2006/main">
            <a:pPr algn="l">
              <a:defRPr sz="41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ЗЕМЛИ</a:t>
            </a:r>
          </a:p>
        </p:txBody>
      </p:sp>
      <p:sp>
        <p:nvSpPr>
          <p:cNvPr id="3" name="s1-sub">
            <a:extLst xmlns:a="http://schemas.openxmlformats.org/drawingml/2006/main">
              <a:ext uri="{FF2B5EF4-FFF2-40B4-BE49-F238E27FC236}">
                <a16:creationId xmlns:a16="http://schemas.microsoft.com/office/drawing/2014/main" id="{C5441F0A-4732-49FD-A8AD-AFC65D39D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724150"/>
            <a:ext cx="52197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Инфраструктура институтов</a:t>
            </a:r>
          </a:p>
          <a:p xmlns:a="http://schemas.openxmlformats.org/drawingml/2006/main">
            <a:pPr algn="l">
              <a:defRPr sz="20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 академические реестры</a:t>
            </a:r>
          </a:p>
        </p:txBody>
      </p:sp>
      <p:sp>
        <p:nvSpPr>
          <p:cNvPr id="4" name="s1-rule">
            <a:extLst xmlns:a="http://schemas.openxmlformats.org/drawingml/2006/main">
              <a:ext uri="{FF2B5EF4-FFF2-40B4-BE49-F238E27FC236}">
                <a16:creationId xmlns:a16="http://schemas.microsoft.com/office/drawing/2014/main" id="{6927E003-717D-429C-8169-4A2A3F770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962400"/>
            <a:ext cx="1524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5" name="s1-formula">
            <a:extLst xmlns:a="http://schemas.openxmlformats.org/drawingml/2006/main">
              <a:ext uri="{FF2B5EF4-FFF2-40B4-BE49-F238E27FC236}">
                <a16:creationId xmlns:a16="http://schemas.microsoft.com/office/drawing/2014/main" id="{F1A84AA5-03FD-42A1-BD7F-882151091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86250"/>
            <a:ext cx="5257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Миссия → институты → программы → доказательства → подтверждённый эффект</a:t>
            </a:r>
          </a:p>
        </p:txBody>
      </p:sp>
      <p:sp>
        <p:nvSpPr>
          <p:cNvPr id="6" name="s1-legal">
            <a:extLst xmlns:a="http://schemas.openxmlformats.org/drawingml/2006/main">
              <a:ext uri="{FF2B5EF4-FFF2-40B4-BE49-F238E27FC236}">
                <a16:creationId xmlns:a16="http://schemas.microsoft.com/office/drawing/2014/main" id="{06F686B1-8C9A-4813-812C-6856E3ADF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619750"/>
            <a:ext cx="5219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Наследие как источник принципов,</a:t>
            </a:r>
          </a:p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а не юридическое восстановление АН СССР</a:t>
            </a:r>
          </a:p>
        </p:txBody>
      </p:sp>
      <p:sp>
        <p:nvSpPr>
          <p:cNvPr id="7" name="s1-image-back">
            <a:extLst xmlns:a="http://schemas.openxmlformats.org/drawingml/2006/main">
              <a:ext uri="{FF2B5EF4-FFF2-40B4-BE49-F238E27FC236}">
                <a16:creationId xmlns:a16="http://schemas.microsoft.com/office/drawing/2014/main" id="{29EEE666-BB5B-488D-A137-002B1A68B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534025" cy="5600700"/>
          </a:xfrm>
          <a:prstGeom xmlns:a="http://schemas.openxmlformats.org/drawingml/2006/main" prst="roundRect">
            <a:avLst>
              <a:gd name="adj" fmla="val 137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0acfa823264225"/>
          <a:srcRect xmlns:a="http://schemas.openxmlformats.org/drawingml/2006/main" l="22195" t="0" r="2219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534025" cy="5600700"/>
          </a:xfrm>
          <a:prstGeom xmlns:a="http://schemas.openxmlformats.org/drawingml/2006/main" prst="roundRect">
            <a:avLst/>
          </a:prstGeom>
        </p:spPr>
      </p:pic>
      <p:sp>
        <p:nvSpPr>
          <p:cNvPr id="9" name="s1-number">
            <a:extLst xmlns:a="http://schemas.openxmlformats.org/drawingml/2006/main">
              <a:ext uri="{FF2B5EF4-FFF2-40B4-BE49-F238E27FC236}">
                <a16:creationId xmlns:a16="http://schemas.microsoft.com/office/drawing/2014/main" id="{F7081757-0BC3-4C3D-8E0B-133AD4156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2177547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accent-10">
            <a:extLst xmlns:a="http://schemas.openxmlformats.org/drawingml/2006/main">
              <a:ext uri="{FF2B5EF4-FFF2-40B4-BE49-F238E27FC236}">
                <a16:creationId xmlns:a16="http://schemas.microsoft.com/office/drawing/2014/main" id="{54D623E3-2C10-4023-8745-397F76A97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923EE2EB-3D17-4597-9105-54A814B42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От проблемы территории — к масштабируемому решению</a:t>
            </a:r>
          </a:p>
        </p:txBody>
      </p:sp>
      <p:sp>
        <p:nvSpPr>
          <p:cNvPr id="3" name="status-rule-проектный процесс">
            <a:extLst xmlns:a="http://schemas.openxmlformats.org/drawingml/2006/main">
              <a:ext uri="{FF2B5EF4-FFF2-40B4-BE49-F238E27FC236}">
                <a16:creationId xmlns:a16="http://schemas.microsoft.com/office/drawing/2014/main" id="{C66F43F1-3DED-4A6E-96B9-85A114FCE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ый процесс">
            <a:extLst xmlns:a="http://schemas.openxmlformats.org/drawingml/2006/main">
              <a:ext uri="{FF2B5EF4-FFF2-40B4-BE49-F238E27FC236}">
                <a16:creationId xmlns:a16="http://schemas.microsoft.com/office/drawing/2014/main" id="{3AEA9B7B-27FB-428A-B4DC-85561FF2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ПРОЕКТНЫЙ ПРОЦЕСС</a:t>
            </a:r>
          </a:p>
        </p:txBody>
      </p:sp>
      <p:sp>
        <p:nvSpPr>
          <p:cNvPr id="5" name="number-10">
            <a:extLst xmlns:a="http://schemas.openxmlformats.org/drawingml/2006/main">
              <a:ext uri="{FF2B5EF4-FFF2-40B4-BE49-F238E27FC236}">
                <a16:creationId xmlns:a16="http://schemas.microsoft.com/office/drawing/2014/main" id="{9F8D0071-AFA6-499B-B6EF-3E14E8DA8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s10-lead">
            <a:extLst xmlns:a="http://schemas.openxmlformats.org/drawingml/2006/main">
              <a:ext uri="{FF2B5EF4-FFF2-40B4-BE49-F238E27FC236}">
                <a16:creationId xmlns:a16="http://schemas.microsoft.com/office/drawing/2014/main" id="{B4AC3123-DDC1-43A0-8BB1-F5D665C41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933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Реестр связывает исходное состояние, научную задачу, пилот и доказанный результат.</a:t>
            </a:r>
          </a:p>
        </p:txBody>
      </p:sp>
      <p:sp>
        <p:nvSpPr>
          <p:cNvPr id="7" name="s10-line">
            <a:extLst xmlns:a="http://schemas.openxmlformats.org/drawingml/2006/main">
              <a:ext uri="{FF2B5EF4-FFF2-40B4-BE49-F238E27FC236}">
                <a16:creationId xmlns:a16="http://schemas.microsoft.com/office/drawing/2014/main" id="{D342D3DE-90A3-434E-9EF6-DCA4CE67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956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8" name="s10-dot-0">
            <a:extLst xmlns:a="http://schemas.openxmlformats.org/drawingml/2006/main">
              <a:ext uri="{FF2B5EF4-FFF2-40B4-BE49-F238E27FC236}">
                <a16:creationId xmlns:a16="http://schemas.microsoft.com/office/drawing/2014/main" id="{F9A8A557-64DA-4971-8701-7912AF3D8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025" y="3086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9" name="s10-no-0">
            <a:extLst xmlns:a="http://schemas.openxmlformats.org/drawingml/2006/main">
              <a:ext uri="{FF2B5EF4-FFF2-40B4-BE49-F238E27FC236}">
                <a16:creationId xmlns:a16="http://schemas.microsoft.com/office/drawing/2014/main" id="{948F5EF3-6C6B-4785-85A9-8F0ACDE74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181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s10-title-0">
            <a:extLst xmlns:a="http://schemas.openxmlformats.org/drawingml/2006/main">
              <a:ext uri="{FF2B5EF4-FFF2-40B4-BE49-F238E27FC236}">
                <a16:creationId xmlns:a16="http://schemas.microsoft.com/office/drawing/2014/main" id="{6A462608-F2F6-4F20-A4A0-28E64E9F2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Паспорт</a:t>
            </a:r>
          </a:p>
        </p:txBody>
      </p:sp>
      <p:sp>
        <p:nvSpPr>
          <p:cNvPr id="11" name="s10-body-0">
            <a:extLst xmlns:a="http://schemas.openxmlformats.org/drawingml/2006/main">
              <a:ext uri="{FF2B5EF4-FFF2-40B4-BE49-F238E27FC236}">
                <a16:creationId xmlns:a16="http://schemas.microsoft.com/office/drawing/2014/main" id="{3F7843E6-4C47-4F75-B5D5-F4F1F8DE0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719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состояние</a:t>
            </a:r>
          </a:p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ограничения</a:t>
            </a:r>
          </a:p>
        </p:txBody>
      </p:sp>
      <p:sp>
        <p:nvSpPr>
          <p:cNvPr id="12" name="s10-dot-1">
            <a:extLst xmlns:a="http://schemas.openxmlformats.org/drawingml/2006/main">
              <a:ext uri="{FF2B5EF4-FFF2-40B4-BE49-F238E27FC236}">
                <a16:creationId xmlns:a16="http://schemas.microsoft.com/office/drawing/2014/main" id="{8B78ED3B-FCDA-4677-B733-FFDDE3E0C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3086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13" name="s10-no-1">
            <a:extLst xmlns:a="http://schemas.openxmlformats.org/drawingml/2006/main">
              <a:ext uri="{FF2B5EF4-FFF2-40B4-BE49-F238E27FC236}">
                <a16:creationId xmlns:a16="http://schemas.microsoft.com/office/drawing/2014/main" id="{71916031-9254-417D-BF91-E9BB2F923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181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s10-title-1">
            <a:extLst xmlns:a="http://schemas.openxmlformats.org/drawingml/2006/main">
              <a:ext uri="{FF2B5EF4-FFF2-40B4-BE49-F238E27FC236}">
                <a16:creationId xmlns:a16="http://schemas.microsoft.com/office/drawing/2014/main" id="{B51B4374-ED05-4F1A-AEE5-554421D71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15" name="s10-body-1">
            <a:extLst xmlns:a="http://schemas.openxmlformats.org/drawingml/2006/main">
              <a:ext uri="{FF2B5EF4-FFF2-40B4-BE49-F238E27FC236}">
                <a16:creationId xmlns:a16="http://schemas.microsoft.com/office/drawing/2014/main" id="{7601F227-9099-4D93-AE18-1D7B099AD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1719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цель</a:t>
            </a:r>
          </a:p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измерение</a:t>
            </a:r>
          </a:p>
        </p:txBody>
      </p:sp>
      <p:sp>
        <p:nvSpPr>
          <p:cNvPr id="16" name="s10-dot-2">
            <a:extLst xmlns:a="http://schemas.openxmlformats.org/drawingml/2006/main">
              <a:ext uri="{FF2B5EF4-FFF2-40B4-BE49-F238E27FC236}">
                <a16:creationId xmlns:a16="http://schemas.microsoft.com/office/drawing/2014/main" id="{A0D6CDC4-4670-49DB-B609-2CE25FAAB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086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17" name="s10-no-2">
            <a:extLst xmlns:a="http://schemas.openxmlformats.org/drawingml/2006/main">
              <a:ext uri="{FF2B5EF4-FFF2-40B4-BE49-F238E27FC236}">
                <a16:creationId xmlns:a16="http://schemas.microsoft.com/office/drawing/2014/main" id="{47BDC53A-BF3A-47D5-8AFD-DFF024EE1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34075" y="3181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10-title-2">
            <a:extLst xmlns:a="http://schemas.openxmlformats.org/drawingml/2006/main">
              <a:ext uri="{FF2B5EF4-FFF2-40B4-BE49-F238E27FC236}">
                <a16:creationId xmlns:a16="http://schemas.microsoft.com/office/drawing/2014/main" id="{23BAA566-563E-4D0F-9BC4-99989EA53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Консорциум</a:t>
            </a:r>
          </a:p>
        </p:txBody>
      </p:sp>
      <p:sp>
        <p:nvSpPr>
          <p:cNvPr id="19" name="s10-body-2">
            <a:extLst xmlns:a="http://schemas.openxmlformats.org/drawingml/2006/main">
              <a:ext uri="{FF2B5EF4-FFF2-40B4-BE49-F238E27FC236}">
                <a16:creationId xmlns:a16="http://schemas.microsoft.com/office/drawing/2014/main" id="{36D8A997-AE25-4D17-BA44-64A170B23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1719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компетенции</a:t>
            </a:r>
          </a:p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ресурсы</a:t>
            </a:r>
          </a:p>
        </p:txBody>
      </p:sp>
      <p:sp>
        <p:nvSpPr>
          <p:cNvPr id="20" name="s10-dot-3">
            <a:extLst xmlns:a="http://schemas.openxmlformats.org/drawingml/2006/main">
              <a:ext uri="{FF2B5EF4-FFF2-40B4-BE49-F238E27FC236}">
                <a16:creationId xmlns:a16="http://schemas.microsoft.com/office/drawing/2014/main" id="{1ECB26A5-8D7E-4E04-A46F-4A9B83C0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086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21" name="s10-no-3">
            <a:extLst xmlns:a="http://schemas.openxmlformats.org/drawingml/2006/main">
              <a:ext uri="{FF2B5EF4-FFF2-40B4-BE49-F238E27FC236}">
                <a16:creationId xmlns:a16="http://schemas.microsoft.com/office/drawing/2014/main" id="{B3635AF7-68B8-4AD3-B73D-116123BF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3181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s10-title-3">
            <a:extLst xmlns:a="http://schemas.openxmlformats.org/drawingml/2006/main">
              <a:ext uri="{FF2B5EF4-FFF2-40B4-BE49-F238E27FC236}">
                <a16:creationId xmlns:a16="http://schemas.microsoft.com/office/drawing/2014/main" id="{39D5824F-F828-4EFF-A410-CE966B50F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Пилот</a:t>
            </a:r>
          </a:p>
        </p:txBody>
      </p:sp>
      <p:sp>
        <p:nvSpPr>
          <p:cNvPr id="23" name="s10-body-3">
            <a:extLst xmlns:a="http://schemas.openxmlformats.org/drawingml/2006/main">
              <a:ext uri="{FF2B5EF4-FFF2-40B4-BE49-F238E27FC236}">
                <a16:creationId xmlns:a16="http://schemas.microsoft.com/office/drawing/2014/main" id="{01F14D01-0DDB-46E8-9FD9-B99EC9BDA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1719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протокол</a:t>
            </a:r>
          </a:p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контроль</a:t>
            </a:r>
          </a:p>
        </p:txBody>
      </p:sp>
      <p:sp>
        <p:nvSpPr>
          <p:cNvPr id="24" name="s10-dot-4">
            <a:extLst xmlns:a="http://schemas.openxmlformats.org/drawingml/2006/main">
              <a:ext uri="{FF2B5EF4-FFF2-40B4-BE49-F238E27FC236}">
                <a16:creationId xmlns:a16="http://schemas.microsoft.com/office/drawing/2014/main" id="{6D4947F3-193F-46C2-90AF-D63481575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3086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5" name="s10-no-4">
            <a:extLst xmlns:a="http://schemas.openxmlformats.org/drawingml/2006/main">
              <a:ext uri="{FF2B5EF4-FFF2-40B4-BE49-F238E27FC236}">
                <a16:creationId xmlns:a16="http://schemas.microsoft.com/office/drawing/2014/main" id="{FAB839B3-482D-4F56-BFE9-078C434F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67975" y="3181350"/>
            <a:ext cx="323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s10-title-4">
            <a:extLst xmlns:a="http://schemas.openxmlformats.org/drawingml/2006/main">
              <a:ext uri="{FF2B5EF4-FFF2-40B4-BE49-F238E27FC236}">
                <a16:creationId xmlns:a16="http://schemas.microsoft.com/office/drawing/2014/main" id="{67298B49-1BA7-40A0-9175-447D63377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Валидация</a:t>
            </a:r>
          </a:p>
        </p:txBody>
      </p:sp>
      <p:sp>
        <p:nvSpPr>
          <p:cNvPr id="27" name="s10-body-4">
            <a:extLst xmlns:a="http://schemas.openxmlformats.org/drawingml/2006/main">
              <a:ext uri="{FF2B5EF4-FFF2-40B4-BE49-F238E27FC236}">
                <a16:creationId xmlns:a16="http://schemas.microsoft.com/office/drawing/2014/main" id="{2B8BC088-BA74-4898-93EB-DF0369E2E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4171950"/>
            <a:ext cx="171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эффект</a:t>
            </a:r>
          </a:p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масштаб</a:t>
            </a:r>
          </a:p>
        </p:txBody>
      </p:sp>
      <p:sp>
        <p:nvSpPr>
          <p:cNvPr id="28" name="s10-rulebox">
            <a:extLst xmlns:a="http://schemas.openxmlformats.org/drawingml/2006/main">
              <a:ext uri="{FF2B5EF4-FFF2-40B4-BE49-F238E27FC236}">
                <a16:creationId xmlns:a16="http://schemas.microsoft.com/office/drawing/2014/main" id="{B4384614-A7D6-4CBA-908A-014DEB8F4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57800"/>
            <a:ext cx="95250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9" name="s10-ruletext">
            <a:extLst xmlns:a="http://schemas.openxmlformats.org/drawingml/2006/main">
              <a:ext uri="{FF2B5EF4-FFF2-40B4-BE49-F238E27FC236}">
                <a16:creationId xmlns:a16="http://schemas.microsoft.com/office/drawing/2014/main" id="{BBB7DC33-C36C-4535-8E2C-6D9E892FB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410200"/>
            <a:ext cx="8953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Масштабирование разрешается только после независимой проверки и описания условий применимости.</a:t>
            </a:r>
          </a:p>
        </p:txBody>
      </p:sp>
    </p:spTree>
    <p:extLst>
      <p:ext uri="{BB962C8B-B14F-4D97-AF65-F5344CB8AC3E}">
        <p14:creationId xmlns:p14="http://schemas.microsoft.com/office/powerpoint/2010/main" val="190565592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accent-11">
            <a:extLst xmlns:a="http://schemas.openxmlformats.org/drawingml/2006/main">
              <a:ext uri="{FF2B5EF4-FFF2-40B4-BE49-F238E27FC236}">
                <a16:creationId xmlns:a16="http://schemas.microsoft.com/office/drawing/2014/main" id="{FC04D790-618B-42F2-96FC-C52C7DCD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426CAA8A-E0E4-4A0D-B9A7-60FF1FC4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Управление без конфликта ролей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2BF7D49B-321E-49A3-AD67-7297A3987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C338E2DD-1107-4CC8-A7D2-57D2CABCD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11">
            <a:extLst xmlns:a="http://schemas.openxmlformats.org/drawingml/2006/main">
              <a:ext uri="{FF2B5EF4-FFF2-40B4-BE49-F238E27FC236}">
                <a16:creationId xmlns:a16="http://schemas.microsoft.com/office/drawing/2014/main" id="{BA110113-5B04-479D-9819-D7726B892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s11-lead">
            <a:extLst xmlns:a="http://schemas.openxmlformats.org/drawingml/2006/main">
              <a:ext uri="{FF2B5EF4-FFF2-40B4-BE49-F238E27FC236}">
                <a16:creationId xmlns:a16="http://schemas.microsoft.com/office/drawing/2014/main" id="{3812368E-99DC-4F10-9D33-95159584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790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Стратегия, исполнение, данные и независимая проверка разделены.</a:t>
            </a:r>
          </a:p>
        </p:txBody>
      </p:sp>
      <p:sp>
        <p:nvSpPr>
          <p:cNvPr id="7" name="s11-num-0">
            <a:extLst xmlns:a="http://schemas.openxmlformats.org/drawingml/2006/main">
              <a:ext uri="{FF2B5EF4-FFF2-40B4-BE49-F238E27FC236}">
                <a16:creationId xmlns:a16="http://schemas.microsoft.com/office/drawing/2014/main" id="{250A2A8C-BF30-4941-B521-EDCBD59E2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812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1-title-0">
            <a:extLst xmlns:a="http://schemas.openxmlformats.org/drawingml/2006/main">
              <a:ext uri="{FF2B5EF4-FFF2-40B4-BE49-F238E27FC236}">
                <a16:creationId xmlns:a16="http://schemas.microsoft.com/office/drawing/2014/main" id="{82A6B275-B2A3-4CAD-97A4-8F07C2F3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145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Академический совет</a:t>
            </a:r>
          </a:p>
        </p:txBody>
      </p:sp>
      <p:sp>
        <p:nvSpPr>
          <p:cNvPr id="9" name="s11-body-0">
            <a:extLst xmlns:a="http://schemas.openxmlformats.org/drawingml/2006/main">
              <a:ext uri="{FF2B5EF4-FFF2-40B4-BE49-F238E27FC236}">
                <a16:creationId xmlns:a16="http://schemas.microsoft.com/office/drawing/2014/main" id="{0CFD86A9-3955-4E75-87E6-4DB63975C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3360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приоритеты и научная добросовестность</a:t>
            </a:r>
          </a:p>
        </p:txBody>
      </p:sp>
      <p:sp>
        <p:nvSpPr>
          <p:cNvPr id="10" name="s11-sep-0">
            <a:extLst xmlns:a="http://schemas.openxmlformats.org/drawingml/2006/main">
              <a:ext uri="{FF2B5EF4-FFF2-40B4-BE49-F238E27FC236}">
                <a16:creationId xmlns:a16="http://schemas.microsoft.com/office/drawing/2014/main" id="{B8D01C7E-738B-4212-9651-6A66BA15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90800"/>
            <a:ext cx="7600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1" name="s11-num-1">
            <a:extLst xmlns:a="http://schemas.openxmlformats.org/drawingml/2006/main">
              <a:ext uri="{FF2B5EF4-FFF2-40B4-BE49-F238E27FC236}">
                <a16:creationId xmlns:a16="http://schemas.microsoft.com/office/drawing/2014/main" id="{E92007F6-F4B3-4B98-AF6E-BC6C4C34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670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11-title-1">
            <a:extLst xmlns:a="http://schemas.openxmlformats.org/drawingml/2006/main">
              <a:ext uri="{FF2B5EF4-FFF2-40B4-BE49-F238E27FC236}">
                <a16:creationId xmlns:a16="http://schemas.microsoft.com/office/drawing/2014/main" id="{6046ADEB-2611-4DF5-85D4-9C8494E5E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003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Владельцы реестров</a:t>
            </a:r>
          </a:p>
        </p:txBody>
      </p:sp>
      <p:sp>
        <p:nvSpPr>
          <p:cNvPr id="13" name="s11-body-1">
            <a:extLst xmlns:a="http://schemas.openxmlformats.org/drawingml/2006/main">
              <a:ext uri="{FF2B5EF4-FFF2-40B4-BE49-F238E27FC236}">
                <a16:creationId xmlns:a16="http://schemas.microsoft.com/office/drawing/2014/main" id="{73EF2F9E-96DE-4F6A-AFD3-26D553800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1940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семантика, качество и актуализация</a:t>
            </a:r>
          </a:p>
        </p:txBody>
      </p:sp>
      <p:sp>
        <p:nvSpPr>
          <p:cNvPr id="14" name="s11-sep-1">
            <a:extLst xmlns:a="http://schemas.openxmlformats.org/drawingml/2006/main">
              <a:ext uri="{FF2B5EF4-FFF2-40B4-BE49-F238E27FC236}">
                <a16:creationId xmlns:a16="http://schemas.microsoft.com/office/drawing/2014/main" id="{75BAF4D4-739A-4715-8D4E-634D3118B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76600"/>
            <a:ext cx="7600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5" name="s11-num-2">
            <a:extLst xmlns:a="http://schemas.openxmlformats.org/drawingml/2006/main">
              <a:ext uri="{FF2B5EF4-FFF2-40B4-BE49-F238E27FC236}">
                <a16:creationId xmlns:a16="http://schemas.microsoft.com/office/drawing/2014/main" id="{B60A2AA8-42E7-4A11-817C-DCAD2E9C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528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11-title-2">
            <a:extLst xmlns:a="http://schemas.openxmlformats.org/drawingml/2006/main">
              <a:ext uri="{FF2B5EF4-FFF2-40B4-BE49-F238E27FC236}">
                <a16:creationId xmlns:a16="http://schemas.microsoft.com/office/drawing/2014/main" id="{0AFB058B-4C58-4613-84AB-1A0C0368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861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Программный офис</a:t>
            </a:r>
          </a:p>
        </p:txBody>
      </p:sp>
      <p:sp>
        <p:nvSpPr>
          <p:cNvPr id="17" name="s11-body-2">
            <a:extLst xmlns:a="http://schemas.openxmlformats.org/drawingml/2006/main">
              <a:ext uri="{FF2B5EF4-FFF2-40B4-BE49-F238E27FC236}">
                <a16:creationId xmlns:a16="http://schemas.microsoft.com/office/drawing/2014/main" id="{BD8FA4CA-C113-4FEF-8189-6411728FB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50520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портфель, договоры и контроль этапов</a:t>
            </a:r>
          </a:p>
        </p:txBody>
      </p:sp>
      <p:sp>
        <p:nvSpPr>
          <p:cNvPr id="18" name="s11-sep-2">
            <a:extLst xmlns:a="http://schemas.openxmlformats.org/drawingml/2006/main">
              <a:ext uri="{FF2B5EF4-FFF2-40B4-BE49-F238E27FC236}">
                <a16:creationId xmlns:a16="http://schemas.microsoft.com/office/drawing/2014/main" id="{BFF52FF8-7E25-45BE-BDF9-A0A4CA078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62400"/>
            <a:ext cx="7600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s11-num-3">
            <a:extLst xmlns:a="http://schemas.openxmlformats.org/drawingml/2006/main">
              <a:ext uri="{FF2B5EF4-FFF2-40B4-BE49-F238E27FC236}">
                <a16:creationId xmlns:a16="http://schemas.microsoft.com/office/drawing/2014/main" id="{2E500D04-EC13-426D-BAA5-171A3C294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386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11-title-3">
            <a:extLst xmlns:a="http://schemas.openxmlformats.org/drawingml/2006/main">
              <a:ext uri="{FF2B5EF4-FFF2-40B4-BE49-F238E27FC236}">
                <a16:creationId xmlns:a16="http://schemas.microsoft.com/office/drawing/2014/main" id="{82D85AB2-A35E-41E3-8EBB-F389841B1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719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Независимые панели</a:t>
            </a:r>
          </a:p>
        </p:txBody>
      </p:sp>
      <p:sp>
        <p:nvSpPr>
          <p:cNvPr id="21" name="s11-body-3">
            <a:extLst xmlns:a="http://schemas.openxmlformats.org/drawingml/2006/main">
              <a:ext uri="{FF2B5EF4-FFF2-40B4-BE49-F238E27FC236}">
                <a16:creationId xmlns:a16="http://schemas.microsoft.com/office/drawing/2014/main" id="{FFDC52F5-8BE9-4078-862D-D30F2F7AA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9100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валидация, апелляции и конфликт интересов</a:t>
            </a:r>
          </a:p>
        </p:txBody>
      </p:sp>
      <p:sp>
        <p:nvSpPr>
          <p:cNvPr id="22" name="s11-sep-3">
            <a:extLst xmlns:a="http://schemas.openxmlformats.org/drawingml/2006/main">
              <a:ext uri="{FF2B5EF4-FFF2-40B4-BE49-F238E27FC236}">
                <a16:creationId xmlns:a16="http://schemas.microsoft.com/office/drawing/2014/main" id="{0983AFDB-1CE8-400B-8987-6123CE424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48200"/>
            <a:ext cx="7600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3" name="s11-num-4">
            <a:extLst xmlns:a="http://schemas.openxmlformats.org/drawingml/2006/main">
              <a:ext uri="{FF2B5EF4-FFF2-40B4-BE49-F238E27FC236}">
                <a16:creationId xmlns:a16="http://schemas.microsoft.com/office/drawing/2014/main" id="{0C03D169-BA3B-444F-B78F-57629E037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244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11-title-4">
            <a:extLst xmlns:a="http://schemas.openxmlformats.org/drawingml/2006/main">
              <a:ext uri="{FF2B5EF4-FFF2-40B4-BE49-F238E27FC236}">
                <a16:creationId xmlns:a16="http://schemas.microsoft.com/office/drawing/2014/main" id="{7B97070B-3F38-4180-ABD4-F4BE622C3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57750"/>
            <a:ext cx="333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Территориальные советы</a:t>
            </a:r>
          </a:p>
        </p:txBody>
      </p:sp>
      <p:sp>
        <p:nvSpPr>
          <p:cNvPr id="25" name="s11-body-4">
            <a:extLst xmlns:a="http://schemas.openxmlformats.org/drawingml/2006/main">
              <a:ext uri="{FF2B5EF4-FFF2-40B4-BE49-F238E27FC236}">
                <a16:creationId xmlns:a16="http://schemas.microsoft.com/office/drawing/2014/main" id="{B6D19580-845E-4D74-8DAE-0D4C1279F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876800"/>
            <a:ext cx="409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запрос, полигоны и внедрение</a:t>
            </a:r>
          </a:p>
        </p:txBody>
      </p:sp>
      <p:sp>
        <p:nvSpPr>
          <p:cNvPr id="26" name="s11-side">
            <a:extLst xmlns:a="http://schemas.openxmlformats.org/drawingml/2006/main">
              <a:ext uri="{FF2B5EF4-FFF2-40B4-BE49-F238E27FC236}">
                <a16:creationId xmlns:a16="http://schemas.microsoft.com/office/drawing/2014/main" id="{025267EE-DB48-466F-904D-1871399F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33600"/>
            <a:ext cx="2819400" cy="3390900"/>
          </a:xfrm>
          <a:prstGeom xmlns:a="http://schemas.openxmlformats.org/drawingml/2006/main" prst="roundRect">
            <a:avLst>
              <a:gd name="adj" fmla="val 270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7" name="s11-side-k">
            <a:extLst xmlns:a="http://schemas.openxmlformats.org/drawingml/2006/main">
              <a:ext uri="{FF2B5EF4-FFF2-40B4-BE49-F238E27FC236}">
                <a16:creationId xmlns:a16="http://schemas.microsoft.com/office/drawing/2014/main" id="{21051C3B-89C9-4F19-B1E9-742A7555C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400300"/>
            <a:ext cx="2324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КЛЮЧЕВОЕ ПРАВИЛО</a:t>
            </a:r>
          </a:p>
        </p:txBody>
      </p:sp>
      <p:sp>
        <p:nvSpPr>
          <p:cNvPr id="28" name="s11-side-title">
            <a:extLst xmlns:a="http://schemas.openxmlformats.org/drawingml/2006/main">
              <a:ext uri="{FF2B5EF4-FFF2-40B4-BE49-F238E27FC236}">
                <a16:creationId xmlns:a16="http://schemas.microsoft.com/office/drawing/2014/main" id="{937ACE0A-86D2-4E05-B1B5-37E609088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838450"/>
            <a:ext cx="2324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Оператор не меняет научное заключение</a:t>
            </a:r>
          </a:p>
        </p:txBody>
      </p:sp>
      <p:sp>
        <p:nvSpPr>
          <p:cNvPr id="29" name="s11-side-body">
            <a:extLst xmlns:a="http://schemas.openxmlformats.org/drawingml/2006/main">
              <a:ext uri="{FF2B5EF4-FFF2-40B4-BE49-F238E27FC236}">
                <a16:creationId xmlns:a16="http://schemas.microsoft.com/office/drawing/2014/main" id="{572E8451-D3AD-4610-9F03-3EE200F78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019550"/>
            <a:ext cx="23241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Он обеспечивает идентификаторы, доступность, защиту и журнал версий.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Эффект подтверждает независимая сторона.</a:t>
            </a:r>
          </a:p>
        </p:txBody>
      </p:sp>
    </p:spTree>
    <p:extLst>
      <p:ext uri="{BB962C8B-B14F-4D97-AF65-F5344CB8AC3E}">
        <p14:creationId xmlns:p14="http://schemas.microsoft.com/office/powerpoint/2010/main" val="97297342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itle-accent-12">
            <a:extLst xmlns:a="http://schemas.openxmlformats.org/drawingml/2006/main">
              <a:ext uri="{FF2B5EF4-FFF2-40B4-BE49-F238E27FC236}">
                <a16:creationId xmlns:a16="http://schemas.microsoft.com/office/drawing/2014/main" id="{2C63B717-25B4-4F02-A6D9-DCA1753FA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BF370CD7-9920-4A3D-8180-6A6BFD3A4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Пилот на 12 месяцев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84F68201-5A1A-42C0-881D-339915FB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145BB86C-B8A9-4040-A733-850E28C6B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12">
            <a:extLst xmlns:a="http://schemas.openxmlformats.org/drawingml/2006/main">
              <a:ext uri="{FF2B5EF4-FFF2-40B4-BE49-F238E27FC236}">
                <a16:creationId xmlns:a16="http://schemas.microsoft.com/office/drawing/2014/main" id="{810E8801-C479-431C-B5BF-CC8D4E9D0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s12-number">
            <a:extLst xmlns:a="http://schemas.openxmlformats.org/drawingml/2006/main">
              <a:ext uri="{FF2B5EF4-FFF2-40B4-BE49-F238E27FC236}">
                <a16:creationId xmlns:a16="http://schemas.microsoft.com/office/drawing/2014/main" id="{45BD5C78-F4F6-48E9-9BBC-1495DB73C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276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7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7" name="s12-label">
            <a:extLst xmlns:a="http://schemas.openxmlformats.org/drawingml/2006/main">
              <a:ext uri="{FF2B5EF4-FFF2-40B4-BE49-F238E27FC236}">
                <a16:creationId xmlns:a16="http://schemas.microsoft.com/office/drawing/2014/main" id="{010BDF21-141A-4EC8-8B07-FCDE5D423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95650"/>
            <a:ext cx="2857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месяцев, чтобы доказать работоспособность механизма — не создать большую бюрократию</a:t>
            </a:r>
          </a:p>
        </p:txBody>
      </p:sp>
      <p:sp>
        <p:nvSpPr>
          <p:cNvPr id="8" name="s12-no-0">
            <a:extLst xmlns:a="http://schemas.openxmlformats.org/drawingml/2006/main">
              <a:ext uri="{FF2B5EF4-FFF2-40B4-BE49-F238E27FC236}">
                <a16:creationId xmlns:a16="http://schemas.microsoft.com/office/drawing/2014/main" id="{A021270B-67DF-4E30-86CA-5797FB9BF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8859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12-title-0">
            <a:extLst xmlns:a="http://schemas.openxmlformats.org/drawingml/2006/main">
              <a:ext uri="{FF2B5EF4-FFF2-40B4-BE49-F238E27FC236}">
                <a16:creationId xmlns:a16="http://schemas.microsoft.com/office/drawing/2014/main" id="{6CE63E79-E1C7-4AEA-A360-A390D5723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288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3–5 территорий</a:t>
            </a:r>
          </a:p>
        </p:txBody>
      </p:sp>
      <p:sp>
        <p:nvSpPr>
          <p:cNvPr id="10" name="s12-body-0">
            <a:extLst xmlns:a="http://schemas.openxmlformats.org/drawingml/2006/main">
              <a:ext uri="{FF2B5EF4-FFF2-40B4-BE49-F238E27FC236}">
                <a16:creationId xmlns:a16="http://schemas.microsoft.com/office/drawing/2014/main" id="{DAEB8AF0-8803-4CA3-B541-36AD9545C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478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разные природные и хозяйственные условия</a:t>
            </a:r>
          </a:p>
        </p:txBody>
      </p:sp>
      <p:sp>
        <p:nvSpPr>
          <p:cNvPr id="11" name="s12-sep-0">
            <a:extLst xmlns:a="http://schemas.openxmlformats.org/drawingml/2006/main">
              <a:ext uri="{FF2B5EF4-FFF2-40B4-BE49-F238E27FC236}">
                <a16:creationId xmlns:a16="http://schemas.microsoft.com/office/drawing/2014/main" id="{756ABD70-0BE5-4675-A75E-77620D473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712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2" name="s12-no-1">
            <a:extLst xmlns:a="http://schemas.openxmlformats.org/drawingml/2006/main">
              <a:ext uri="{FF2B5EF4-FFF2-40B4-BE49-F238E27FC236}">
                <a16:creationId xmlns:a16="http://schemas.microsoft.com/office/drawing/2014/main" id="{89E2FAE6-081F-4294-B9CF-BDAD6F24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6289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12-title-1">
            <a:extLst xmlns:a="http://schemas.openxmlformats.org/drawingml/2006/main">
              <a:ext uri="{FF2B5EF4-FFF2-40B4-BE49-F238E27FC236}">
                <a16:creationId xmlns:a16="http://schemas.microsoft.com/office/drawing/2014/main" id="{DB6082D4-BB5D-4F3E-932B-F577FA6E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717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Единая исходная линия</a:t>
            </a:r>
          </a:p>
        </p:txBody>
      </p:sp>
      <p:sp>
        <p:nvSpPr>
          <p:cNvPr id="14" name="s12-body-1">
            <a:extLst xmlns:a="http://schemas.openxmlformats.org/drawingml/2006/main">
              <a:ext uri="{FF2B5EF4-FFF2-40B4-BE49-F238E27FC236}">
                <a16:creationId xmlns:a16="http://schemas.microsoft.com/office/drawing/2014/main" id="{C02A08D5-4B3D-4EF3-8C73-2228A218D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908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паспорта, показатели, источники и качество</a:t>
            </a:r>
          </a:p>
        </p:txBody>
      </p:sp>
      <p:sp>
        <p:nvSpPr>
          <p:cNvPr id="15" name="s12-sep-1">
            <a:extLst xmlns:a="http://schemas.openxmlformats.org/drawingml/2006/main">
              <a:ext uri="{FF2B5EF4-FFF2-40B4-BE49-F238E27FC236}">
                <a16:creationId xmlns:a16="http://schemas.microsoft.com/office/drawing/2014/main" id="{AE02BA9A-A804-4E3F-AFA8-51F41D447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28950"/>
            <a:ext cx="712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6" name="s12-no-2">
            <a:extLst xmlns:a="http://schemas.openxmlformats.org/drawingml/2006/main">
              <a:ext uri="{FF2B5EF4-FFF2-40B4-BE49-F238E27FC236}">
                <a16:creationId xmlns:a16="http://schemas.microsoft.com/office/drawing/2014/main" id="{E7E37E3B-2719-451B-A09A-E36BE6824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3718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s12-title-2">
            <a:extLst xmlns:a="http://schemas.openxmlformats.org/drawingml/2006/main">
              <a:ext uri="{FF2B5EF4-FFF2-40B4-BE49-F238E27FC236}">
                <a16:creationId xmlns:a16="http://schemas.microsoft.com/office/drawing/2014/main" id="{EEDEE193-B0A9-4797-ACB0-09411A85B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147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5 приоритетных вызовов</a:t>
            </a:r>
          </a:p>
        </p:txBody>
      </p:sp>
      <p:sp>
        <p:nvSpPr>
          <p:cNvPr id="18" name="s12-body-2">
            <a:extLst xmlns:a="http://schemas.openxmlformats.org/drawingml/2006/main">
              <a:ext uri="{FF2B5EF4-FFF2-40B4-BE49-F238E27FC236}">
                <a16:creationId xmlns:a16="http://schemas.microsoft.com/office/drawing/2014/main" id="{D4E4057C-6933-47E8-9B8A-8211680E2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337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гипотезы и измеримые цели</a:t>
            </a:r>
          </a:p>
        </p:txBody>
      </p:sp>
      <p:sp>
        <p:nvSpPr>
          <p:cNvPr id="19" name="s12-sep-2">
            <a:extLst xmlns:a="http://schemas.openxmlformats.org/drawingml/2006/main">
              <a:ext uri="{FF2B5EF4-FFF2-40B4-BE49-F238E27FC236}">
                <a16:creationId xmlns:a16="http://schemas.microsoft.com/office/drawing/2014/main" id="{C3737989-D628-404D-A36F-92B336540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771900"/>
            <a:ext cx="712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0" name="s12-no-3">
            <a:extLst xmlns:a="http://schemas.openxmlformats.org/drawingml/2006/main">
              <a:ext uri="{FF2B5EF4-FFF2-40B4-BE49-F238E27FC236}">
                <a16:creationId xmlns:a16="http://schemas.microsoft.com/office/drawing/2014/main" id="{FCC64981-46DC-42FE-867F-3A083275C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1148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s12-title-3">
            <a:extLst xmlns:a="http://schemas.openxmlformats.org/drawingml/2006/main">
              <a:ext uri="{FF2B5EF4-FFF2-40B4-BE49-F238E27FC236}">
                <a16:creationId xmlns:a16="http://schemas.microsoft.com/office/drawing/2014/main" id="{7723B6D0-A1A4-4C44-B72E-900237C6E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576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MVP 10 реестров</a:t>
            </a:r>
          </a:p>
        </p:txBody>
      </p:sp>
      <p:sp>
        <p:nvSpPr>
          <p:cNvPr id="22" name="s12-body-3">
            <a:extLst xmlns:a="http://schemas.openxmlformats.org/drawingml/2006/main">
              <a:ext uri="{FF2B5EF4-FFF2-40B4-BE49-F238E27FC236}">
                <a16:creationId xmlns:a16="http://schemas.microsoft.com/office/drawing/2014/main" id="{BA9C3C6E-1B29-4DF4-84B6-1EF415C6F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767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владельцы, протоколы и граф связей</a:t>
            </a:r>
          </a:p>
        </p:txBody>
      </p:sp>
      <p:sp>
        <p:nvSpPr>
          <p:cNvPr id="23" name="s12-sep-3">
            <a:extLst xmlns:a="http://schemas.openxmlformats.org/drawingml/2006/main">
              <a:ext uri="{FF2B5EF4-FFF2-40B4-BE49-F238E27FC236}">
                <a16:creationId xmlns:a16="http://schemas.microsoft.com/office/drawing/2014/main" id="{0A1A469F-B8A6-47C2-A13F-0F10E6E1E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14850"/>
            <a:ext cx="7124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4" name="s12-no-4">
            <a:extLst xmlns:a="http://schemas.openxmlformats.org/drawingml/2006/main">
              <a:ext uri="{FF2B5EF4-FFF2-40B4-BE49-F238E27FC236}">
                <a16:creationId xmlns:a16="http://schemas.microsoft.com/office/drawing/2014/main" id="{A57D7055-ED84-406D-8F92-40C37F80A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85775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s12-title-4">
            <a:extLst xmlns:a="http://schemas.openxmlformats.org/drawingml/2006/main">
              <a:ext uri="{FF2B5EF4-FFF2-40B4-BE49-F238E27FC236}">
                <a16:creationId xmlns:a16="http://schemas.microsoft.com/office/drawing/2014/main" id="{A370BF4F-7336-4EDB-9B81-3CA2AD74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8006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Независимая проверка</a:t>
            </a:r>
          </a:p>
        </p:txBody>
      </p:sp>
      <p:sp>
        <p:nvSpPr>
          <p:cNvPr id="26" name="s12-body-4">
            <a:extLst xmlns:a="http://schemas.openxmlformats.org/drawingml/2006/main">
              <a:ext uri="{FF2B5EF4-FFF2-40B4-BE49-F238E27FC236}">
                <a16:creationId xmlns:a16="http://schemas.microsoft.com/office/drawing/2014/main" id="{EB946F24-1FC3-4A98-92CE-8A2C063F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819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публичное заключение и решение о масштабе</a:t>
            </a:r>
          </a:p>
        </p:txBody>
      </p:sp>
      <p:sp>
        <p:nvSpPr>
          <p:cNvPr id="27" name="s12-output-bg">
            <a:extLst xmlns:a="http://schemas.openxmlformats.org/drawingml/2006/main">
              <a:ext uri="{FF2B5EF4-FFF2-40B4-BE49-F238E27FC236}">
                <a16:creationId xmlns:a16="http://schemas.microsoft.com/office/drawing/2014/main" id="{62126F17-E2E8-4474-95C7-2F4E7E009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781675"/>
            <a:ext cx="7810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8" name="s12-output-text">
            <a:extLst xmlns:a="http://schemas.openxmlformats.org/drawingml/2006/main">
              <a:ext uri="{FF2B5EF4-FFF2-40B4-BE49-F238E27FC236}">
                <a16:creationId xmlns:a16="http://schemas.microsoft.com/office/drawing/2014/main" id="{E8BB96E7-E816-445C-8C21-5CEAF12B8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5838825"/>
            <a:ext cx="7581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Выход: каталог метаданных • 10 реестров • консорциумы • публичный отчёт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180837639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accent-13">
            <a:extLst xmlns:a="http://schemas.openxmlformats.org/drawingml/2006/main">
              <a:ext uri="{FF2B5EF4-FFF2-40B4-BE49-F238E27FC236}">
                <a16:creationId xmlns:a16="http://schemas.microsoft.com/office/drawing/2014/main" id="{FB01C0B3-C29C-45A9-AE50-F24C95521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84CF478D-4EC8-4EF4-B598-6A8C71BF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Дорожная карта на 36 месяцев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5DEF08B2-F3A3-4BA1-8BF5-853F6DEBE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07A73F2D-7C03-40CA-92A5-D2A17CC69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13">
            <a:extLst xmlns:a="http://schemas.openxmlformats.org/drawingml/2006/main">
              <a:ext uri="{FF2B5EF4-FFF2-40B4-BE49-F238E27FC236}">
                <a16:creationId xmlns:a16="http://schemas.microsoft.com/office/drawing/2014/main" id="{613EA094-E934-4C3A-ACF5-54CD4A977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s13-lead">
            <a:extLst xmlns:a="http://schemas.openxmlformats.org/drawingml/2006/main">
              <a:ext uri="{FF2B5EF4-FFF2-40B4-BE49-F238E27FC236}">
                <a16:creationId xmlns:a16="http://schemas.microsoft.com/office/drawing/2014/main" id="{D29663FB-D49A-4932-ADA4-10078D9DA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57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Масштабирование начинается только после контрольных точек качества.</a:t>
            </a:r>
          </a:p>
        </p:txBody>
      </p:sp>
      <p:sp>
        <p:nvSpPr>
          <p:cNvPr id="7" name="s13-line">
            <a:extLst xmlns:a="http://schemas.openxmlformats.org/drawingml/2006/main">
              <a:ext uri="{FF2B5EF4-FFF2-40B4-BE49-F238E27FC236}">
                <a16:creationId xmlns:a16="http://schemas.microsoft.com/office/drawing/2014/main" id="{63D3DB10-CADD-4A17-952E-A8A8D00C3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57550"/>
            <a:ext cx="1047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8" name="s13-dot-0">
            <a:extLst xmlns:a="http://schemas.openxmlformats.org/drawingml/2006/main">
              <a:ext uri="{FF2B5EF4-FFF2-40B4-BE49-F238E27FC236}">
                <a16:creationId xmlns:a16="http://schemas.microsoft.com/office/drawing/2014/main" id="{48763963-E07F-4431-A885-B6754185E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480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9" name="s13-date-0">
            <a:extLst xmlns:a="http://schemas.openxmlformats.org/drawingml/2006/main">
              <a:ext uri="{FF2B5EF4-FFF2-40B4-BE49-F238E27FC236}">
                <a16:creationId xmlns:a16="http://schemas.microsoft.com/office/drawing/2014/main" id="{3790525A-B4C8-42B8-965A-0C776061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238375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0–3</a:t>
            </a:r>
          </a:p>
        </p:txBody>
      </p:sp>
      <p:sp>
        <p:nvSpPr>
          <p:cNvPr id="10" name="s13-label-0">
            <a:extLst xmlns:a="http://schemas.openxmlformats.org/drawingml/2006/main">
              <a:ext uri="{FF2B5EF4-FFF2-40B4-BE49-F238E27FC236}">
                <a16:creationId xmlns:a16="http://schemas.microsoft.com/office/drawing/2014/main" id="{58DAE426-FB23-4E87-B579-A2C7691EE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6479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КОНЦЕПЦИЯ</a:t>
            </a:r>
          </a:p>
        </p:txBody>
      </p:sp>
      <p:sp>
        <p:nvSpPr>
          <p:cNvPr id="11" name="s13-body-0">
            <a:extLst xmlns:a="http://schemas.openxmlformats.org/drawingml/2006/main">
              <a:ext uri="{FF2B5EF4-FFF2-40B4-BE49-F238E27FC236}">
                <a16:creationId xmlns:a16="http://schemas.microsoft.com/office/drawing/2014/main" id="{AEF6A78A-5065-4452-92D4-ACC56B20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714750"/>
            <a:ext cx="1924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советы • оператор • онтология</a:t>
            </a:r>
          </a:p>
        </p:txBody>
      </p:sp>
      <p:sp>
        <p:nvSpPr>
          <p:cNvPr id="12" name="s13-dot-1">
            <a:extLst xmlns:a="http://schemas.openxmlformats.org/drawingml/2006/main">
              <a:ext uri="{FF2B5EF4-FFF2-40B4-BE49-F238E27FC236}">
                <a16:creationId xmlns:a16="http://schemas.microsoft.com/office/drawing/2014/main" id="{E6B4AF0A-8476-463E-80AC-68F5B7935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480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13" name="s13-date-1">
            <a:extLst xmlns:a="http://schemas.openxmlformats.org/drawingml/2006/main">
              <a:ext uri="{FF2B5EF4-FFF2-40B4-BE49-F238E27FC236}">
                <a16:creationId xmlns:a16="http://schemas.microsoft.com/office/drawing/2014/main" id="{423B8200-84F0-468D-B377-D3DED1FB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238375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4–6</a:t>
            </a:r>
          </a:p>
        </p:txBody>
      </p:sp>
      <p:sp>
        <p:nvSpPr>
          <p:cNvPr id="14" name="s13-label-1">
            <a:extLst xmlns:a="http://schemas.openxmlformats.org/drawingml/2006/main">
              <a:ext uri="{FF2B5EF4-FFF2-40B4-BE49-F238E27FC236}">
                <a16:creationId xmlns:a16="http://schemas.microsoft.com/office/drawing/2014/main" id="{AA3DA059-060D-438B-9A31-14B81282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6479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15" name="s13-body-1">
            <a:extLst xmlns:a="http://schemas.openxmlformats.org/drawingml/2006/main">
              <a:ext uri="{FF2B5EF4-FFF2-40B4-BE49-F238E27FC236}">
                <a16:creationId xmlns:a16="http://schemas.microsoft.com/office/drawing/2014/main" id="{2FB37FF4-91BC-4724-A683-390A01C42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714750"/>
            <a:ext cx="1924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регламенты • паспорт • пилоты</a:t>
            </a:r>
          </a:p>
        </p:txBody>
      </p:sp>
      <p:sp>
        <p:nvSpPr>
          <p:cNvPr id="16" name="s13-dot-2">
            <a:extLst xmlns:a="http://schemas.openxmlformats.org/drawingml/2006/main">
              <a:ext uri="{FF2B5EF4-FFF2-40B4-BE49-F238E27FC236}">
                <a16:creationId xmlns:a16="http://schemas.microsoft.com/office/drawing/2014/main" id="{CCE0151B-43CE-46A0-814B-2511359AF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0480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7" name="s13-date-2">
            <a:extLst xmlns:a="http://schemas.openxmlformats.org/drawingml/2006/main">
              <a:ext uri="{FF2B5EF4-FFF2-40B4-BE49-F238E27FC236}">
                <a16:creationId xmlns:a16="http://schemas.microsoft.com/office/drawing/2014/main" id="{5E6A36D1-35D9-4440-82A4-C8D684260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238375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7–12</a:t>
            </a:r>
          </a:p>
        </p:txBody>
      </p:sp>
      <p:sp>
        <p:nvSpPr>
          <p:cNvPr id="18" name="s13-label-2">
            <a:extLst xmlns:a="http://schemas.openxmlformats.org/drawingml/2006/main">
              <a:ext uri="{FF2B5EF4-FFF2-40B4-BE49-F238E27FC236}">
                <a16:creationId xmlns:a16="http://schemas.microsoft.com/office/drawing/2014/main" id="{DC1F3289-4B09-4A98-B58B-78AAE453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6479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MVP</a:t>
            </a:r>
          </a:p>
        </p:txBody>
      </p:sp>
      <p:sp>
        <p:nvSpPr>
          <p:cNvPr id="19" name="s13-body-2">
            <a:extLst xmlns:a="http://schemas.openxmlformats.org/drawingml/2006/main">
              <a:ext uri="{FF2B5EF4-FFF2-40B4-BE49-F238E27FC236}">
                <a16:creationId xmlns:a16="http://schemas.microsoft.com/office/drawing/2014/main" id="{EA293C6E-C30A-42F8-8A05-E51F23B0D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714750"/>
            <a:ext cx="1924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10 реестров • консорциумы</a:t>
            </a:r>
          </a:p>
        </p:txBody>
      </p:sp>
      <p:sp>
        <p:nvSpPr>
          <p:cNvPr id="20" name="s13-dot-3">
            <a:extLst xmlns:a="http://schemas.openxmlformats.org/drawingml/2006/main">
              <a:ext uri="{FF2B5EF4-FFF2-40B4-BE49-F238E27FC236}">
                <a16:creationId xmlns:a16="http://schemas.microsoft.com/office/drawing/2014/main" id="{7B2FDA24-CB49-45F7-8DC3-228D0259E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0480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21" name="s13-date-3">
            <a:extLst xmlns:a="http://schemas.openxmlformats.org/drawingml/2006/main">
              <a:ext uri="{FF2B5EF4-FFF2-40B4-BE49-F238E27FC236}">
                <a16:creationId xmlns:a16="http://schemas.microsoft.com/office/drawing/2014/main" id="{4028EB4A-3C6C-4ACD-B160-DAD44F127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238375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13–24</a:t>
            </a:r>
          </a:p>
        </p:txBody>
      </p:sp>
      <p:sp>
        <p:nvSpPr>
          <p:cNvPr id="22" name="s13-label-3">
            <a:extLst xmlns:a="http://schemas.openxmlformats.org/drawingml/2006/main">
              <a:ext uri="{FF2B5EF4-FFF2-40B4-BE49-F238E27FC236}">
                <a16:creationId xmlns:a16="http://schemas.microsoft.com/office/drawing/2014/main" id="{106E2A86-9AA9-4934-A17A-9526AA94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6479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ПОЛЕ</a:t>
            </a:r>
          </a:p>
        </p:txBody>
      </p:sp>
      <p:sp>
        <p:nvSpPr>
          <p:cNvPr id="23" name="s13-body-3">
            <a:extLst xmlns:a="http://schemas.openxmlformats.org/drawingml/2006/main">
              <a:ext uri="{FF2B5EF4-FFF2-40B4-BE49-F238E27FC236}">
                <a16:creationId xmlns:a16="http://schemas.microsoft.com/office/drawing/2014/main" id="{10B285A0-3B04-4C66-97BF-29C2249F6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714750"/>
            <a:ext cx="1924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испытания • интеграции • аудит</a:t>
            </a:r>
          </a:p>
        </p:txBody>
      </p:sp>
      <p:sp>
        <p:nvSpPr>
          <p:cNvPr id="24" name="s13-dot-4">
            <a:extLst xmlns:a="http://schemas.openxmlformats.org/drawingml/2006/main">
              <a:ext uri="{FF2B5EF4-FFF2-40B4-BE49-F238E27FC236}">
                <a16:creationId xmlns:a16="http://schemas.microsoft.com/office/drawing/2014/main" id="{77619DF0-E671-4953-9B93-ABB81760C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30480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solidFill>
              <a:srgbClr val="111827"/>
            </a:solidFill>
            <a:prstDash val="solid"/>
          </a:ln>
        </p:spPr>
      </p:sp>
      <p:sp>
        <p:nvSpPr>
          <p:cNvPr id="25" name="s13-date-4">
            <a:extLst xmlns:a="http://schemas.openxmlformats.org/drawingml/2006/main">
              <a:ext uri="{FF2B5EF4-FFF2-40B4-BE49-F238E27FC236}">
                <a16:creationId xmlns:a16="http://schemas.microsoft.com/office/drawing/2014/main" id="{95EA301B-FBED-47EF-BF54-618D031A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38375"/>
            <a:ext cx="192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25–36</a:t>
            </a:r>
          </a:p>
        </p:txBody>
      </p:sp>
      <p:sp>
        <p:nvSpPr>
          <p:cNvPr id="26" name="s13-label-4">
            <a:extLst xmlns:a="http://schemas.openxmlformats.org/drawingml/2006/main">
              <a:ext uri="{FF2B5EF4-FFF2-40B4-BE49-F238E27FC236}">
                <a16:creationId xmlns:a16="http://schemas.microsoft.com/office/drawing/2014/main" id="{85029EEA-DF86-481D-A0DC-4B818ACBB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647950"/>
            <a:ext cx="1924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МАСШТАБ</a:t>
            </a:r>
          </a:p>
        </p:txBody>
      </p:sp>
      <p:sp>
        <p:nvSpPr>
          <p:cNvPr id="27" name="s13-body-4">
            <a:extLst xmlns:a="http://schemas.openxmlformats.org/drawingml/2006/main">
              <a:ext uri="{FF2B5EF4-FFF2-40B4-BE49-F238E27FC236}">
                <a16:creationId xmlns:a16="http://schemas.microsoft.com/office/drawing/2014/main" id="{A2FEF534-6FF7-4E65-85DD-24507E5CC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714750"/>
            <a:ext cx="19240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нормативы • регионы • устойчивость</a:t>
            </a:r>
          </a:p>
        </p:txBody>
      </p:sp>
      <p:sp>
        <p:nvSpPr>
          <p:cNvPr id="28" name="s13-gate">
            <a:extLst xmlns:a="http://schemas.openxmlformats.org/drawingml/2006/main">
              <a:ext uri="{FF2B5EF4-FFF2-40B4-BE49-F238E27FC236}">
                <a16:creationId xmlns:a16="http://schemas.microsoft.com/office/drawing/2014/main" id="{D5013834-713E-4860-BB90-A81008B07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86350"/>
            <a:ext cx="9525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9" name="s13-gate-text">
            <a:extLst xmlns:a="http://schemas.openxmlformats.org/drawingml/2006/main">
              <a:ext uri="{FF2B5EF4-FFF2-40B4-BE49-F238E27FC236}">
                <a16:creationId xmlns:a16="http://schemas.microsoft.com/office/drawing/2014/main" id="{0482E17C-D33E-44A4-852B-66E9DA11B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5780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Контрольная точка 12 месяцев: владельцы данных + актуализация + независимая экспертиза + повторное использование</a:t>
            </a:r>
          </a:p>
        </p:txBody>
      </p:sp>
    </p:spTree>
    <p:extLst>
      <p:ext uri="{BB962C8B-B14F-4D97-AF65-F5344CB8AC3E}">
        <p14:creationId xmlns:p14="http://schemas.microsoft.com/office/powerpoint/2010/main" val="4333966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itle-accent-14">
            <a:extLst xmlns:a="http://schemas.openxmlformats.org/drawingml/2006/main">
              <a:ext uri="{FF2B5EF4-FFF2-40B4-BE49-F238E27FC236}">
                <a16:creationId xmlns:a16="http://schemas.microsoft.com/office/drawing/2014/main" id="{E1D8AEF9-020D-4C31-A527-CA794DDEE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12B45219-FD02-419D-B87F-25C884840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Решение о запуске</a:t>
            </a:r>
          </a:p>
        </p:txBody>
      </p:sp>
      <p:sp>
        <p:nvSpPr>
          <p:cNvPr id="3" name="status-rule-предлагаемые решения">
            <a:extLst xmlns:a="http://schemas.openxmlformats.org/drawingml/2006/main">
              <a:ext uri="{FF2B5EF4-FFF2-40B4-BE49-F238E27FC236}">
                <a16:creationId xmlns:a16="http://schemas.microsoft.com/office/drawing/2014/main" id="{409621E5-EB0A-45C5-8767-C8C3B5F46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едлагаемые решения">
            <a:extLst xmlns:a="http://schemas.openxmlformats.org/drawingml/2006/main">
              <a:ext uri="{FF2B5EF4-FFF2-40B4-BE49-F238E27FC236}">
                <a16:creationId xmlns:a16="http://schemas.microsoft.com/office/drawing/2014/main" id="{3F3C801F-EFB7-48D2-B38C-2657B9922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ПРЕДЛАГАЕМЫЕ РЕШЕНИЯ</a:t>
            </a:r>
          </a:p>
        </p:txBody>
      </p:sp>
      <p:sp>
        <p:nvSpPr>
          <p:cNvPr id="5" name="number-14">
            <a:extLst xmlns:a="http://schemas.openxmlformats.org/drawingml/2006/main">
              <a:ext uri="{FF2B5EF4-FFF2-40B4-BE49-F238E27FC236}">
                <a16:creationId xmlns:a16="http://schemas.microsoft.com/office/drawing/2014/main" id="{B16077EC-3A60-4B11-93B1-AA02FD3A9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s14-lead">
            <a:extLst xmlns:a="http://schemas.openxmlformats.org/drawingml/2006/main">
              <a:ext uri="{FF2B5EF4-FFF2-40B4-BE49-F238E27FC236}">
                <a16:creationId xmlns:a16="http://schemas.microsoft.com/office/drawing/2014/main" id="{7E912597-DA7E-4DDF-99DD-93422F3EA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7429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Сейчас требуется санкционировать проектирование и пилотирование.</a:t>
            </a:r>
          </a:p>
        </p:txBody>
      </p:sp>
      <p:sp>
        <p:nvSpPr>
          <p:cNvPr id="7" name="s14-no-0">
            <a:extLst xmlns:a="http://schemas.openxmlformats.org/drawingml/2006/main">
              <a:ext uri="{FF2B5EF4-FFF2-40B4-BE49-F238E27FC236}">
                <a16:creationId xmlns:a16="http://schemas.microsoft.com/office/drawing/2014/main" id="{0172ADB5-9DEE-436C-A1EE-BF6D393A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4-d-0">
            <a:extLst xmlns:a="http://schemas.openxmlformats.org/drawingml/2006/main">
              <a:ext uri="{FF2B5EF4-FFF2-40B4-BE49-F238E27FC236}">
                <a16:creationId xmlns:a16="http://schemas.microsoft.com/office/drawing/2014/main" id="{1B17A15B-992A-49D3-BC48-51967461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526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Утвердить концепцию и базовые принципы</a:t>
            </a:r>
          </a:p>
        </p:txBody>
      </p:sp>
      <p:sp>
        <p:nvSpPr>
          <p:cNvPr id="9" name="s14-sep-0">
            <a:extLst xmlns:a="http://schemas.openxmlformats.org/drawingml/2006/main">
              <a:ext uri="{FF2B5EF4-FFF2-40B4-BE49-F238E27FC236}">
                <a16:creationId xmlns:a16="http://schemas.microsoft.com/office/drawing/2014/main" id="{29C803D8-EA62-4E8A-823A-A5FC67C4A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1937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0" name="s14-no-1">
            <a:extLst xmlns:a="http://schemas.openxmlformats.org/drawingml/2006/main">
              <a:ext uri="{FF2B5EF4-FFF2-40B4-BE49-F238E27FC236}">
                <a16:creationId xmlns:a16="http://schemas.microsoft.com/office/drawing/2014/main" id="{685F8110-D1A4-4C7D-8A9F-DB8363BC3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14-d-1">
            <a:extLst xmlns:a="http://schemas.openxmlformats.org/drawingml/2006/main">
              <a:ext uri="{FF2B5EF4-FFF2-40B4-BE49-F238E27FC236}">
                <a16:creationId xmlns:a16="http://schemas.microsoft.com/office/drawing/2014/main" id="{41B96831-E754-4070-A0EC-AD1CB707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1940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Назначить заказчика и Академический совет</a:t>
            </a:r>
          </a:p>
        </p:txBody>
      </p:sp>
      <p:sp>
        <p:nvSpPr>
          <p:cNvPr id="12" name="s14-sep-1">
            <a:extLst xmlns:a="http://schemas.openxmlformats.org/drawingml/2006/main">
              <a:ext uri="{FF2B5EF4-FFF2-40B4-BE49-F238E27FC236}">
                <a16:creationId xmlns:a16="http://schemas.microsoft.com/office/drawing/2014/main" id="{F51B4AE1-D78D-4BDE-AF03-CC651313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8612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3" name="s14-no-2">
            <a:extLst xmlns:a="http://schemas.openxmlformats.org/drawingml/2006/main">
              <a:ext uri="{FF2B5EF4-FFF2-40B4-BE49-F238E27FC236}">
                <a16:creationId xmlns:a16="http://schemas.microsoft.com/office/drawing/2014/main" id="{EEB96F0E-60D0-4D7C-AAE9-277808C8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242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s14-d-2">
            <a:extLst xmlns:a="http://schemas.openxmlformats.org/drawingml/2006/main">
              <a:ext uri="{FF2B5EF4-FFF2-40B4-BE49-F238E27FC236}">
                <a16:creationId xmlns:a16="http://schemas.microsoft.com/office/drawing/2014/main" id="{99040547-04B9-4203-A5DB-87175A8E3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861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Определить оператора 16 академических реестров</a:t>
            </a:r>
          </a:p>
        </p:txBody>
      </p:sp>
      <p:sp>
        <p:nvSpPr>
          <p:cNvPr id="15" name="s14-sep-2">
            <a:extLst xmlns:a="http://schemas.openxmlformats.org/drawingml/2006/main">
              <a:ext uri="{FF2B5EF4-FFF2-40B4-BE49-F238E27FC236}">
                <a16:creationId xmlns:a16="http://schemas.microsoft.com/office/drawing/2014/main" id="{A06BF599-1C98-47D8-AFFF-085231D6D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5287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6" name="s14-no-3">
            <a:extLst xmlns:a="http://schemas.openxmlformats.org/drawingml/2006/main">
              <a:ext uri="{FF2B5EF4-FFF2-40B4-BE49-F238E27FC236}">
                <a16:creationId xmlns:a16="http://schemas.microsoft.com/office/drawing/2014/main" id="{87734E20-AD05-4A6D-B400-1C2757E6C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14-d-3">
            <a:extLst xmlns:a="http://schemas.openxmlformats.org/drawingml/2006/main">
              <a:ext uri="{FF2B5EF4-FFF2-40B4-BE49-F238E27FC236}">
                <a16:creationId xmlns:a16="http://schemas.microsoft.com/office/drawing/2014/main" id="{B250398C-5FF2-4548-88B9-5E98AF24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5290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Утвердить паспорт, классификаторы и политику данных</a:t>
            </a:r>
          </a:p>
        </p:txBody>
      </p:sp>
      <p:sp>
        <p:nvSpPr>
          <p:cNvPr id="18" name="s14-sep-3">
            <a:extLst xmlns:a="http://schemas.openxmlformats.org/drawingml/2006/main">
              <a:ext uri="{FF2B5EF4-FFF2-40B4-BE49-F238E27FC236}">
                <a16:creationId xmlns:a16="http://schemas.microsoft.com/office/drawing/2014/main" id="{0FCDC8CA-CD17-4D24-9E4F-B29B39995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1962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s14-no-4">
            <a:extLst xmlns:a="http://schemas.openxmlformats.org/drawingml/2006/main">
              <a:ext uri="{FF2B5EF4-FFF2-40B4-BE49-F238E27FC236}">
                <a16:creationId xmlns:a16="http://schemas.microsoft.com/office/drawing/2014/main" id="{8FF87833-7C3E-4589-98CA-A922F0A8E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577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0" name="s14-d-4">
            <a:extLst xmlns:a="http://schemas.openxmlformats.org/drawingml/2006/main">
              <a:ext uri="{FF2B5EF4-FFF2-40B4-BE49-F238E27FC236}">
                <a16:creationId xmlns:a16="http://schemas.microsoft.com/office/drawing/2014/main" id="{54792E61-F54C-4153-9AB7-4BB6BDDBD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965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Выделить пилотный бюджет и независимый аудит</a:t>
            </a:r>
          </a:p>
        </p:txBody>
      </p:sp>
      <p:sp>
        <p:nvSpPr>
          <p:cNvPr id="21" name="s14-panel">
            <a:extLst xmlns:a="http://schemas.openxmlformats.org/drawingml/2006/main">
              <a:ext uri="{FF2B5EF4-FFF2-40B4-BE49-F238E27FC236}">
                <a16:creationId xmlns:a16="http://schemas.microsoft.com/office/drawing/2014/main" id="{9C240A36-C326-467E-98A1-A9F69936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866900"/>
            <a:ext cx="3905250" cy="3714750"/>
          </a:xfrm>
          <a:prstGeom xmlns:a="http://schemas.openxmlformats.org/drawingml/2006/main" prst="roundRect">
            <a:avLst>
              <a:gd name="adj" fmla="val 2051"/>
            </a:avLst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2" name="s14-panel-k">
            <a:extLst xmlns:a="http://schemas.openxmlformats.org/drawingml/2006/main">
              <a:ext uri="{FF2B5EF4-FFF2-40B4-BE49-F238E27FC236}">
                <a16:creationId xmlns:a16="http://schemas.microsoft.com/office/drawing/2014/main" id="{8CD5B8FA-2BB7-44A3-8690-476BFC982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1907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ПАКЕТ ПЕРВОГО ЗАСЕДАНИЯ</a:t>
            </a:r>
          </a:p>
        </p:txBody>
      </p:sp>
      <p:sp>
        <p:nvSpPr>
          <p:cNvPr id="23" name="s14-panel-title">
            <a:extLst xmlns:a="http://schemas.openxmlformats.org/drawingml/2006/main">
              <a:ext uri="{FF2B5EF4-FFF2-40B4-BE49-F238E27FC236}">
                <a16:creationId xmlns:a16="http://schemas.microsoft.com/office/drawing/2014/main" id="{30C715BE-9135-442A-A44A-393623582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743200"/>
            <a:ext cx="33337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ВОССТАНОВИТЬ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СВЯЗАННОСТЬ</a:t>
            </a:r>
          </a:p>
          <a:p xmlns:a="http://schemas.openxmlformats.org/drawingml/2006/main">
            <a:pPr algn="ctr">
              <a:defRPr sz="27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НАУКИ</a:t>
            </a:r>
          </a:p>
        </p:txBody>
      </p:sp>
      <p:sp>
        <p:nvSpPr>
          <p:cNvPr id="24" name="s14-panel-rule">
            <a:extLst xmlns:a="http://schemas.openxmlformats.org/drawingml/2006/main">
              <a:ext uri="{FF2B5EF4-FFF2-40B4-BE49-F238E27FC236}">
                <a16:creationId xmlns:a16="http://schemas.microsoft.com/office/drawing/2014/main" id="{0369D37F-395B-4058-8237-372025110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314825"/>
            <a:ext cx="1847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5" name="s14-panel-body">
            <a:extLst xmlns:a="http://schemas.openxmlformats.org/drawingml/2006/main">
              <a:ext uri="{FF2B5EF4-FFF2-40B4-BE49-F238E27FC236}">
                <a16:creationId xmlns:a16="http://schemas.microsoft.com/office/drawing/2014/main" id="{5307BEEF-E5E5-4A5B-91C5-A1D64EFA5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629150"/>
            <a:ext cx="3333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9E8F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9E8F2"/>
                </a:solidFill>
                <a:latin typeface="Arial"/>
                <a:ea typeface="Arial"/>
                <a:cs typeface="Arial"/>
              </a:rPr>
              <a:t>от школы и института</a:t>
            </a:r>
          </a:p>
          <a:p xmlns:a="http://schemas.openxmlformats.org/drawingml/2006/main">
            <a:pPr algn="ctr">
              <a:defRPr sz="1350" b="0">
                <a:solidFill>
                  <a:srgbClr val="D9E8F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9E8F2"/>
                </a:solidFill>
                <a:latin typeface="Arial"/>
                <a:ea typeface="Arial"/>
                <a:cs typeface="Arial"/>
              </a:rPr>
              <a:t>до территории, технологии</a:t>
            </a:r>
          </a:p>
          <a:p xmlns:a="http://schemas.openxmlformats.org/drawingml/2006/main">
            <a:pPr algn="ctr">
              <a:defRPr sz="1350" b="0">
                <a:solidFill>
                  <a:srgbClr val="D9E8F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9E8F2"/>
                </a:solidFill>
                <a:latin typeface="Arial"/>
                <a:ea typeface="Arial"/>
                <a:cs typeface="Arial"/>
              </a:rPr>
              <a:t>и проверяемого эффекта</a:t>
            </a:r>
          </a:p>
        </p:txBody>
      </p:sp>
      <p:sp>
        <p:nvSpPr>
          <p:cNvPr id="26" name="s14-footer">
            <a:extLst xmlns:a="http://schemas.openxmlformats.org/drawingml/2006/main">
              <a:ext uri="{FF2B5EF4-FFF2-40B4-BE49-F238E27FC236}">
                <a16:creationId xmlns:a16="http://schemas.microsoft.com/office/drawing/2014/main" id="{469A97C8-9247-4AFD-B1E4-C8301695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Сергей Леонидович • рабочая версия • 26.08.2026</a:t>
            </a:r>
          </a:p>
        </p:txBody>
      </p:sp>
    </p:spTree>
    <p:extLst>
      <p:ext uri="{BB962C8B-B14F-4D97-AF65-F5344CB8AC3E}">
        <p14:creationId xmlns:p14="http://schemas.microsoft.com/office/powerpoint/2010/main" val="15149637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itle-accent-2">
            <a:extLst xmlns:a="http://schemas.openxmlformats.org/drawingml/2006/main">
              <a:ext uri="{FF2B5EF4-FFF2-40B4-BE49-F238E27FC236}">
                <a16:creationId xmlns:a16="http://schemas.microsoft.com/office/drawing/2014/main" id="{3D826130-C731-4A0B-A29E-9EFCC980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2BBB2FFE-F747-4C2E-B527-4F1E5364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Знания пока не образуют контур действия</a:t>
            </a:r>
          </a:p>
        </p:txBody>
      </p:sp>
      <p:sp>
        <p:nvSpPr>
          <p:cNvPr id="3" name="status-rule-проектная гипотеза">
            <a:extLst xmlns:a="http://schemas.openxmlformats.org/drawingml/2006/main">
              <a:ext uri="{FF2B5EF4-FFF2-40B4-BE49-F238E27FC236}">
                <a16:creationId xmlns:a16="http://schemas.microsoft.com/office/drawing/2014/main" id="{660A14C3-7A5B-4827-BCF7-C71F3655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ая гипотеза">
            <a:extLst xmlns:a="http://schemas.openxmlformats.org/drawingml/2006/main">
              <a:ext uri="{FF2B5EF4-FFF2-40B4-BE49-F238E27FC236}">
                <a16:creationId xmlns:a16="http://schemas.microsoft.com/office/drawing/2014/main" id="{F94BC043-30DD-4ACA-99B0-08253B3CC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ГИПОТЕЗА</a:t>
            </a:r>
          </a:p>
        </p:txBody>
      </p:sp>
      <p:sp>
        <p:nvSpPr>
          <p:cNvPr id="5" name="number-2">
            <a:extLst xmlns:a="http://schemas.openxmlformats.org/drawingml/2006/main">
              <a:ext uri="{FF2B5EF4-FFF2-40B4-BE49-F238E27FC236}">
                <a16:creationId xmlns:a16="http://schemas.microsoft.com/office/drawing/2014/main" id="{9335C235-F8F5-4962-B071-FDF6B23FA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s2-lead">
            <a:extLst xmlns:a="http://schemas.openxmlformats.org/drawingml/2006/main">
              <a:ext uri="{FF2B5EF4-FFF2-40B4-BE49-F238E27FC236}">
                <a16:creationId xmlns:a16="http://schemas.microsoft.com/office/drawing/2014/main" id="{4246B28B-0635-4461-A0B7-B7C40A1AC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Разрыв возникает не только из-за нехватки исследований, а между знанием, решением и результатом.</a:t>
            </a:r>
          </a:p>
        </p:txBody>
      </p:sp>
      <p:sp>
        <p:nvSpPr>
          <p:cNvPr id="7" name="s2-0-rule">
            <a:extLst xmlns:a="http://schemas.openxmlformats.org/drawingml/2006/main">
              <a:ext uri="{FF2B5EF4-FFF2-40B4-BE49-F238E27FC236}">
                <a16:creationId xmlns:a16="http://schemas.microsoft.com/office/drawing/2014/main" id="{EEA40A5D-D1BC-4712-9B67-8B17F96B5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4317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s2-0-k">
            <a:extLst xmlns:a="http://schemas.openxmlformats.org/drawingml/2006/main">
              <a:ext uri="{FF2B5EF4-FFF2-40B4-BE49-F238E27FC236}">
                <a16:creationId xmlns:a16="http://schemas.microsoft.com/office/drawing/2014/main" id="{64054358-6D63-44EE-BB24-E59799B3D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14625"/>
            <a:ext cx="5219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2-0-title">
            <a:extLst xmlns:a="http://schemas.openxmlformats.org/drawingml/2006/main">
              <a:ext uri="{FF2B5EF4-FFF2-40B4-BE49-F238E27FC236}">
                <a16:creationId xmlns:a16="http://schemas.microsoft.com/office/drawing/2014/main" id="{760C5CE8-7EC5-487F-A7D3-8FB17818F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5219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Институты</a:t>
            </a:r>
          </a:p>
        </p:txBody>
      </p:sp>
      <p:sp>
        <p:nvSpPr>
          <p:cNvPr id="10" name="s2-0-body">
            <a:extLst xmlns:a="http://schemas.openxmlformats.org/drawingml/2006/main">
              <a:ext uri="{FF2B5EF4-FFF2-40B4-BE49-F238E27FC236}">
                <a16:creationId xmlns:a16="http://schemas.microsoft.com/office/drawing/2014/main" id="{0D9C975C-34BF-4F7B-8A6C-BDCF82146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19475"/>
            <a:ext cx="521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компетенции и оборудование описаны локально</a:t>
            </a:r>
          </a:p>
        </p:txBody>
      </p:sp>
      <p:sp>
        <p:nvSpPr>
          <p:cNvPr id="11" name="s2-1-rule">
            <a:extLst xmlns:a="http://schemas.openxmlformats.org/drawingml/2006/main">
              <a:ext uri="{FF2B5EF4-FFF2-40B4-BE49-F238E27FC236}">
                <a16:creationId xmlns:a16="http://schemas.microsoft.com/office/drawing/2014/main" id="{D68432E8-3A44-49E8-BFFD-B8EF46EFF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54317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2" name="s2-1-k">
            <a:extLst xmlns:a="http://schemas.openxmlformats.org/drawingml/2006/main">
              <a:ext uri="{FF2B5EF4-FFF2-40B4-BE49-F238E27FC236}">
                <a16:creationId xmlns:a16="http://schemas.microsoft.com/office/drawing/2014/main" id="{6E04709D-0C3B-4218-B6D2-BE16C1C5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14625"/>
            <a:ext cx="5219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2-1-title">
            <a:extLst xmlns:a="http://schemas.openxmlformats.org/drawingml/2006/main">
              <a:ext uri="{FF2B5EF4-FFF2-40B4-BE49-F238E27FC236}">
                <a16:creationId xmlns:a16="http://schemas.microsoft.com/office/drawing/2014/main" id="{7FE88BFD-C6E5-4415-88FA-0B5F62134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000375"/>
            <a:ext cx="5219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Методы и данные</a:t>
            </a:r>
          </a:p>
        </p:txBody>
      </p:sp>
      <p:sp>
        <p:nvSpPr>
          <p:cNvPr id="14" name="s2-1-body">
            <a:extLst xmlns:a="http://schemas.openxmlformats.org/drawingml/2006/main">
              <a:ext uri="{FF2B5EF4-FFF2-40B4-BE49-F238E27FC236}">
                <a16:creationId xmlns:a16="http://schemas.microsoft.com/office/drawing/2014/main" id="{8A001B2D-CCD9-4271-B439-468D8CE88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419475"/>
            <a:ext cx="521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трудно сопоставлять происхождение и качество</a:t>
            </a:r>
          </a:p>
        </p:txBody>
      </p:sp>
      <p:sp>
        <p:nvSpPr>
          <p:cNvPr id="15" name="s2-2-rule">
            <a:extLst xmlns:a="http://schemas.openxmlformats.org/drawingml/2006/main">
              <a:ext uri="{FF2B5EF4-FFF2-40B4-BE49-F238E27FC236}">
                <a16:creationId xmlns:a16="http://schemas.microsoft.com/office/drawing/2014/main" id="{2A4A585C-71A5-408B-A69E-297B0B84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8622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2-2-k">
            <a:extLst xmlns:a="http://schemas.openxmlformats.org/drawingml/2006/main">
              <a:ext uri="{FF2B5EF4-FFF2-40B4-BE49-F238E27FC236}">
                <a16:creationId xmlns:a16="http://schemas.microsoft.com/office/drawing/2014/main" id="{2B2357CA-1129-4C44-8C8C-CB734FCB1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57675"/>
            <a:ext cx="5219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s2-2-title">
            <a:extLst xmlns:a="http://schemas.openxmlformats.org/drawingml/2006/main">
              <a:ext uri="{FF2B5EF4-FFF2-40B4-BE49-F238E27FC236}">
                <a16:creationId xmlns:a16="http://schemas.microsoft.com/office/drawing/2014/main" id="{CC6CA800-3B97-45EB-9963-39D4F244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43425"/>
            <a:ext cx="5219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Запрос территории</a:t>
            </a:r>
          </a:p>
        </p:txBody>
      </p:sp>
      <p:sp>
        <p:nvSpPr>
          <p:cNvPr id="18" name="s2-2-body">
            <a:extLst xmlns:a="http://schemas.openxmlformats.org/drawingml/2006/main">
              <a:ext uri="{FF2B5EF4-FFF2-40B4-BE49-F238E27FC236}">
                <a16:creationId xmlns:a16="http://schemas.microsoft.com/office/drawing/2014/main" id="{0468A7F0-513B-47FC-8328-075386D6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62525"/>
            <a:ext cx="521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редко превращается в межинститутскую программу</a:t>
            </a:r>
          </a:p>
        </p:txBody>
      </p:sp>
      <p:sp>
        <p:nvSpPr>
          <p:cNvPr id="19" name="s2-3-rule">
            <a:extLst xmlns:a="http://schemas.openxmlformats.org/drawingml/2006/main">
              <a:ext uri="{FF2B5EF4-FFF2-40B4-BE49-F238E27FC236}">
                <a16:creationId xmlns:a16="http://schemas.microsoft.com/office/drawing/2014/main" id="{92B4D8FA-B402-4845-9C4B-50BF53DD6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8622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0" name="s2-3-k">
            <a:extLst xmlns:a="http://schemas.openxmlformats.org/drawingml/2006/main">
              <a:ext uri="{FF2B5EF4-FFF2-40B4-BE49-F238E27FC236}">
                <a16:creationId xmlns:a16="http://schemas.microsoft.com/office/drawing/2014/main" id="{30C3F385-67F4-46E6-9789-896D2595D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257675"/>
            <a:ext cx="5219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s2-3-title">
            <a:extLst xmlns:a="http://schemas.openxmlformats.org/drawingml/2006/main">
              <a:ext uri="{FF2B5EF4-FFF2-40B4-BE49-F238E27FC236}">
                <a16:creationId xmlns:a16="http://schemas.microsoft.com/office/drawing/2014/main" id="{E82478E9-8B87-4AF2-A7AC-8ACDA1B2E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543425"/>
            <a:ext cx="5219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Эффект</a:t>
            </a:r>
          </a:p>
        </p:txBody>
      </p:sp>
      <p:sp>
        <p:nvSpPr>
          <p:cNvPr id="22" name="s2-3-body">
            <a:extLst xmlns:a="http://schemas.openxmlformats.org/drawingml/2006/main">
              <a:ext uri="{FF2B5EF4-FFF2-40B4-BE49-F238E27FC236}">
                <a16:creationId xmlns:a16="http://schemas.microsoft.com/office/drawing/2014/main" id="{F7144C26-EA73-4B84-899D-50563E2F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962525"/>
            <a:ext cx="5219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не всегда связан с исходной линией и проверкой</a:t>
            </a:r>
          </a:p>
        </p:txBody>
      </p:sp>
      <p:sp>
        <p:nvSpPr>
          <p:cNvPr id="23" name="s2-bottom">
            <a:extLst xmlns:a="http://schemas.openxmlformats.org/drawingml/2006/main">
              <a:ext uri="{FF2B5EF4-FFF2-40B4-BE49-F238E27FC236}">
                <a16:creationId xmlns:a16="http://schemas.microsoft.com/office/drawing/2014/main" id="{731AF56B-65B5-4AA9-A06D-5288F66BC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57850"/>
            <a:ext cx="113919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4" name="s2-bottom-text">
            <a:extLst xmlns:a="http://schemas.openxmlformats.org/drawingml/2006/main">
              <a:ext uri="{FF2B5EF4-FFF2-40B4-BE49-F238E27FC236}">
                <a16:creationId xmlns:a16="http://schemas.microsoft.com/office/drawing/2014/main" id="{F05113B9-59DA-4300-A5D3-E9BF0BCB9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34050"/>
            <a:ext cx="11010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Цель: задача → знание → решение → измеримый эффект → независимая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3714631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itle-accent-3">
            <a:extLst xmlns:a="http://schemas.openxmlformats.org/drawingml/2006/main">
              <a:ext uri="{FF2B5EF4-FFF2-40B4-BE49-F238E27FC236}">
                <a16:creationId xmlns:a16="http://schemas.microsoft.com/office/drawing/2014/main" id="{9DBC9C0D-2A99-4CDA-8F4F-9653BAE68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5D35E97-3F30-4EFB-84E2-B3525638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Что работало в академической модели СССР</a:t>
            </a:r>
          </a:p>
        </p:txBody>
      </p:sp>
      <p:sp>
        <p:nvSpPr>
          <p:cNvPr id="3" name="status-rule-исторические факты">
            <a:extLst xmlns:a="http://schemas.openxmlformats.org/drawingml/2006/main">
              <a:ext uri="{FF2B5EF4-FFF2-40B4-BE49-F238E27FC236}">
                <a16:creationId xmlns:a16="http://schemas.microsoft.com/office/drawing/2014/main" id="{C637EE83-D90E-44AD-AB94-BB9983C58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исторические факты">
            <a:extLst xmlns:a="http://schemas.openxmlformats.org/drawingml/2006/main">
              <a:ext uri="{FF2B5EF4-FFF2-40B4-BE49-F238E27FC236}">
                <a16:creationId xmlns:a16="http://schemas.microsoft.com/office/drawing/2014/main" id="{F6C16054-F35C-4B41-A527-7D684A69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ИСТОРИЧЕСКИЕ ФАКТЫ</a:t>
            </a:r>
          </a:p>
        </p:txBody>
      </p:sp>
      <p:sp>
        <p:nvSpPr>
          <p:cNvPr id="5" name="number-3">
            <a:extLst xmlns:a="http://schemas.openxmlformats.org/drawingml/2006/main">
              <a:ext uri="{FF2B5EF4-FFF2-40B4-BE49-F238E27FC236}">
                <a16:creationId xmlns:a16="http://schemas.microsoft.com/office/drawing/2014/main" id="{15A82F21-93A2-4161-A7BB-B118E7D0C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s3-lead">
            <a:extLst xmlns:a="http://schemas.openxmlformats.org/drawingml/2006/main">
              <a:ext uri="{FF2B5EF4-FFF2-40B4-BE49-F238E27FC236}">
                <a16:creationId xmlns:a16="http://schemas.microsoft.com/office/drawing/2014/main" id="{ED8462F9-34CE-44BD-98C5-3FC386C95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09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Сильной стороной была связанная инфраструктура, а не отдельная организация.</a:t>
            </a:r>
          </a:p>
        </p:txBody>
      </p:sp>
      <p:sp>
        <p:nvSpPr>
          <p:cNvPr id="7" name="s3-row-0">
            <a:extLst xmlns:a="http://schemas.openxmlformats.org/drawingml/2006/main">
              <a:ext uri="{FF2B5EF4-FFF2-40B4-BE49-F238E27FC236}">
                <a16:creationId xmlns:a16="http://schemas.microsoft.com/office/drawing/2014/main" id="{166137DF-7D7E-44C0-95AB-A1B52A89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11391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8" name="s3-num-0">
            <a:extLst xmlns:a="http://schemas.openxmlformats.org/drawingml/2006/main">
              <a:ext uri="{FF2B5EF4-FFF2-40B4-BE49-F238E27FC236}">
                <a16:creationId xmlns:a16="http://schemas.microsoft.com/office/drawing/2014/main" id="{5CC8BDA9-1E4D-4912-BD58-62ABFD938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860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3-label-0">
            <a:extLst xmlns:a="http://schemas.openxmlformats.org/drawingml/2006/main">
              <a:ext uri="{FF2B5EF4-FFF2-40B4-BE49-F238E27FC236}">
                <a16:creationId xmlns:a16="http://schemas.microsoft.com/office/drawing/2014/main" id="{A92DEDE7-6315-4C6E-BB50-6ACE7927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2669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СТРАТЕГИЯ</a:t>
            </a:r>
          </a:p>
        </p:txBody>
      </p:sp>
      <p:sp>
        <p:nvSpPr>
          <p:cNvPr id="10" name="s3-body-0">
            <a:extLst xmlns:a="http://schemas.openxmlformats.org/drawingml/2006/main">
              <a:ext uri="{FF2B5EF4-FFF2-40B4-BE49-F238E27FC236}">
                <a16:creationId xmlns:a16="http://schemas.microsoft.com/office/drawing/2014/main" id="{E82C8C10-9EEB-4D8A-83D7-5497B98A0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219325"/>
            <a:ext cx="7334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Общее собрание</a:t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Президиум</a:t>
            </a:r>
          </a:p>
        </p:txBody>
      </p:sp>
      <p:sp>
        <p:nvSpPr>
          <p:cNvPr id="11" name="s3-row-1">
            <a:extLst xmlns:a="http://schemas.openxmlformats.org/drawingml/2006/main">
              <a:ext uri="{FF2B5EF4-FFF2-40B4-BE49-F238E27FC236}">
                <a16:creationId xmlns:a16="http://schemas.microsoft.com/office/drawing/2014/main" id="{E389A2DD-61C7-4E19-8D53-E7DCB19B7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38450"/>
            <a:ext cx="11391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s3-num-1">
            <a:extLst xmlns:a="http://schemas.openxmlformats.org/drawingml/2006/main">
              <a:ext uri="{FF2B5EF4-FFF2-40B4-BE49-F238E27FC236}">
                <a16:creationId xmlns:a16="http://schemas.microsoft.com/office/drawing/2014/main" id="{E69D1E97-9173-48EF-B058-B7A1F41A7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71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3-label-1">
            <a:extLst xmlns:a="http://schemas.openxmlformats.org/drawingml/2006/main">
              <a:ext uri="{FF2B5EF4-FFF2-40B4-BE49-F238E27FC236}">
                <a16:creationId xmlns:a16="http://schemas.microsoft.com/office/drawing/2014/main" id="{41B7A8E2-1701-496F-9A52-667C06CE3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9527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НАУКА</a:t>
            </a:r>
          </a:p>
        </p:txBody>
      </p:sp>
      <p:sp>
        <p:nvSpPr>
          <p:cNvPr id="14" name="s3-body-1">
            <a:extLst xmlns:a="http://schemas.openxmlformats.org/drawingml/2006/main">
              <a:ext uri="{FF2B5EF4-FFF2-40B4-BE49-F238E27FC236}">
                <a16:creationId xmlns:a16="http://schemas.microsoft.com/office/drawing/2014/main" id="{13BA9329-7953-4D38-B19E-D635502F8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905125"/>
            <a:ext cx="7334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Секции, отделения</a:t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научные советы</a:t>
            </a:r>
          </a:p>
        </p:txBody>
      </p:sp>
      <p:sp>
        <p:nvSpPr>
          <p:cNvPr id="15" name="s3-row-2">
            <a:extLst xmlns:a="http://schemas.openxmlformats.org/drawingml/2006/main">
              <a:ext uri="{FF2B5EF4-FFF2-40B4-BE49-F238E27FC236}">
                <a16:creationId xmlns:a16="http://schemas.microsoft.com/office/drawing/2014/main" id="{5E6C2FFF-F4DD-4664-AB1E-68AF3B3AE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24250"/>
            <a:ext cx="11391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s3-num-2">
            <a:extLst xmlns:a="http://schemas.openxmlformats.org/drawingml/2006/main">
              <a:ext uri="{FF2B5EF4-FFF2-40B4-BE49-F238E27FC236}">
                <a16:creationId xmlns:a16="http://schemas.microsoft.com/office/drawing/2014/main" id="{1854A166-0D98-473B-A35C-D0DD00B13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576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s3-label-2">
            <a:extLst xmlns:a="http://schemas.openxmlformats.org/drawingml/2006/main">
              <a:ext uri="{FF2B5EF4-FFF2-40B4-BE49-F238E27FC236}">
                <a16:creationId xmlns:a16="http://schemas.microsoft.com/office/drawing/2014/main" id="{18F1F46B-453D-4BFA-817E-E87D1DB4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6385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ТЕРРИТОРИИ</a:t>
            </a:r>
          </a:p>
        </p:txBody>
      </p:sp>
      <p:sp>
        <p:nvSpPr>
          <p:cNvPr id="18" name="s3-body-2">
            <a:extLst xmlns:a="http://schemas.openxmlformats.org/drawingml/2006/main">
              <a:ext uri="{FF2B5EF4-FFF2-40B4-BE49-F238E27FC236}">
                <a16:creationId xmlns:a16="http://schemas.microsoft.com/office/drawing/2014/main" id="{8706DD19-E1AA-48CA-9ECF-F6BCC7F5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590925"/>
            <a:ext cx="7334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Региональные отделения</a:t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 научные центры</a:t>
            </a:r>
          </a:p>
        </p:txBody>
      </p:sp>
      <p:sp>
        <p:nvSpPr>
          <p:cNvPr id="19" name="s3-row-3">
            <a:extLst xmlns:a="http://schemas.openxmlformats.org/drawingml/2006/main">
              <a:ext uri="{FF2B5EF4-FFF2-40B4-BE49-F238E27FC236}">
                <a16:creationId xmlns:a16="http://schemas.microsoft.com/office/drawing/2014/main" id="{57A9F381-A925-467A-B99B-1A1E4B19A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10050"/>
            <a:ext cx="11391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0" name="s3-num-3">
            <a:extLst xmlns:a="http://schemas.openxmlformats.org/drawingml/2006/main">
              <a:ext uri="{FF2B5EF4-FFF2-40B4-BE49-F238E27FC236}">
                <a16:creationId xmlns:a16="http://schemas.microsoft.com/office/drawing/2014/main" id="{72640550-E569-4D26-8D0F-2B56A2F59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34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s3-label-3">
            <a:extLst xmlns:a="http://schemas.openxmlformats.org/drawingml/2006/main">
              <a:ext uri="{FF2B5EF4-FFF2-40B4-BE49-F238E27FC236}">
                <a16:creationId xmlns:a16="http://schemas.microsoft.com/office/drawing/2014/main" id="{2DA956DF-FFAD-4A6E-B194-D462F5CFF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243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22" name="s3-body-3">
            <a:extLst xmlns:a="http://schemas.openxmlformats.org/drawingml/2006/main">
              <a:ext uri="{FF2B5EF4-FFF2-40B4-BE49-F238E27FC236}">
                <a16:creationId xmlns:a16="http://schemas.microsoft.com/office/drawing/2014/main" id="{97E7DE56-02A3-4491-90DD-84C7268F8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276725"/>
            <a:ext cx="7334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Институты, лаборатории,</a:t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станции и экспедиции</a:t>
            </a:r>
          </a:p>
        </p:txBody>
      </p:sp>
      <p:sp>
        <p:nvSpPr>
          <p:cNvPr id="23" name="s3-row-4">
            <a:extLst xmlns:a="http://schemas.openxmlformats.org/drawingml/2006/main">
              <a:ext uri="{FF2B5EF4-FFF2-40B4-BE49-F238E27FC236}">
                <a16:creationId xmlns:a16="http://schemas.microsoft.com/office/drawing/2014/main" id="{28EECBC3-1046-4F39-B344-9923EE67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95850"/>
            <a:ext cx="113919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4" name="s3-num-4">
            <a:extLst xmlns:a="http://schemas.openxmlformats.org/drawingml/2006/main">
              <a:ext uri="{FF2B5EF4-FFF2-40B4-BE49-F238E27FC236}">
                <a16:creationId xmlns:a16="http://schemas.microsoft.com/office/drawing/2014/main" id="{7570AE19-F7B4-4871-93A1-D0531D5AB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0292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5" name="s3-label-4">
            <a:extLst xmlns:a="http://schemas.openxmlformats.org/drawingml/2006/main">
              <a:ext uri="{FF2B5EF4-FFF2-40B4-BE49-F238E27FC236}">
                <a16:creationId xmlns:a16="http://schemas.microsoft.com/office/drawing/2014/main" id="{D552E87E-2D86-4EF5-B7D4-4BB64226D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0101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ОБЩАЯ БАЗА</a:t>
            </a:r>
          </a:p>
        </p:txBody>
      </p:sp>
      <p:sp>
        <p:nvSpPr>
          <p:cNvPr id="26" name="s3-body-4">
            <a:extLst xmlns:a="http://schemas.openxmlformats.org/drawingml/2006/main">
              <a:ext uri="{FF2B5EF4-FFF2-40B4-BE49-F238E27FC236}">
                <a16:creationId xmlns:a16="http://schemas.microsoft.com/office/drawing/2014/main" id="{654A45C2-8CEE-425D-83EA-6A0EE493F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962525"/>
            <a:ext cx="7334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Установки, вычисления,</a:t>
            </a:r>
          </a:p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библиотеки, архивы, кадры</a:t>
            </a:r>
          </a:p>
        </p:txBody>
      </p:sp>
      <p:sp>
        <p:nvSpPr>
          <p:cNvPr id="27" name="s3-caveat-bg">
            <a:extLst xmlns:a="http://schemas.openxmlformats.org/drawingml/2006/main">
              <a:ext uri="{FF2B5EF4-FFF2-40B4-BE49-F238E27FC236}">
                <a16:creationId xmlns:a16="http://schemas.microsoft.com/office/drawing/2014/main" id="{1ABF1914-EBFF-43C4-ACBD-700F9EB8D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781675"/>
            <a:ext cx="6438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4DA"/>
          </a:solidFill>
          <a:ln xmlns:a="http://schemas.openxmlformats.org/drawingml/2006/main" w="0">
            <a:solidFill>
              <a:srgbClr val="FFF4DA"/>
            </a:solidFill>
            <a:prstDash val="solid"/>
          </a:ln>
        </p:spPr>
      </p:sp>
      <p:sp>
        <p:nvSpPr>
          <p:cNvPr id="28" name="s3-caveat-text">
            <a:extLst xmlns:a="http://schemas.openxmlformats.org/drawingml/2006/main">
              <a:ext uri="{FF2B5EF4-FFF2-40B4-BE49-F238E27FC236}">
                <a16:creationId xmlns:a16="http://schemas.microsoft.com/office/drawing/2014/main" id="{BC39B0EB-FF3B-47FA-BB00-DD525D9FB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5838825"/>
            <a:ext cx="6210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C77B16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77B16"/>
                </a:solidFill>
                <a:latin typeface="Arial"/>
                <a:ea typeface="Arial"/>
                <a:cs typeface="Arial"/>
              </a:rPr>
              <a:t>Структура и названия менялись по периодам — реестр хранит даты и преобразования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7223103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itle-accent-4">
            <a:extLst xmlns:a="http://schemas.openxmlformats.org/drawingml/2006/main">
              <a:ext uri="{FF2B5EF4-FFF2-40B4-BE49-F238E27FC236}">
                <a16:creationId xmlns:a16="http://schemas.microsoft.com/office/drawing/2014/main" id="{4324F816-28E2-4966-8208-230E3958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E44DF01-96EF-4FE9-B5FE-28554B196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Сохранить принципы — изменить модель</a:t>
            </a:r>
          </a:p>
        </p:txBody>
      </p:sp>
      <p:sp>
        <p:nvSpPr>
          <p:cNvPr id="3" name="status-rule-проектная рекомендация">
            <a:extLst xmlns:a="http://schemas.openxmlformats.org/drawingml/2006/main">
              <a:ext uri="{FF2B5EF4-FFF2-40B4-BE49-F238E27FC236}">
                <a16:creationId xmlns:a16="http://schemas.microsoft.com/office/drawing/2014/main" id="{E7A8B60F-2ADE-4043-8B1B-725931C5A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ая рекомендация">
            <a:extLst xmlns:a="http://schemas.openxmlformats.org/drawingml/2006/main">
              <a:ext uri="{FF2B5EF4-FFF2-40B4-BE49-F238E27FC236}">
                <a16:creationId xmlns:a16="http://schemas.microsoft.com/office/drawing/2014/main" id="{44502D50-A04E-422B-86C7-F83F6D34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РЕКОМЕНДАЦИЯ</a:t>
            </a:r>
          </a:p>
        </p:txBody>
      </p:sp>
      <p:sp>
        <p:nvSpPr>
          <p:cNvPr id="5" name="number-4">
            <a:extLst xmlns:a="http://schemas.openxmlformats.org/drawingml/2006/main">
              <a:ext uri="{FF2B5EF4-FFF2-40B4-BE49-F238E27FC236}">
                <a16:creationId xmlns:a16="http://schemas.microsoft.com/office/drawing/2014/main" id="{BE94D4C6-E36C-4F04-8999-87A0E0073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s4-bg-0">
            <a:extLst xmlns:a="http://schemas.openxmlformats.org/drawingml/2006/main">
              <a:ext uri="{FF2B5EF4-FFF2-40B4-BE49-F238E27FC236}">
                <a16:creationId xmlns:a16="http://schemas.microsoft.com/office/drawing/2014/main" id="{DED4529D-66EE-44F9-96AF-1484BD171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467100" cy="3743325"/>
          </a:xfrm>
          <a:prstGeom xmlns:a="http://schemas.openxmlformats.org/drawingml/2006/main" prst="roundRect">
            <a:avLst>
              <a:gd name="adj" fmla="val 2198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7" name="s4-rule-0">
            <a:extLst xmlns:a="http://schemas.openxmlformats.org/drawingml/2006/main">
              <a:ext uri="{FF2B5EF4-FFF2-40B4-BE49-F238E27FC236}">
                <a16:creationId xmlns:a16="http://schemas.microsoft.com/office/drawing/2014/main" id="{6B6809A1-E3A2-4C30-8ED2-8014C05E6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467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8" name="s4-k-0">
            <a:extLst xmlns:a="http://schemas.openxmlformats.org/drawingml/2006/main">
              <a:ext uri="{FF2B5EF4-FFF2-40B4-BE49-F238E27FC236}">
                <a16:creationId xmlns:a16="http://schemas.microsoft.com/office/drawing/2014/main" id="{E5E52629-79C0-47AF-B34F-4E6EE63CF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57400"/>
            <a:ext cx="300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НАСЛЕДИЕ</a:t>
            </a:r>
          </a:p>
        </p:txBody>
      </p:sp>
      <p:sp>
        <p:nvSpPr>
          <p:cNvPr id="9" name="s4-title-0">
            <a:extLst xmlns:a="http://schemas.openxmlformats.org/drawingml/2006/main">
              <a:ext uri="{FF2B5EF4-FFF2-40B4-BE49-F238E27FC236}">
                <a16:creationId xmlns:a16="http://schemas.microsoft.com/office/drawing/2014/main" id="{6966E171-A29F-4BFD-BDE1-2D59015AD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Сохранить</a:t>
            </a:r>
          </a:p>
        </p:txBody>
      </p:sp>
      <p:sp>
        <p:nvSpPr>
          <p:cNvPr id="10" name="s4-body-0">
            <a:extLst xmlns:a="http://schemas.openxmlformats.org/drawingml/2006/main">
              <a:ext uri="{FF2B5EF4-FFF2-40B4-BE49-F238E27FC236}">
                <a16:creationId xmlns:a16="http://schemas.microsoft.com/office/drawing/2014/main" id="{0BE534EE-9B2E-453A-B00E-9D829177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71825"/>
            <a:ext cx="30099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научные школы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длинный горизонт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междисциплинарность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территориальные базы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общие установки</a:t>
            </a:r>
          </a:p>
        </p:txBody>
      </p:sp>
      <p:sp>
        <p:nvSpPr>
          <p:cNvPr id="11" name="s4-bg-1">
            <a:extLst xmlns:a="http://schemas.openxmlformats.org/drawingml/2006/main">
              <a:ext uri="{FF2B5EF4-FFF2-40B4-BE49-F238E27FC236}">
                <a16:creationId xmlns:a16="http://schemas.microsoft.com/office/drawing/2014/main" id="{55992EB9-0962-4607-B5F4-48B0C1A4C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71650"/>
            <a:ext cx="3467100" cy="3743325"/>
          </a:xfrm>
          <a:prstGeom xmlns:a="http://schemas.openxmlformats.org/drawingml/2006/main" prst="roundRect">
            <a:avLst>
              <a:gd name="adj" fmla="val 2198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0">
            <a:solidFill>
              <a:srgbClr val="F5F7F9"/>
            </a:solidFill>
            <a:prstDash val="solid"/>
          </a:ln>
        </p:spPr>
      </p:sp>
      <p:sp>
        <p:nvSpPr>
          <p:cNvPr id="12" name="s4-rule-1">
            <a:extLst xmlns:a="http://schemas.openxmlformats.org/drawingml/2006/main">
              <a:ext uri="{FF2B5EF4-FFF2-40B4-BE49-F238E27FC236}">
                <a16:creationId xmlns:a16="http://schemas.microsoft.com/office/drawing/2014/main" id="{3E62E2BC-C189-4BD8-9D08-83F01B24B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71650"/>
            <a:ext cx="3467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4-k-1">
            <a:extLst xmlns:a="http://schemas.openxmlformats.org/drawingml/2006/main">
              <a:ext uri="{FF2B5EF4-FFF2-40B4-BE49-F238E27FC236}">
                <a16:creationId xmlns:a16="http://schemas.microsoft.com/office/drawing/2014/main" id="{6F3E99E9-E98C-4D4C-860E-BEB093C4F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057400"/>
            <a:ext cx="300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НОВАЯ СРЕДА</a:t>
            </a:r>
          </a:p>
        </p:txBody>
      </p:sp>
      <p:sp>
        <p:nvSpPr>
          <p:cNvPr id="14" name="s4-title-1">
            <a:extLst xmlns:a="http://schemas.openxmlformats.org/drawingml/2006/main">
              <a:ext uri="{FF2B5EF4-FFF2-40B4-BE49-F238E27FC236}">
                <a16:creationId xmlns:a16="http://schemas.microsoft.com/office/drawing/2014/main" id="{8DFB8757-4F47-43FA-A1D7-CDD5A11D8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193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Модернизировать</a:t>
            </a:r>
          </a:p>
        </p:txBody>
      </p:sp>
      <p:sp>
        <p:nvSpPr>
          <p:cNvPr id="15" name="s4-body-1">
            <a:extLst xmlns:a="http://schemas.openxmlformats.org/drawingml/2006/main">
              <a:ext uri="{FF2B5EF4-FFF2-40B4-BE49-F238E27FC236}">
                <a16:creationId xmlns:a16="http://schemas.microsoft.com/office/drawing/2014/main" id="{D86BCD81-0B12-463D-AAF9-DDEE96778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71825"/>
            <a:ext cx="30099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федеративная сеть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открытые идентификаторы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совместимые данные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независимая экспертиза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прозрачное финансирование</a:t>
            </a:r>
          </a:p>
        </p:txBody>
      </p:sp>
      <p:sp>
        <p:nvSpPr>
          <p:cNvPr id="16" name="s4-bg-2">
            <a:extLst xmlns:a="http://schemas.openxmlformats.org/drawingml/2006/main">
              <a:ext uri="{FF2B5EF4-FFF2-40B4-BE49-F238E27FC236}">
                <a16:creationId xmlns:a16="http://schemas.microsoft.com/office/drawing/2014/main" id="{7E9E9D3B-64A3-4EE6-B91D-77ACC75C9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771650"/>
            <a:ext cx="3467100" cy="3743325"/>
          </a:xfrm>
          <a:prstGeom xmlns:a="http://schemas.openxmlformats.org/drawingml/2006/main" prst="roundRect">
            <a:avLst>
              <a:gd name="adj" fmla="val 2198"/>
            </a:avLst>
          </a:prstGeom>
          <a:solidFill xmlns:a="http://schemas.openxmlformats.org/drawingml/2006/main">
            <a:srgbClr val="FFF4DA"/>
          </a:solidFill>
          <a:ln xmlns:a="http://schemas.openxmlformats.org/drawingml/2006/main" w="0">
            <a:solidFill>
              <a:srgbClr val="FFF4DA"/>
            </a:solidFill>
            <a:prstDash val="solid"/>
          </a:ln>
        </p:spPr>
      </p:sp>
      <p:sp>
        <p:nvSpPr>
          <p:cNvPr id="17" name="s4-rule-2">
            <a:extLst xmlns:a="http://schemas.openxmlformats.org/drawingml/2006/main">
              <a:ext uri="{FF2B5EF4-FFF2-40B4-BE49-F238E27FC236}">
                <a16:creationId xmlns:a16="http://schemas.microsoft.com/office/drawing/2014/main" id="{03B62E7F-BC65-4274-B742-0F7DB7A4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771650"/>
            <a:ext cx="3467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16"/>
          </a:solidFill>
          <a:ln xmlns:a="http://schemas.openxmlformats.org/drawingml/2006/main" w="0">
            <a:solidFill>
              <a:srgbClr val="C77B16"/>
            </a:solidFill>
            <a:prstDash val="solid"/>
          </a:ln>
        </p:spPr>
      </p:sp>
      <p:sp>
        <p:nvSpPr>
          <p:cNvPr id="18" name="s4-k-2">
            <a:extLst xmlns:a="http://schemas.openxmlformats.org/drawingml/2006/main">
              <a:ext uri="{FF2B5EF4-FFF2-40B4-BE49-F238E27FC236}">
                <a16:creationId xmlns:a16="http://schemas.microsoft.com/office/drawing/2014/main" id="{FBBF35FC-6C26-4272-9519-44DBE436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057400"/>
            <a:ext cx="300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77B16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77B16"/>
                </a:solidFill>
                <a:latin typeface="Arial"/>
                <a:ea typeface="Arial"/>
                <a:cs typeface="Arial"/>
              </a:rPr>
              <a:t>ПРЕДОХРАНИТЕЛИ</a:t>
            </a:r>
          </a:p>
        </p:txBody>
      </p:sp>
      <p:sp>
        <p:nvSpPr>
          <p:cNvPr id="19" name="s4-title-2">
            <a:extLst xmlns:a="http://schemas.openxmlformats.org/drawingml/2006/main">
              <a:ext uri="{FF2B5EF4-FFF2-40B4-BE49-F238E27FC236}">
                <a16:creationId xmlns:a16="http://schemas.microsoft.com/office/drawing/2014/main" id="{C23272DC-4942-45DD-A185-6B15E6E18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419350"/>
            <a:ext cx="3009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Не воспроизводить</a:t>
            </a:r>
          </a:p>
        </p:txBody>
      </p:sp>
      <p:sp>
        <p:nvSpPr>
          <p:cNvPr id="20" name="s4-body-2">
            <a:extLst xmlns:a="http://schemas.openxmlformats.org/drawingml/2006/main">
              <a:ext uri="{FF2B5EF4-FFF2-40B4-BE49-F238E27FC236}">
                <a16:creationId xmlns:a16="http://schemas.microsoft.com/office/drawing/2014/main" id="{36B3D1B7-0C36-4CC6-A161-9FF5BD4ED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171825"/>
            <a:ext cx="30099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административную монополию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политизацию оценки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закрытые назначения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непрозрачность ресурсов</a:t>
            </a:r>
          </a:p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• формальные KPI</a:t>
            </a:r>
          </a:p>
        </p:txBody>
      </p:sp>
      <p:sp>
        <p:nvSpPr>
          <p:cNvPr id="21" name="s4-bottom">
            <a:extLst xmlns:a="http://schemas.openxmlformats.org/drawingml/2006/main">
              <a:ext uri="{FF2B5EF4-FFF2-40B4-BE49-F238E27FC236}">
                <a16:creationId xmlns:a16="http://schemas.microsoft.com/office/drawing/2014/main" id="{3CF6E015-5AEA-41FF-A477-25DA04A8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753100"/>
            <a:ext cx="1047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Современная система заимствует связанность — и вводит проверяемые правила доверия.</a:t>
            </a:r>
          </a:p>
        </p:txBody>
      </p:sp>
    </p:spTree>
    <p:extLst>
      <p:ext uri="{BB962C8B-B14F-4D97-AF65-F5344CB8AC3E}">
        <p14:creationId xmlns:p14="http://schemas.microsoft.com/office/powerpoint/2010/main" val="18184298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itle-accent-5">
            <a:extLst xmlns:a="http://schemas.openxmlformats.org/drawingml/2006/main">
              <a:ext uri="{FF2B5EF4-FFF2-40B4-BE49-F238E27FC236}">
                <a16:creationId xmlns:a16="http://schemas.microsoft.com/office/drawing/2014/main" id="{B31CD015-C98C-4278-AD1A-0BBA93CE6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DEACE801-2859-467D-AC99-E930DA657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Миссия «Возрождение Земли»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198B6218-27EC-4150-8A89-ADE2F8452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2FEBE70A-5D62-41B2-9AA8-1E6602674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5">
            <a:extLst xmlns:a="http://schemas.openxmlformats.org/drawingml/2006/main">
              <a:ext uri="{FF2B5EF4-FFF2-40B4-BE49-F238E27FC236}">
                <a16:creationId xmlns:a16="http://schemas.microsoft.com/office/drawing/2014/main" id="{6BC2D079-2AEB-4784-BA2F-8DE077226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s5-lead">
            <a:extLst xmlns:a="http://schemas.openxmlformats.org/drawingml/2006/main">
              <a:ext uri="{FF2B5EF4-FFF2-40B4-BE49-F238E27FC236}">
                <a16:creationId xmlns:a16="http://schemas.microsoft.com/office/drawing/2014/main" id="{8F72E03F-1103-42E2-B467-299E0C52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Объединить научную деятельность вокруг измеримого восстановления жизненных систем.</a:t>
            </a:r>
          </a:p>
        </p:txBody>
      </p:sp>
      <p:sp>
        <p:nvSpPr>
          <p:cNvPr id="7" name="s5-0-rule">
            <a:extLst xmlns:a="http://schemas.openxmlformats.org/drawingml/2006/main">
              <a:ext uri="{FF2B5EF4-FFF2-40B4-BE49-F238E27FC236}">
                <a16:creationId xmlns:a16="http://schemas.microsoft.com/office/drawing/2014/main" id="{B84F5E18-AB54-42B6-A658-285A0FF86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71700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s5-0-k">
            <a:extLst xmlns:a="http://schemas.openxmlformats.org/drawingml/2006/main">
              <a:ext uri="{FF2B5EF4-FFF2-40B4-BE49-F238E27FC236}">
                <a16:creationId xmlns:a16="http://schemas.microsoft.com/office/drawing/2014/main" id="{CC4DA4F3-A0E0-46EA-9061-AB9B993BC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5-0-title">
            <a:extLst xmlns:a="http://schemas.openxmlformats.org/drawingml/2006/main">
              <a:ext uri="{FF2B5EF4-FFF2-40B4-BE49-F238E27FC236}">
                <a16:creationId xmlns:a16="http://schemas.microsoft.com/office/drawing/2014/main" id="{A8E2E30B-71E8-4E5B-9B10-08B1D1AA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289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Природные системы</a:t>
            </a:r>
          </a:p>
        </p:txBody>
      </p:sp>
      <p:sp>
        <p:nvSpPr>
          <p:cNvPr id="10" name="s5-0-body">
            <a:extLst xmlns:a="http://schemas.openxmlformats.org/drawingml/2006/main">
              <a:ext uri="{FF2B5EF4-FFF2-40B4-BE49-F238E27FC236}">
                <a16:creationId xmlns:a16="http://schemas.microsoft.com/office/drawing/2014/main" id="{58129FD3-F5F9-4273-A109-55F0D380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242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земли, воды, леса, биоразнообразие</a:t>
            </a:r>
          </a:p>
        </p:txBody>
      </p:sp>
      <p:sp>
        <p:nvSpPr>
          <p:cNvPr id="11" name="s5-1-rule">
            <a:extLst xmlns:a="http://schemas.openxmlformats.org/drawingml/2006/main">
              <a:ext uri="{FF2B5EF4-FFF2-40B4-BE49-F238E27FC236}">
                <a16:creationId xmlns:a16="http://schemas.microsoft.com/office/drawing/2014/main" id="{F777D5F1-B79F-4BD4-B038-18AD13CF1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171700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2" name="s5-1-k">
            <a:extLst xmlns:a="http://schemas.openxmlformats.org/drawingml/2006/main">
              <a:ext uri="{FF2B5EF4-FFF2-40B4-BE49-F238E27FC236}">
                <a16:creationId xmlns:a16="http://schemas.microsoft.com/office/drawing/2014/main" id="{8B054E7A-FBDC-47DD-A5A2-AC94D904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343150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5-1-title">
            <a:extLst xmlns:a="http://schemas.openxmlformats.org/drawingml/2006/main">
              <a:ext uri="{FF2B5EF4-FFF2-40B4-BE49-F238E27FC236}">
                <a16:creationId xmlns:a16="http://schemas.microsoft.com/office/drawing/2014/main" id="{139B474B-F4EF-4CEF-A23B-A5ECCFA9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6289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Устойчивость территорий</a:t>
            </a:r>
          </a:p>
        </p:txBody>
      </p:sp>
      <p:sp>
        <p:nvSpPr>
          <p:cNvPr id="14" name="s5-1-body">
            <a:extLst xmlns:a="http://schemas.openxmlformats.org/drawingml/2006/main">
              <a:ext uri="{FF2B5EF4-FFF2-40B4-BE49-F238E27FC236}">
                <a16:creationId xmlns:a16="http://schemas.microsoft.com/office/drawing/2014/main" id="{C3DC1799-54FA-48BC-9150-CCBEEBF96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242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климатические и технологические риски</a:t>
            </a:r>
          </a:p>
        </p:txBody>
      </p:sp>
      <p:sp>
        <p:nvSpPr>
          <p:cNvPr id="15" name="s5-2-rule">
            <a:extLst xmlns:a="http://schemas.openxmlformats.org/drawingml/2006/main">
              <a:ext uri="{FF2B5EF4-FFF2-40B4-BE49-F238E27FC236}">
                <a16:creationId xmlns:a16="http://schemas.microsoft.com/office/drawing/2014/main" id="{8EE12A2D-56B5-460A-83E5-7E2D994D8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6717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5-2-k">
            <a:extLst xmlns:a="http://schemas.openxmlformats.org/drawingml/2006/main">
              <a:ext uri="{FF2B5EF4-FFF2-40B4-BE49-F238E27FC236}">
                <a16:creationId xmlns:a16="http://schemas.microsoft.com/office/drawing/2014/main" id="{CC44895C-9C0E-41D1-9539-20FB3E079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38625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7" name="s5-2-title">
            <a:extLst xmlns:a="http://schemas.openxmlformats.org/drawingml/2006/main">
              <a:ext uri="{FF2B5EF4-FFF2-40B4-BE49-F238E27FC236}">
                <a16:creationId xmlns:a16="http://schemas.microsoft.com/office/drawing/2014/main" id="{BA263396-6AB7-4656-9ECD-A52B50DBD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2437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Здоровье и безопасность</a:t>
            </a:r>
          </a:p>
        </p:txBody>
      </p:sp>
      <p:sp>
        <p:nvSpPr>
          <p:cNvPr id="18" name="s5-2-body">
            <a:extLst xmlns:a="http://schemas.openxmlformats.org/drawingml/2006/main">
              <a:ext uri="{FF2B5EF4-FFF2-40B4-BE49-F238E27FC236}">
                <a16:creationId xmlns:a16="http://schemas.microsoft.com/office/drawing/2014/main" id="{9BF0CFF3-442B-4174-AB7C-B4782D64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967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качество среды и продовольственная устойчивость</a:t>
            </a:r>
          </a:p>
        </p:txBody>
      </p:sp>
      <p:sp>
        <p:nvSpPr>
          <p:cNvPr id="19" name="s5-3-rule">
            <a:extLst xmlns:a="http://schemas.openxmlformats.org/drawingml/2006/main">
              <a:ext uri="{FF2B5EF4-FFF2-40B4-BE49-F238E27FC236}">
                <a16:creationId xmlns:a16="http://schemas.microsoft.com/office/drawing/2014/main" id="{1B6BC421-6CF4-48A4-9CE3-F297EDD5C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6717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0" name="s5-3-k">
            <a:extLst xmlns:a="http://schemas.openxmlformats.org/drawingml/2006/main">
              <a:ext uri="{FF2B5EF4-FFF2-40B4-BE49-F238E27FC236}">
                <a16:creationId xmlns:a16="http://schemas.microsoft.com/office/drawing/2014/main" id="{316A702D-647C-4FEC-992F-6E3F5903A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238625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s5-3-title">
            <a:extLst xmlns:a="http://schemas.openxmlformats.org/drawingml/2006/main">
              <a:ext uri="{FF2B5EF4-FFF2-40B4-BE49-F238E27FC236}">
                <a16:creationId xmlns:a16="http://schemas.microsoft.com/office/drawing/2014/main" id="{BC05F84D-3198-48A5-9095-EF8B9381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52437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Доказанное масштабирование</a:t>
            </a:r>
          </a:p>
        </p:txBody>
      </p:sp>
      <p:sp>
        <p:nvSpPr>
          <p:cNvPr id="22" name="s5-3-body">
            <a:extLst xmlns:a="http://schemas.openxmlformats.org/drawingml/2006/main">
              <a:ext uri="{FF2B5EF4-FFF2-40B4-BE49-F238E27FC236}">
                <a16:creationId xmlns:a16="http://schemas.microsoft.com/office/drawing/2014/main" id="{1B600408-1648-4C78-9983-00CF48E89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501967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решения переносятся только после повторной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0154669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itle-accent-6">
            <a:extLst xmlns:a="http://schemas.openxmlformats.org/drawingml/2006/main">
              <a:ext uri="{FF2B5EF4-FFF2-40B4-BE49-F238E27FC236}">
                <a16:creationId xmlns:a16="http://schemas.microsoft.com/office/drawing/2014/main" id="{ACB1E8BE-EB1E-4800-ADD6-DB0DCE28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6CC6B544-80E2-4C85-92A0-AB331A740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Архитектура из трёх уровней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32420A1C-7378-4793-A440-DECBFAC6D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DC9977D7-7009-456D-836A-8DA4868EB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6">
            <a:extLst xmlns:a="http://schemas.openxmlformats.org/drawingml/2006/main">
              <a:ext uri="{FF2B5EF4-FFF2-40B4-BE49-F238E27FC236}">
                <a16:creationId xmlns:a16="http://schemas.microsoft.com/office/drawing/2014/main" id="{43CB6666-E515-48E4-BF6E-1975C528A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s6-lead">
            <a:extLst xmlns:a="http://schemas.openxmlformats.org/drawingml/2006/main">
              <a:ext uri="{FF2B5EF4-FFF2-40B4-BE49-F238E27FC236}">
                <a16:creationId xmlns:a16="http://schemas.microsoft.com/office/drawing/2014/main" id="{8E2189D3-9670-4484-962B-D1ECF5DEF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Институты создают знания, программы превращают их в действие, реестры обеспечивают доверие.</a:t>
            </a:r>
          </a:p>
        </p:txBody>
      </p:sp>
      <p:sp>
        <p:nvSpPr>
          <p:cNvPr id="7" name="s6-row-0">
            <a:extLst xmlns:a="http://schemas.openxmlformats.org/drawingml/2006/main">
              <a:ext uri="{FF2B5EF4-FFF2-40B4-BE49-F238E27FC236}">
                <a16:creationId xmlns:a16="http://schemas.microsoft.com/office/drawing/2014/main" id="{A1AAB9EA-EF6C-4199-99D2-406A008F8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28850"/>
            <a:ext cx="11391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8" name="s6-roman-0">
            <a:extLst xmlns:a="http://schemas.openxmlformats.org/drawingml/2006/main">
              <a:ext uri="{FF2B5EF4-FFF2-40B4-BE49-F238E27FC236}">
                <a16:creationId xmlns:a16="http://schemas.microsoft.com/office/drawing/2014/main" id="{D85CFC1C-F485-4FD8-88B0-50C59BB8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003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9" name="s6-label-0">
            <a:extLst xmlns:a="http://schemas.openxmlformats.org/drawingml/2006/main">
              <a:ext uri="{FF2B5EF4-FFF2-40B4-BE49-F238E27FC236}">
                <a16:creationId xmlns:a16="http://schemas.microsoft.com/office/drawing/2014/main" id="{56916BA6-B9CE-4309-A0E7-0ACD4CAB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4003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ИНСТИТУТЫ</a:t>
            </a:r>
          </a:p>
        </p:txBody>
      </p:sp>
      <p:sp>
        <p:nvSpPr>
          <p:cNvPr id="10" name="s6-body-0">
            <a:extLst xmlns:a="http://schemas.openxmlformats.org/drawingml/2006/main">
              <a:ext uri="{FF2B5EF4-FFF2-40B4-BE49-F238E27FC236}">
                <a16:creationId xmlns:a16="http://schemas.microsoft.com/office/drawing/2014/main" id="{3FFECA9A-42CC-42AC-B208-DDFCA527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419350"/>
            <a:ext cx="716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кадры • исследования • лаборатории • школы • стандарты</a:t>
            </a:r>
          </a:p>
        </p:txBody>
      </p:sp>
      <p:sp>
        <p:nvSpPr>
          <p:cNvPr id="11" name="s6-row-1">
            <a:extLst xmlns:a="http://schemas.openxmlformats.org/drawingml/2006/main">
              <a:ext uri="{FF2B5EF4-FFF2-40B4-BE49-F238E27FC236}">
                <a16:creationId xmlns:a16="http://schemas.microsoft.com/office/drawing/2014/main" id="{AF9ACE3E-1788-4263-9C2E-DD3E44A62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19450"/>
            <a:ext cx="11391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s6-roman-1">
            <a:extLst xmlns:a="http://schemas.openxmlformats.org/drawingml/2006/main">
              <a:ext uri="{FF2B5EF4-FFF2-40B4-BE49-F238E27FC236}">
                <a16:creationId xmlns:a16="http://schemas.microsoft.com/office/drawing/2014/main" id="{EC448929-CB15-4CA7-926E-9D5101A47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II</a:t>
            </a:r>
          </a:p>
        </p:txBody>
      </p:sp>
      <p:sp>
        <p:nvSpPr>
          <p:cNvPr id="13" name="s6-label-1">
            <a:extLst xmlns:a="http://schemas.openxmlformats.org/drawingml/2006/main">
              <a:ext uri="{FF2B5EF4-FFF2-40B4-BE49-F238E27FC236}">
                <a16:creationId xmlns:a16="http://schemas.microsoft.com/office/drawing/2014/main" id="{49CED393-98AF-45A6-AFA1-A7E425318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909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ПРОГРАММЫ</a:t>
            </a:r>
          </a:p>
        </p:txBody>
      </p:sp>
      <p:sp>
        <p:nvSpPr>
          <p:cNvPr id="14" name="s6-body-1">
            <a:extLst xmlns:a="http://schemas.openxmlformats.org/drawingml/2006/main">
              <a:ext uri="{FF2B5EF4-FFF2-40B4-BE49-F238E27FC236}">
                <a16:creationId xmlns:a16="http://schemas.microsoft.com/office/drawing/2014/main" id="{FD651827-D8BB-4B9A-A24A-1F9A7B87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09950"/>
            <a:ext cx="716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задачи • консорциумы • полигоны • ресурсы • внедрение</a:t>
            </a:r>
          </a:p>
        </p:txBody>
      </p:sp>
      <p:sp>
        <p:nvSpPr>
          <p:cNvPr id="15" name="s6-row-2">
            <a:extLst xmlns:a="http://schemas.openxmlformats.org/drawingml/2006/main">
              <a:ext uri="{FF2B5EF4-FFF2-40B4-BE49-F238E27FC236}">
                <a16:creationId xmlns:a16="http://schemas.microsoft.com/office/drawing/2014/main" id="{D57FD9B9-9828-4612-9882-4F4D288F0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10050"/>
            <a:ext cx="11391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6" name="s6-roman-2">
            <a:extLst xmlns:a="http://schemas.openxmlformats.org/drawingml/2006/main">
              <a:ext uri="{FF2B5EF4-FFF2-40B4-BE49-F238E27FC236}">
                <a16:creationId xmlns:a16="http://schemas.microsoft.com/office/drawing/2014/main" id="{D84A9743-A755-4289-834D-1CC12F821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III</a:t>
            </a:r>
          </a:p>
        </p:txBody>
      </p:sp>
      <p:sp>
        <p:nvSpPr>
          <p:cNvPr id="17" name="s6-label-2">
            <a:extLst xmlns:a="http://schemas.openxmlformats.org/drawingml/2006/main">
              <a:ext uri="{FF2B5EF4-FFF2-40B4-BE49-F238E27FC236}">
                <a16:creationId xmlns:a16="http://schemas.microsoft.com/office/drawing/2014/main" id="{D58A4A95-C7EB-4E8A-B9DF-2C9A4DE5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3815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РЕЕСТРЫ</a:t>
            </a:r>
          </a:p>
        </p:txBody>
      </p:sp>
      <p:sp>
        <p:nvSpPr>
          <p:cNvPr id="18" name="s6-body-2">
            <a:extLst xmlns:a="http://schemas.openxmlformats.org/drawingml/2006/main">
              <a:ext uri="{FF2B5EF4-FFF2-40B4-BE49-F238E27FC236}">
                <a16:creationId xmlns:a16="http://schemas.microsoft.com/office/drawing/2014/main" id="{77E3857F-FBDB-4D57-9625-6B8A104BA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400550"/>
            <a:ext cx="716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идентификаторы • связи • доказательства • версии • доступ</a:t>
            </a:r>
          </a:p>
        </p:txBody>
      </p:sp>
      <p:sp>
        <p:nvSpPr>
          <p:cNvPr id="19" name="s6-integr-rule">
            <a:extLst xmlns:a="http://schemas.openxmlformats.org/drawingml/2006/main">
              <a:ext uri="{FF2B5EF4-FFF2-40B4-BE49-F238E27FC236}">
                <a16:creationId xmlns:a16="http://schemas.microsoft.com/office/drawing/2014/main" id="{8CAF2564-EE97-45B0-A624-92281CE55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24500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0" name="s6-integr">
            <a:extLst xmlns:a="http://schemas.openxmlformats.org/drawingml/2006/main">
              <a:ext uri="{FF2B5EF4-FFF2-40B4-BE49-F238E27FC236}">
                <a16:creationId xmlns:a16="http://schemas.microsoft.com/office/drawing/2014/main" id="{760CB321-CD88-4AA9-A78D-714EB033A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15000"/>
            <a:ext cx="11391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Интеграции: ЭКВИЛИБРИУМ • СФЕРА • ECO-PPA • СПЕЦЗАЩИТА</a:t>
            </a:r>
          </a:p>
        </p:txBody>
      </p:sp>
    </p:spTree>
    <p:extLst>
      <p:ext uri="{BB962C8B-B14F-4D97-AF65-F5344CB8AC3E}">
        <p14:creationId xmlns:p14="http://schemas.microsoft.com/office/powerpoint/2010/main" val="10463530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itle-accent-7">
            <a:extLst xmlns:a="http://schemas.openxmlformats.org/drawingml/2006/main">
              <a:ext uri="{FF2B5EF4-FFF2-40B4-BE49-F238E27FC236}">
                <a16:creationId xmlns:a16="http://schemas.microsoft.com/office/drawing/2014/main" id="{FB536E6C-A9CD-4163-A9F1-DD86B4C9D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D6201BFD-5F77-4ED6-BE7B-6EDBD006D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Сеть институтов: 19 функциональных контуров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3E986630-5639-4556-AFF9-4B63DE37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CFD84220-85E5-4587-B3DF-7DC41186B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7">
            <a:extLst xmlns:a="http://schemas.openxmlformats.org/drawingml/2006/main">
              <a:ext uri="{FF2B5EF4-FFF2-40B4-BE49-F238E27FC236}">
                <a16:creationId xmlns:a16="http://schemas.microsoft.com/office/drawing/2014/main" id="{3FC11A38-455F-44E1-BEE2-FC3756D62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s7-number">
            <a:extLst xmlns:a="http://schemas.openxmlformats.org/drawingml/2006/main">
              <a:ext uri="{FF2B5EF4-FFF2-40B4-BE49-F238E27FC236}">
                <a16:creationId xmlns:a16="http://schemas.microsoft.com/office/drawing/2014/main" id="{66DE99CE-83AD-42AE-9CF7-7AFA233A6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276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7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7" name="s7-note">
            <a:extLst xmlns:a="http://schemas.openxmlformats.org/drawingml/2006/main">
              <a:ext uri="{FF2B5EF4-FFF2-40B4-BE49-F238E27FC236}">
                <a16:creationId xmlns:a16="http://schemas.microsoft.com/office/drawing/2014/main" id="{D740D909-BD18-4DF2-8B35-681D5F5CC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95650"/>
            <a:ext cx="27622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Не обязательно 19 новых юридических лиц — это сеть компетенций, центров и программ.</a:t>
            </a:r>
          </a:p>
        </p:txBody>
      </p:sp>
      <p:sp>
        <p:nvSpPr>
          <p:cNvPr id="8" name="s7-small">
            <a:extLst xmlns:a="http://schemas.openxmlformats.org/drawingml/2006/main">
              <a:ext uri="{FF2B5EF4-FFF2-40B4-BE49-F238E27FC236}">
                <a16:creationId xmlns:a16="http://schemas.microsoft.com/office/drawing/2014/main" id="{DDE2B2A5-DCEF-44F2-8684-181EC50E3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6250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Форма каждого контура утверждается отдельно.</a:t>
            </a:r>
          </a:p>
        </p:txBody>
      </p:sp>
      <p:sp>
        <p:nvSpPr>
          <p:cNvPr id="9" name="s7-rule-0">
            <a:extLst xmlns:a="http://schemas.openxmlformats.org/drawingml/2006/main">
              <a:ext uri="{FF2B5EF4-FFF2-40B4-BE49-F238E27FC236}">
                <a16:creationId xmlns:a16="http://schemas.microsoft.com/office/drawing/2014/main" id="{D264B589-F4F9-471D-896D-F8055CC9D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526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0" name="s7-code-0">
            <a:extLst xmlns:a="http://schemas.openxmlformats.org/drawingml/2006/main">
              <a:ext uri="{FF2B5EF4-FFF2-40B4-BE49-F238E27FC236}">
                <a16:creationId xmlns:a16="http://schemas.microsoft.com/office/drawing/2014/main" id="{FF7394DD-62B3-49AF-B0A6-2E8B2D335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240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1" name="s7-title-0">
            <a:extLst xmlns:a="http://schemas.openxmlformats.org/drawingml/2006/main">
              <a:ext uri="{FF2B5EF4-FFF2-40B4-BE49-F238E27FC236}">
                <a16:creationId xmlns:a16="http://schemas.microsoft.com/office/drawing/2014/main" id="{7969EF0D-B728-48FA-A087-8866E293A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478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Система Земли</a:t>
            </a:r>
          </a:p>
        </p:txBody>
      </p:sp>
      <p:sp>
        <p:nvSpPr>
          <p:cNvPr id="12" name="s7-body-0">
            <a:extLst xmlns:a="http://schemas.openxmlformats.org/drawingml/2006/main">
              <a:ext uri="{FF2B5EF4-FFF2-40B4-BE49-F238E27FC236}">
                <a16:creationId xmlns:a16="http://schemas.microsoft.com/office/drawing/2014/main" id="{C9C92CB4-6FF2-42FD-8411-D921DA2C9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288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геодинамика • климат • вода • почвы • биоразнообразие</a:t>
            </a:r>
          </a:p>
        </p:txBody>
      </p:sp>
      <p:sp>
        <p:nvSpPr>
          <p:cNvPr id="13" name="s7-rule-1">
            <a:extLst xmlns:a="http://schemas.openxmlformats.org/drawingml/2006/main">
              <a:ext uri="{FF2B5EF4-FFF2-40B4-BE49-F238E27FC236}">
                <a16:creationId xmlns:a16="http://schemas.microsoft.com/office/drawing/2014/main" id="{ACD6247A-03B0-4378-8B23-429C9EFA8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527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4" name="s7-code-1">
            <a:extLst xmlns:a="http://schemas.openxmlformats.org/drawingml/2006/main">
              <a:ext uri="{FF2B5EF4-FFF2-40B4-BE49-F238E27FC236}">
                <a16:creationId xmlns:a16="http://schemas.microsoft.com/office/drawing/2014/main" id="{729EF141-EDA8-48B2-8D00-B0935FC2C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241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5" name="s7-title-1">
            <a:extLst xmlns:a="http://schemas.openxmlformats.org/drawingml/2006/main">
              <a:ext uri="{FF2B5EF4-FFF2-40B4-BE49-F238E27FC236}">
                <a16:creationId xmlns:a16="http://schemas.microsoft.com/office/drawing/2014/main" id="{4FDEBD35-11C6-4217-9AE9-0A989D3B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6479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Экосистемы и здоровье</a:t>
            </a:r>
          </a:p>
        </p:txBody>
      </p:sp>
      <p:sp>
        <p:nvSpPr>
          <p:cNvPr id="16" name="s7-body-1">
            <a:extLst xmlns:a="http://schemas.openxmlformats.org/drawingml/2006/main">
              <a:ext uri="{FF2B5EF4-FFF2-40B4-BE49-F238E27FC236}">
                <a16:creationId xmlns:a16="http://schemas.microsoft.com/office/drawing/2014/main" id="{04F1BB40-ECCE-4D48-8128-F745D981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289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леса • океан • здоровье • продовольствие</a:t>
            </a:r>
          </a:p>
        </p:txBody>
      </p:sp>
      <p:sp>
        <p:nvSpPr>
          <p:cNvPr id="17" name="s7-rule-2">
            <a:extLst xmlns:a="http://schemas.openxmlformats.org/drawingml/2006/main">
              <a:ext uri="{FF2B5EF4-FFF2-40B4-BE49-F238E27FC236}">
                <a16:creationId xmlns:a16="http://schemas.microsoft.com/office/drawing/2014/main" id="{384ED2C4-2711-454D-9C80-29C80698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3528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8" name="s7-code-2">
            <a:extLst xmlns:a="http://schemas.openxmlformats.org/drawingml/2006/main">
              <a:ext uri="{FF2B5EF4-FFF2-40B4-BE49-F238E27FC236}">
                <a16:creationId xmlns:a16="http://schemas.microsoft.com/office/drawing/2014/main" id="{F2F4699C-BD6C-4C9D-B910-EFA48B46F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5242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19" name="s7-title-2">
            <a:extLst xmlns:a="http://schemas.openxmlformats.org/drawingml/2006/main">
              <a:ext uri="{FF2B5EF4-FFF2-40B4-BE49-F238E27FC236}">
                <a16:creationId xmlns:a16="http://schemas.microsoft.com/office/drawing/2014/main" id="{11BC1C15-C4E5-4731-A672-C0C36CF85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4480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Технологии среды</a:t>
            </a:r>
          </a:p>
        </p:txBody>
      </p:sp>
      <p:sp>
        <p:nvSpPr>
          <p:cNvPr id="20" name="s7-body-2">
            <a:extLst xmlns:a="http://schemas.openxmlformats.org/drawingml/2006/main">
              <a:ext uri="{FF2B5EF4-FFF2-40B4-BE49-F238E27FC236}">
                <a16:creationId xmlns:a16="http://schemas.microsoft.com/office/drawing/2014/main" id="{8E881F20-14BE-4869-A348-06DE45E93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4290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энергия • материалы • города • транспорт • мониторинг</a:t>
            </a:r>
          </a:p>
        </p:txBody>
      </p:sp>
      <p:sp>
        <p:nvSpPr>
          <p:cNvPr id="21" name="s7-rule-3">
            <a:extLst xmlns:a="http://schemas.openxmlformats.org/drawingml/2006/main">
              <a:ext uri="{FF2B5EF4-FFF2-40B4-BE49-F238E27FC236}">
                <a16:creationId xmlns:a16="http://schemas.microsoft.com/office/drawing/2014/main" id="{4EC1535B-6DF4-41BF-BC5E-89E221A1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529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2" name="s7-code-3">
            <a:extLst xmlns:a="http://schemas.openxmlformats.org/drawingml/2006/main">
              <a:ext uri="{FF2B5EF4-FFF2-40B4-BE49-F238E27FC236}">
                <a16:creationId xmlns:a16="http://schemas.microsoft.com/office/drawing/2014/main" id="{DF46AD9A-F1F9-461B-A341-3F1787A2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3243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D</a:t>
            </a:r>
          </a:p>
        </p:txBody>
      </p:sp>
      <p:sp>
        <p:nvSpPr>
          <p:cNvPr id="23" name="s7-title-3">
            <a:extLst xmlns:a="http://schemas.openxmlformats.org/drawingml/2006/main">
              <a:ext uri="{FF2B5EF4-FFF2-40B4-BE49-F238E27FC236}">
                <a16:creationId xmlns:a16="http://schemas.microsoft.com/office/drawing/2014/main" id="{BDD14BEC-45C6-4B1F-9D46-9FBCDE18B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2481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Цифровое управление</a:t>
            </a:r>
          </a:p>
        </p:txBody>
      </p:sp>
      <p:sp>
        <p:nvSpPr>
          <p:cNvPr id="24" name="s7-body-3">
            <a:extLst xmlns:a="http://schemas.openxmlformats.org/drawingml/2006/main">
              <a:ext uri="{FF2B5EF4-FFF2-40B4-BE49-F238E27FC236}">
                <a16:creationId xmlns:a16="http://schemas.microsoft.com/office/drawing/2014/main" id="{533D16AF-5E08-4724-B2A1-C50FD888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291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математика • ИИ • экономика • право • безопасность</a:t>
            </a:r>
          </a:p>
        </p:txBody>
      </p:sp>
      <p:sp>
        <p:nvSpPr>
          <p:cNvPr id="25" name="s7-rule-4">
            <a:extLst xmlns:a="http://schemas.openxmlformats.org/drawingml/2006/main">
              <a:ext uri="{FF2B5EF4-FFF2-40B4-BE49-F238E27FC236}">
                <a16:creationId xmlns:a16="http://schemas.microsoft.com/office/drawing/2014/main" id="{E7F5560C-3796-41C2-82CB-6F86D6A5A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9530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6" name="s7-code-4">
            <a:extLst xmlns:a="http://schemas.openxmlformats.org/drawingml/2006/main">
              <a:ext uri="{FF2B5EF4-FFF2-40B4-BE49-F238E27FC236}">
                <a16:creationId xmlns:a16="http://schemas.microsoft.com/office/drawing/2014/main" id="{AC4DA245-36A4-4127-A0AA-9CBA085F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124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27" name="s7-title-4">
            <a:extLst xmlns:a="http://schemas.openxmlformats.org/drawingml/2006/main">
              <a:ext uri="{FF2B5EF4-FFF2-40B4-BE49-F238E27FC236}">
                <a16:creationId xmlns:a16="http://schemas.microsoft.com/office/drawing/2014/main" id="{3CFB8988-5C97-4986-8636-54047E83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0482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Преемственность</a:t>
            </a:r>
          </a:p>
        </p:txBody>
      </p:sp>
      <p:sp>
        <p:nvSpPr>
          <p:cNvPr id="28" name="s7-body-4">
            <a:extLst xmlns:a="http://schemas.openxmlformats.org/drawingml/2006/main">
              <a:ext uri="{FF2B5EF4-FFF2-40B4-BE49-F238E27FC236}">
                <a16:creationId xmlns:a16="http://schemas.microsoft.com/office/drawing/2014/main" id="{104D8799-77E8-46B6-ADE3-E451F4B31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292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образование • культура • архивы • управление знаниями</a:t>
            </a:r>
          </a:p>
        </p:txBody>
      </p:sp>
      <p:sp>
        <p:nvSpPr>
          <p:cNvPr id="29" name="s7-platform-bg">
            <a:extLst xmlns:a="http://schemas.openxmlformats.org/drawingml/2006/main">
              <a:ext uri="{FF2B5EF4-FFF2-40B4-BE49-F238E27FC236}">
                <a16:creationId xmlns:a16="http://schemas.microsoft.com/office/drawing/2014/main" id="{CFFBF985-FBEB-4CF7-A267-1E4A3F303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781675"/>
            <a:ext cx="7810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30" name="s7-platform-text">
            <a:extLst xmlns:a="http://schemas.openxmlformats.org/drawingml/2006/main">
              <a:ext uri="{FF2B5EF4-FFF2-40B4-BE49-F238E27FC236}">
                <a16:creationId xmlns:a16="http://schemas.microsoft.com/office/drawing/2014/main" id="{63AD2530-5267-4A68-BBC1-D7BC71532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5838825"/>
            <a:ext cx="7581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Общая база: ЦКП • вычисления • архивы • инженерия • кадры • полевые сети</a:t>
            </a:r>
          </a:p>
        </p:txBody>
      </p:sp>
    </p:spTree>
    <p:extLst>
      <p:ext uri="{BB962C8B-B14F-4D97-AF65-F5344CB8AC3E}">
        <p14:creationId xmlns:p14="http://schemas.microsoft.com/office/powerpoint/2010/main" val="10721922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itle-accent-8">
            <a:extLst xmlns:a="http://schemas.openxmlformats.org/drawingml/2006/main">
              <a:ext uri="{FF2B5EF4-FFF2-40B4-BE49-F238E27FC236}">
                <a16:creationId xmlns:a16="http://schemas.microsoft.com/office/drawing/2014/main" id="{B2D45987-F5E4-4BF0-96BE-E0422A49C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15A40A37-0DDC-4EBA-B915-FD080F57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Академические реестры — инфраструктура доверия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817F43B8-99BD-435A-B705-D5CC42E70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1AD41F0C-890F-4C00-A38B-60BA33795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8">
            <a:extLst xmlns:a="http://schemas.openxmlformats.org/drawingml/2006/main">
              <a:ext uri="{FF2B5EF4-FFF2-40B4-BE49-F238E27FC236}">
                <a16:creationId xmlns:a16="http://schemas.microsoft.com/office/drawing/2014/main" id="{7DD29289-8D34-42CA-A0C7-AF776A62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s8-lead">
            <a:extLst xmlns:a="http://schemas.openxmlformats.org/drawingml/2006/main">
              <a:ext uri="{FF2B5EF4-FFF2-40B4-BE49-F238E27FC236}">
                <a16:creationId xmlns:a16="http://schemas.microsoft.com/office/drawing/2014/main" id="{C055D2DA-1462-4A1D-A14F-488171B45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76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16 доменных реестров работают как единый граф знаний, а не как набор таблиц.</a:t>
            </a:r>
          </a:p>
        </p:txBody>
      </p:sp>
      <p:sp>
        <p:nvSpPr>
          <p:cNvPr id="7" name="s8-0-rule">
            <a:extLst xmlns:a="http://schemas.openxmlformats.org/drawingml/2006/main">
              <a:ext uri="{FF2B5EF4-FFF2-40B4-BE49-F238E27FC236}">
                <a16:creationId xmlns:a16="http://schemas.microsoft.com/office/drawing/2014/main" id="{A5C6E260-C41C-41D4-974E-A5C0845B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47900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s8-0-k">
            <a:extLst xmlns:a="http://schemas.openxmlformats.org/drawingml/2006/main">
              <a:ext uri="{FF2B5EF4-FFF2-40B4-BE49-F238E27FC236}">
                <a16:creationId xmlns:a16="http://schemas.microsoft.com/office/drawing/2014/main" id="{E6559C51-EFF2-455D-B989-664B4A192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19350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АР-01—04</a:t>
            </a:r>
          </a:p>
        </p:txBody>
      </p:sp>
      <p:sp>
        <p:nvSpPr>
          <p:cNvPr id="9" name="s8-0-title">
            <a:extLst xmlns:a="http://schemas.openxmlformats.org/drawingml/2006/main">
              <a:ext uri="{FF2B5EF4-FFF2-40B4-BE49-F238E27FC236}">
                <a16:creationId xmlns:a16="http://schemas.microsoft.com/office/drawing/2014/main" id="{7663FFA1-E421-412E-82A7-AE9BC0ACF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051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Институты</a:t>
            </a:r>
          </a:p>
        </p:txBody>
      </p:sp>
      <p:sp>
        <p:nvSpPr>
          <p:cNvPr id="10" name="s8-0-body">
            <a:extLst xmlns:a="http://schemas.openxmlformats.org/drawingml/2006/main">
              <a:ext uri="{FF2B5EF4-FFF2-40B4-BE49-F238E27FC236}">
                <a16:creationId xmlns:a16="http://schemas.microsoft.com/office/drawing/2014/main" id="{19D04041-41CE-463C-85B1-5D21E3774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00400"/>
            <a:ext cx="5191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организации • исследователи • советы • программы</a:t>
            </a:r>
          </a:p>
        </p:txBody>
      </p:sp>
      <p:sp>
        <p:nvSpPr>
          <p:cNvPr id="11" name="s8-1-rule">
            <a:extLst xmlns:a="http://schemas.openxmlformats.org/drawingml/2006/main">
              <a:ext uri="{FF2B5EF4-FFF2-40B4-BE49-F238E27FC236}">
                <a16:creationId xmlns:a16="http://schemas.microsoft.com/office/drawing/2014/main" id="{D71B0473-387B-4197-9841-2504DD2F4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247900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2" name="s8-1-k">
            <a:extLst xmlns:a="http://schemas.openxmlformats.org/drawingml/2006/main">
              <a:ext uri="{FF2B5EF4-FFF2-40B4-BE49-F238E27FC236}">
                <a16:creationId xmlns:a16="http://schemas.microsoft.com/office/drawing/2014/main" id="{A5B46095-0137-4F9B-82EC-92EAF643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419350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АР-05—08</a:t>
            </a:r>
          </a:p>
        </p:txBody>
      </p:sp>
      <p:sp>
        <p:nvSpPr>
          <p:cNvPr id="13" name="s8-1-title">
            <a:extLst xmlns:a="http://schemas.openxmlformats.org/drawingml/2006/main">
              <a:ext uri="{FF2B5EF4-FFF2-40B4-BE49-F238E27FC236}">
                <a16:creationId xmlns:a16="http://schemas.microsoft.com/office/drawing/2014/main" id="{A3B1343D-F2EA-4C1C-B5C3-B5D31AAE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05100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Ресурсы и правила</a:t>
            </a:r>
          </a:p>
        </p:txBody>
      </p:sp>
      <p:sp>
        <p:nvSpPr>
          <p:cNvPr id="14" name="s8-1-body">
            <a:extLst xmlns:a="http://schemas.openxmlformats.org/drawingml/2006/main">
              <a:ext uri="{FF2B5EF4-FFF2-40B4-BE49-F238E27FC236}">
                <a16:creationId xmlns:a16="http://schemas.microsoft.com/office/drawing/2014/main" id="{2D151BB8-F289-448C-A3D4-1985492E1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200400"/>
            <a:ext cx="5191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оборудование • финансирование • методы • коллекции</a:t>
            </a:r>
          </a:p>
        </p:txBody>
      </p:sp>
      <p:sp>
        <p:nvSpPr>
          <p:cNvPr id="15" name="s8-2-rule">
            <a:extLst xmlns:a="http://schemas.openxmlformats.org/drawingml/2006/main">
              <a:ext uri="{FF2B5EF4-FFF2-40B4-BE49-F238E27FC236}">
                <a16:creationId xmlns:a16="http://schemas.microsoft.com/office/drawing/2014/main" id="{EE0F72F0-F8AD-45C2-98F5-D55069FE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8622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8-2-k">
            <a:extLst xmlns:a="http://schemas.openxmlformats.org/drawingml/2006/main">
              <a:ext uri="{FF2B5EF4-FFF2-40B4-BE49-F238E27FC236}">
                <a16:creationId xmlns:a16="http://schemas.microsoft.com/office/drawing/2014/main" id="{4EF2F416-9201-4413-94DE-CE14C90C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57675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АР-09—12</a:t>
            </a:r>
          </a:p>
        </p:txBody>
      </p:sp>
      <p:sp>
        <p:nvSpPr>
          <p:cNvPr id="17" name="s8-2-title">
            <a:extLst xmlns:a="http://schemas.openxmlformats.org/drawingml/2006/main">
              <a:ext uri="{FF2B5EF4-FFF2-40B4-BE49-F238E27FC236}">
                <a16:creationId xmlns:a16="http://schemas.microsoft.com/office/drawing/2014/main" id="{822474C3-5CF6-4F18-AF72-3C68E3F8D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54342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Научное знание</a:t>
            </a:r>
          </a:p>
        </p:txBody>
      </p:sp>
      <p:sp>
        <p:nvSpPr>
          <p:cNvPr id="18" name="s8-2-body">
            <a:extLst xmlns:a="http://schemas.openxmlformats.org/drawingml/2006/main">
              <a:ext uri="{FF2B5EF4-FFF2-40B4-BE49-F238E27FC236}">
                <a16:creationId xmlns:a16="http://schemas.microsoft.com/office/drawing/2014/main" id="{E86ECDBF-CDC1-4463-AE0C-C4A82793F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38725"/>
            <a:ext cx="5191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территории • мониторинг • данные • публикации</a:t>
            </a:r>
          </a:p>
        </p:txBody>
      </p:sp>
      <p:sp>
        <p:nvSpPr>
          <p:cNvPr id="19" name="s8-3-rule">
            <a:extLst xmlns:a="http://schemas.openxmlformats.org/drawingml/2006/main">
              <a:ext uri="{FF2B5EF4-FFF2-40B4-BE49-F238E27FC236}">
                <a16:creationId xmlns:a16="http://schemas.microsoft.com/office/drawing/2014/main" id="{CF4876BA-46EF-49AA-AE13-2C487FB7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86225"/>
            <a:ext cx="6477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0" name="s8-3-k">
            <a:extLst xmlns:a="http://schemas.openxmlformats.org/drawingml/2006/main">
              <a:ext uri="{FF2B5EF4-FFF2-40B4-BE49-F238E27FC236}">
                <a16:creationId xmlns:a16="http://schemas.microsoft.com/office/drawing/2014/main" id="{0CBDF3DE-B999-4614-B3F8-417821C87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257675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АР-13—16</a:t>
            </a:r>
          </a:p>
        </p:txBody>
      </p:sp>
      <p:sp>
        <p:nvSpPr>
          <p:cNvPr id="21" name="s8-3-title">
            <a:extLst xmlns:a="http://schemas.openxmlformats.org/drawingml/2006/main">
              <a:ext uri="{FF2B5EF4-FFF2-40B4-BE49-F238E27FC236}">
                <a16:creationId xmlns:a16="http://schemas.microsoft.com/office/drawing/2014/main" id="{FDC59377-C2C2-4CA9-B885-8FFFD0D81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543425"/>
            <a:ext cx="5191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Практическое действие</a:t>
            </a:r>
          </a:p>
        </p:txBody>
      </p:sp>
      <p:sp>
        <p:nvSpPr>
          <p:cNvPr id="22" name="s8-3-body">
            <a:extLst xmlns:a="http://schemas.openxmlformats.org/drawingml/2006/main">
              <a:ext uri="{FF2B5EF4-FFF2-40B4-BE49-F238E27FC236}">
                <a16:creationId xmlns:a16="http://schemas.microsoft.com/office/drawing/2014/main" id="{8A874742-2CFC-426D-81A4-E8520186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5038725"/>
            <a:ext cx="5191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технологии • права • риски • подтверждённый эффект</a:t>
            </a:r>
          </a:p>
        </p:txBody>
      </p:sp>
    </p:spTree>
    <p:extLst>
      <p:ext uri="{BB962C8B-B14F-4D97-AF65-F5344CB8AC3E}">
        <p14:creationId xmlns:p14="http://schemas.microsoft.com/office/powerpoint/2010/main" val="10196664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title-accent-9">
            <a:extLst xmlns:a="http://schemas.openxmlformats.org/drawingml/2006/main">
              <a:ext uri="{FF2B5EF4-FFF2-40B4-BE49-F238E27FC236}">
                <a16:creationId xmlns:a16="http://schemas.microsoft.com/office/drawing/2014/main" id="{C01DB60C-1B9D-49E9-9076-0F4381356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1333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9A8EACD6-BD3F-47A6-92D1-00C3F029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95275"/>
            <a:ext cx="10763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Единый цифровой паспорт объекта</a:t>
            </a:r>
          </a:p>
        </p:txBody>
      </p:sp>
      <p:sp>
        <p:nvSpPr>
          <p:cNvPr id="3" name="status-rule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2539ABF3-3496-4C89-9EFA-4362CE7E6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447800"/>
            <a:ext cx="247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740DD9C8-AFC1-4C3F-A42A-03A73BA4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352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ПРОЕКТНОЕ ПРЕДЛОЖЕНИЕ</a:t>
            </a:r>
          </a:p>
        </p:txBody>
      </p:sp>
      <p:sp>
        <p:nvSpPr>
          <p:cNvPr id="5" name="number-9">
            <a:extLst xmlns:a="http://schemas.openxmlformats.org/drawingml/2006/main">
              <a:ext uri="{FF2B5EF4-FFF2-40B4-BE49-F238E27FC236}">
                <a16:creationId xmlns:a16="http://schemas.microsoft.com/office/drawing/2014/main" id="{2F1B7413-6FA2-4C12-9F8A-BD9855DA4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76975"/>
            <a:ext cx="523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s9-lead">
            <a:extLst xmlns:a="http://schemas.openxmlformats.org/drawingml/2006/main">
              <a:ext uri="{FF2B5EF4-FFF2-40B4-BE49-F238E27FC236}">
                <a16:creationId xmlns:a16="http://schemas.microsoft.com/office/drawing/2014/main" id="{84FAFD37-38EE-4E56-B608-5BAC54955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19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Каждый объект получает проверяемую, связанную и версионируемую историю.</a:t>
            </a:r>
          </a:p>
        </p:txBody>
      </p:sp>
      <p:sp>
        <p:nvSpPr>
          <p:cNvPr id="7" name="s9-connector-0">
            <a:extLst xmlns:a="http://schemas.openxmlformats.org/drawingml/2006/main">
              <a:ext uri="{FF2B5EF4-FFF2-40B4-BE49-F238E27FC236}">
                <a16:creationId xmlns:a16="http://schemas.microsoft.com/office/drawing/2014/main" id="{AE185830-36F3-4CC4-B192-267E74AF2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5025" y="2571750"/>
            <a:ext cx="3981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8" name="s9-connector-1">
            <a:extLst xmlns:a="http://schemas.openxmlformats.org/drawingml/2006/main">
              <a:ext uri="{FF2B5EF4-FFF2-40B4-BE49-F238E27FC236}">
                <a16:creationId xmlns:a16="http://schemas.microsoft.com/office/drawing/2014/main" id="{62C128B4-80D0-4AF9-8073-C3F2104A8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5025" y="4038600"/>
            <a:ext cx="3981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9" name="s9-connector-2">
            <a:extLst xmlns:a="http://schemas.openxmlformats.org/drawingml/2006/main">
              <a:ext uri="{FF2B5EF4-FFF2-40B4-BE49-F238E27FC236}">
                <a16:creationId xmlns:a16="http://schemas.microsoft.com/office/drawing/2014/main" id="{B9251E8E-0DCE-44D2-BEF3-D0C1DCA0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571750"/>
            <a:ext cx="4000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0" name="s9-connector-3">
            <a:extLst xmlns:a="http://schemas.openxmlformats.org/drawingml/2006/main">
              <a:ext uri="{FF2B5EF4-FFF2-40B4-BE49-F238E27FC236}">
                <a16:creationId xmlns:a16="http://schemas.microsoft.com/office/drawing/2014/main" id="{97A27F45-D2AD-4A29-97D8-79229AD78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038600"/>
            <a:ext cx="4000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1" name="s9-connector-4">
            <a:extLst xmlns:a="http://schemas.openxmlformats.org/drawingml/2006/main">
              <a:ext uri="{FF2B5EF4-FFF2-40B4-BE49-F238E27FC236}">
                <a16:creationId xmlns:a16="http://schemas.microsoft.com/office/drawing/2014/main" id="{034959E3-3DD8-4F59-804C-207A9830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247900"/>
            <a:ext cx="95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2" name="s9-connector-5">
            <a:extLst xmlns:a="http://schemas.openxmlformats.org/drawingml/2006/main">
              <a:ext uri="{FF2B5EF4-FFF2-40B4-BE49-F238E27FC236}">
                <a16:creationId xmlns:a16="http://schemas.microsoft.com/office/drawing/2014/main" id="{ABE51F2D-A03E-4C8B-AB04-439683334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038600"/>
            <a:ext cx="95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3" name="s9-node-0">
            <a:extLst xmlns:a="http://schemas.openxmlformats.org/drawingml/2006/main">
              <a:ext uri="{FF2B5EF4-FFF2-40B4-BE49-F238E27FC236}">
                <a16:creationId xmlns:a16="http://schemas.microsoft.com/office/drawing/2014/main" id="{0FC3E926-ECAB-4755-92DF-5F0C553D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09550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s9-node-title-0">
            <a:extLst xmlns:a="http://schemas.openxmlformats.org/drawingml/2006/main">
              <a:ext uri="{FF2B5EF4-FFF2-40B4-BE49-F238E27FC236}">
                <a16:creationId xmlns:a16="http://schemas.microsoft.com/office/drawing/2014/main" id="{11687FA1-B42D-4E82-AFEF-3322D5B6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21932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15" name="s9-node-body-0">
            <a:extLst xmlns:a="http://schemas.openxmlformats.org/drawingml/2006/main">
              <a:ext uri="{FF2B5EF4-FFF2-40B4-BE49-F238E27FC236}">
                <a16:creationId xmlns:a16="http://schemas.microsoft.com/office/drawing/2014/main" id="{63B77965-40F6-4F87-BA01-4C3F3A036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54317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ID • тип • статус</a:t>
            </a:r>
          </a:p>
        </p:txBody>
      </p:sp>
      <p:sp>
        <p:nvSpPr>
          <p:cNvPr id="16" name="s9-node-1">
            <a:extLst xmlns:a="http://schemas.openxmlformats.org/drawingml/2006/main">
              <a:ext uri="{FF2B5EF4-FFF2-40B4-BE49-F238E27FC236}">
                <a16:creationId xmlns:a16="http://schemas.microsoft.com/office/drawing/2014/main" id="{BE404CAE-BDD4-4A76-B4E0-EB9B63EB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28625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7" name="s9-node-title-1">
            <a:extLst xmlns:a="http://schemas.openxmlformats.org/drawingml/2006/main">
              <a:ext uri="{FF2B5EF4-FFF2-40B4-BE49-F238E27FC236}">
                <a16:creationId xmlns:a16="http://schemas.microsoft.com/office/drawing/2014/main" id="{3676FB04-B695-44D5-93A4-5F9D7E199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41007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18" name="s9-node-body-1">
            <a:extLst xmlns:a="http://schemas.openxmlformats.org/drawingml/2006/main">
              <a:ext uri="{FF2B5EF4-FFF2-40B4-BE49-F238E27FC236}">
                <a16:creationId xmlns:a16="http://schemas.microsoft.com/office/drawing/2014/main" id="{0E4EA7F5-FCBE-4952-9E77-1750BF8A5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73392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владелец • хранитель</a:t>
            </a:r>
          </a:p>
        </p:txBody>
      </p:sp>
      <p:sp>
        <p:nvSpPr>
          <p:cNvPr id="19" name="s9-node-2">
            <a:extLst xmlns:a="http://schemas.openxmlformats.org/drawingml/2006/main">
              <a:ext uri="{FF2B5EF4-FFF2-40B4-BE49-F238E27FC236}">
                <a16:creationId xmlns:a16="http://schemas.microsoft.com/office/drawing/2014/main" id="{C0F17CC9-AECC-4022-ADC5-6B34AEC0E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09550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0" name="s9-node-title-2">
            <a:extLst xmlns:a="http://schemas.openxmlformats.org/drawingml/2006/main">
              <a:ext uri="{FF2B5EF4-FFF2-40B4-BE49-F238E27FC236}">
                <a16:creationId xmlns:a16="http://schemas.microsoft.com/office/drawing/2014/main" id="{21F6F708-5832-432A-AB96-3323C1D0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21932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21" name="s9-node-body-2">
            <a:extLst xmlns:a="http://schemas.openxmlformats.org/drawingml/2006/main">
              <a:ext uri="{FF2B5EF4-FFF2-40B4-BE49-F238E27FC236}">
                <a16:creationId xmlns:a16="http://schemas.microsoft.com/office/drawing/2014/main" id="{BB31BF9C-E830-4B7B-B774-8DF83B51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54317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источник • метод • данные</a:t>
            </a:r>
          </a:p>
        </p:txBody>
      </p:sp>
      <p:sp>
        <p:nvSpPr>
          <p:cNvPr id="22" name="s9-node-3">
            <a:extLst xmlns:a="http://schemas.openxmlformats.org/drawingml/2006/main">
              <a:ext uri="{FF2B5EF4-FFF2-40B4-BE49-F238E27FC236}">
                <a16:creationId xmlns:a16="http://schemas.microsoft.com/office/drawing/2014/main" id="{B08DBD14-32D2-48D9-B2A5-E4C341D84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28625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3" name="s9-node-title-3">
            <a:extLst xmlns:a="http://schemas.openxmlformats.org/drawingml/2006/main">
              <a:ext uri="{FF2B5EF4-FFF2-40B4-BE49-F238E27FC236}">
                <a16:creationId xmlns:a16="http://schemas.microsoft.com/office/drawing/2014/main" id="{4ACEFC95-4A64-4400-A349-C23BC65CD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41007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ПРАВА И РИСКИ</a:t>
            </a:r>
          </a:p>
        </p:txBody>
      </p:sp>
      <p:sp>
        <p:nvSpPr>
          <p:cNvPr id="24" name="s9-node-body-3">
            <a:extLst xmlns:a="http://schemas.openxmlformats.org/drawingml/2006/main">
              <a:ext uri="{FF2B5EF4-FFF2-40B4-BE49-F238E27FC236}">
                <a16:creationId xmlns:a16="http://schemas.microsoft.com/office/drawing/2014/main" id="{B682D232-A465-4A96-AB57-9F14F6B6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73392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доступ • лицензия • этика</a:t>
            </a:r>
          </a:p>
        </p:txBody>
      </p:sp>
      <p:sp>
        <p:nvSpPr>
          <p:cNvPr id="25" name="s9-node-4">
            <a:extLst xmlns:a="http://schemas.openxmlformats.org/drawingml/2006/main">
              <a:ext uri="{FF2B5EF4-FFF2-40B4-BE49-F238E27FC236}">
                <a16:creationId xmlns:a16="http://schemas.microsoft.com/office/drawing/2014/main" id="{B0B6D7B4-FDAC-4C8B-806E-FC01D611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173355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6" name="s9-node-title-4">
            <a:extLst xmlns:a="http://schemas.openxmlformats.org/drawingml/2006/main">
              <a:ext uri="{FF2B5EF4-FFF2-40B4-BE49-F238E27FC236}">
                <a16:creationId xmlns:a16="http://schemas.microsoft.com/office/drawing/2014/main" id="{7D63D250-FE5D-42F7-ADE6-8640F499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185737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7" name="s9-node-body-4">
            <a:extLst xmlns:a="http://schemas.openxmlformats.org/drawingml/2006/main">
              <a:ext uri="{FF2B5EF4-FFF2-40B4-BE49-F238E27FC236}">
                <a16:creationId xmlns:a16="http://schemas.microsoft.com/office/drawing/2014/main" id="{F7558CDE-4250-4057-B880-F7415C7C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218122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организации • проекты • территории</a:t>
            </a:r>
          </a:p>
        </p:txBody>
      </p:sp>
      <p:sp>
        <p:nvSpPr>
          <p:cNvPr id="28" name="s9-node-5">
            <a:extLst xmlns:a="http://schemas.openxmlformats.org/drawingml/2006/main">
              <a:ext uri="{FF2B5EF4-FFF2-40B4-BE49-F238E27FC236}">
                <a16:creationId xmlns:a16="http://schemas.microsoft.com/office/drawing/2014/main" id="{82E8FA5C-F1B8-4ACB-AF94-5F08E03E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4953000"/>
            <a:ext cx="23812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9" name="s9-node-title-5">
            <a:extLst xmlns:a="http://schemas.openxmlformats.org/drawingml/2006/main">
              <a:ext uri="{FF2B5EF4-FFF2-40B4-BE49-F238E27FC236}">
                <a16:creationId xmlns:a16="http://schemas.microsoft.com/office/drawing/2014/main" id="{C203B143-65F9-4A66-9E8C-FF2137B61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5076825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ВЕРСИИ</a:t>
            </a:r>
          </a:p>
        </p:txBody>
      </p:sp>
      <p:sp>
        <p:nvSpPr>
          <p:cNvPr id="30" name="s9-node-body-5">
            <a:extLst xmlns:a="http://schemas.openxmlformats.org/drawingml/2006/main">
              <a:ext uri="{FF2B5EF4-FFF2-40B4-BE49-F238E27FC236}">
                <a16:creationId xmlns:a16="http://schemas.microsoft.com/office/drawing/2014/main" id="{DD8D04CB-2FDF-472A-809D-DA737DCFA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5400675"/>
            <a:ext cx="2114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история • подпись • замещение</a:t>
            </a:r>
          </a:p>
        </p:txBody>
      </p:sp>
      <p:sp>
        <p:nvSpPr>
          <p:cNvPr id="31" name="s9-center">
            <a:extLst xmlns:a="http://schemas.openxmlformats.org/drawingml/2006/main">
              <a:ext uri="{FF2B5EF4-FFF2-40B4-BE49-F238E27FC236}">
                <a16:creationId xmlns:a16="http://schemas.microsoft.com/office/drawing/2014/main" id="{0387F2F7-8468-436E-BB86-6E4F33113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3105150"/>
            <a:ext cx="1866900" cy="1866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32" name="s9-center-title">
            <a:extLst xmlns:a="http://schemas.openxmlformats.org/drawingml/2006/main">
              <a:ext uri="{FF2B5EF4-FFF2-40B4-BE49-F238E27FC236}">
                <a16:creationId xmlns:a16="http://schemas.microsoft.com/office/drawing/2014/main" id="{3571E35C-E1D3-4CE0-AA3D-F2B799181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62575" y="3581400"/>
            <a:ext cx="1447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ПАСПОРТ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ОБЪЕКТА</a:t>
            </a:r>
          </a:p>
        </p:txBody>
      </p:sp>
      <p:sp>
        <p:nvSpPr>
          <p:cNvPr id="33" name="s9-ids-bg">
            <a:extLst xmlns:a="http://schemas.openxmlformats.org/drawingml/2006/main">
              <a:ext uri="{FF2B5EF4-FFF2-40B4-BE49-F238E27FC236}">
                <a16:creationId xmlns:a16="http://schemas.microsoft.com/office/drawing/2014/main" id="{6B41930C-9DD2-4C0F-884D-EE756F59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5915025"/>
            <a:ext cx="4857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34" name="s9-ids-text">
            <a:extLst xmlns:a="http://schemas.openxmlformats.org/drawingml/2006/main">
              <a:ext uri="{FF2B5EF4-FFF2-40B4-BE49-F238E27FC236}">
                <a16:creationId xmlns:a16="http://schemas.microsoft.com/office/drawing/2014/main" id="{1DEDE206-BE46-41FF-9BBE-B4ECAFF87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5972175"/>
            <a:ext cx="4629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ORCID • ROR • DOI/DataCite + внутренний академический ID</a:t>
            </a:r>
          </a:p>
        </p:txBody>
      </p:sp>
    </p:spTree>
    <p:extLst>
      <p:ext uri="{BB962C8B-B14F-4D97-AF65-F5344CB8AC3E}">
        <p14:creationId xmlns:p14="http://schemas.microsoft.com/office/powerpoint/2010/main" val="18797145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2026-08-26T13:22:28.3830000Z</dcterms:created>
  <dcterms:modified xsi:type="dcterms:W3CDTF">2026-08-26T13:22:28.3830000Z</dcterms:modified>
</coreProperties>
</file>