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454e424732f47a4" /><Relationship Type="http://schemas.openxmlformats.org/officeDocument/2006/relationships/extended-properties" Target="/docProps/app.xml" Id="R9faaebeefcce42b2" /><Relationship Type="http://schemas.openxmlformats.org/officeDocument/2006/relationships/officeDocument" Target="/ppt/presentation.xml" Id="R7220a63c5dba47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eaac6d8d56462e"/>
  </p:sldMasterIdLst>
  <p:notesMasterIdLst>
    <p:notesMasterId xmlns:r="http://schemas.openxmlformats.org/officeDocument/2006/relationships" r:id="R68a518f623b6467d"/>
  </p:notesMasterIdLst>
  <p:sldIdLst>
    <p:sldId xmlns:r="http://schemas.openxmlformats.org/officeDocument/2006/relationships" id="256" r:id="Rdfe438f1b3154ccc"/>
    <p:sldId xmlns:r="http://schemas.openxmlformats.org/officeDocument/2006/relationships" id="257" r:id="R34c4ed96cab04626"/>
    <p:sldId xmlns:r="http://schemas.openxmlformats.org/officeDocument/2006/relationships" id="258" r:id="R3ad536cb6cac4a1e"/>
    <p:sldId xmlns:r="http://schemas.openxmlformats.org/officeDocument/2006/relationships" id="259" r:id="Rc1cd40c712c642fb"/>
    <p:sldId xmlns:r="http://schemas.openxmlformats.org/officeDocument/2006/relationships" id="260" r:id="R94e99614ec374fbf"/>
    <p:sldId xmlns:r="http://schemas.openxmlformats.org/officeDocument/2006/relationships" id="261" r:id="R9da9709b9e094d39"/>
    <p:sldId xmlns:r="http://schemas.openxmlformats.org/officeDocument/2006/relationships" id="262" r:id="R5dbc6936f0224ecd"/>
    <p:sldId xmlns:r="http://schemas.openxmlformats.org/officeDocument/2006/relationships" id="263" r:id="R0884d06e3f21478c"/>
    <p:sldId xmlns:r="http://schemas.openxmlformats.org/officeDocument/2006/relationships" id="264" r:id="R801647afefc142a3"/>
    <p:sldId xmlns:r="http://schemas.openxmlformats.org/officeDocument/2006/relationships" id="265" r:id="Rab47d929ad8d464d"/>
    <p:sldId xmlns:r="http://schemas.openxmlformats.org/officeDocument/2006/relationships" id="266" r:id="R0ce4329f8cfd420a"/>
    <p:sldId xmlns:r="http://schemas.openxmlformats.org/officeDocument/2006/relationships" id="267" r:id="R7371ef78fe9a4802"/>
    <p:sldId xmlns:r="http://schemas.openxmlformats.org/officeDocument/2006/relationships" id="268" r:id="R83939ac76fe04d0d"/>
    <p:sldId xmlns:r="http://schemas.openxmlformats.org/officeDocument/2006/relationships" id="269" r:id="Rb8ba0f35c4794d0f"/>
    <p:sldId xmlns:r="http://schemas.openxmlformats.org/officeDocument/2006/relationships" id="270" r:id="R890d36f1e4e84081"/>
    <p:sldId xmlns:r="http://schemas.openxmlformats.org/officeDocument/2006/relationships" id="271" r:id="R61e947b3fbcb4758"/>
    <p:sldId xmlns:r="http://schemas.openxmlformats.org/officeDocument/2006/relationships" id="272" r:id="R796fe47e4eab4b3b"/>
    <p:sldId xmlns:r="http://schemas.openxmlformats.org/officeDocument/2006/relationships" id="273" r:id="R4c7c11e53f2147a9"/>
    <p:sldId xmlns:r="http://schemas.openxmlformats.org/officeDocument/2006/relationships" id="274" r:id="R8015ae66e0e0446c"/>
    <p:sldId xmlns:r="http://schemas.openxmlformats.org/officeDocument/2006/relationships" id="275" r:id="R42fde6714d834868"/>
    <p:sldId xmlns:r="http://schemas.openxmlformats.org/officeDocument/2006/relationships" id="276" r:id="Rfe4ec5ffcf5c4650"/>
    <p:sldId xmlns:r="http://schemas.openxmlformats.org/officeDocument/2006/relationships" id="277" r:id="R1624ee06c0324969"/>
    <p:sldId xmlns:r="http://schemas.openxmlformats.org/officeDocument/2006/relationships" id="278" r:id="R28d62e5ffcca4324"/>
    <p:sldId xmlns:r="http://schemas.openxmlformats.org/officeDocument/2006/relationships" id="279" r:id="R0f91cae9b9ab403d"/>
    <p:sldId xmlns:r="http://schemas.openxmlformats.org/officeDocument/2006/relationships" id="280" r:id="R600b0df34c0947ac"/>
    <p:sldId xmlns:r="http://schemas.openxmlformats.org/officeDocument/2006/relationships" id="281" r:id="Rd3156ebbf69742f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378f537b77546d6" /><Relationship Type="http://schemas.openxmlformats.org/officeDocument/2006/relationships/slideMaster" Target="/ppt/slideMasters/slideMaster1.xml" Id="Rc6eaac6d8d56462e" /><Relationship Type="http://schemas.openxmlformats.org/officeDocument/2006/relationships/notesMaster" Target="/ppt/notesMasters/notesMaster1.xml" Id="R68a518f623b6467d" /><Relationship Type="http://schemas.openxmlformats.org/officeDocument/2006/relationships/presProps" Target="/ppt/presProps.xml" Id="R8e31682569a34a5f" /><Relationship Type="http://schemas.openxmlformats.org/officeDocument/2006/relationships/tableStyles" Target="/ppt/tableStyles.xml" Id="R42a0465cd7434762" /><Relationship Type="http://schemas.openxmlformats.org/officeDocument/2006/relationships/slide" Target="/ppt/slides/slide1.xml" Id="Rdfe438f1b3154ccc" /><Relationship Type="http://schemas.openxmlformats.org/officeDocument/2006/relationships/slide" Target="/ppt/slides/slide2.xml" Id="R34c4ed96cab04626" /><Relationship Type="http://schemas.openxmlformats.org/officeDocument/2006/relationships/slide" Target="/ppt/slides/slide3.xml" Id="R3ad536cb6cac4a1e" /><Relationship Type="http://schemas.openxmlformats.org/officeDocument/2006/relationships/slide" Target="/ppt/slides/slide4.xml" Id="Rc1cd40c712c642fb" /><Relationship Type="http://schemas.openxmlformats.org/officeDocument/2006/relationships/slide" Target="/ppt/slides/slide5.xml" Id="R94e99614ec374fbf" /><Relationship Type="http://schemas.openxmlformats.org/officeDocument/2006/relationships/slide" Target="/ppt/slides/slide6.xml" Id="R9da9709b9e094d39" /><Relationship Type="http://schemas.openxmlformats.org/officeDocument/2006/relationships/slide" Target="/ppt/slides/slide7.xml" Id="R5dbc6936f0224ecd" /><Relationship Type="http://schemas.openxmlformats.org/officeDocument/2006/relationships/slide" Target="/ppt/slides/slide8.xml" Id="R0884d06e3f21478c" /><Relationship Type="http://schemas.openxmlformats.org/officeDocument/2006/relationships/slide" Target="/ppt/slides/slide9.xml" Id="R801647afefc142a3" /><Relationship Type="http://schemas.openxmlformats.org/officeDocument/2006/relationships/slide" Target="/ppt/slides/slide10.xml" Id="Rab47d929ad8d464d" /><Relationship Type="http://schemas.openxmlformats.org/officeDocument/2006/relationships/slide" Target="/ppt/slides/slide11.xml" Id="R0ce4329f8cfd420a" /><Relationship Type="http://schemas.openxmlformats.org/officeDocument/2006/relationships/slide" Target="/ppt/slides/slide12.xml" Id="R7371ef78fe9a4802" /><Relationship Type="http://schemas.openxmlformats.org/officeDocument/2006/relationships/slide" Target="/ppt/slides/slide13.xml" Id="R83939ac76fe04d0d" /><Relationship Type="http://schemas.openxmlformats.org/officeDocument/2006/relationships/slide" Target="/ppt/slides/slide14.xml" Id="Rb8ba0f35c4794d0f" /><Relationship Type="http://schemas.openxmlformats.org/officeDocument/2006/relationships/slide" Target="/ppt/slides/slide15.xml" Id="R890d36f1e4e84081" /><Relationship Type="http://schemas.openxmlformats.org/officeDocument/2006/relationships/slide" Target="/ppt/slides/slide16.xml" Id="R61e947b3fbcb4758" /><Relationship Type="http://schemas.openxmlformats.org/officeDocument/2006/relationships/slide" Target="/ppt/slides/slide17.xml" Id="R796fe47e4eab4b3b" /><Relationship Type="http://schemas.openxmlformats.org/officeDocument/2006/relationships/slide" Target="/ppt/slides/slide18.xml" Id="R4c7c11e53f2147a9" /><Relationship Type="http://schemas.openxmlformats.org/officeDocument/2006/relationships/slide" Target="/ppt/slides/slide19.xml" Id="R8015ae66e0e0446c" /><Relationship Type="http://schemas.openxmlformats.org/officeDocument/2006/relationships/slide" Target="/ppt/slides/slide20.xml" Id="R42fde6714d834868" /><Relationship Type="http://schemas.openxmlformats.org/officeDocument/2006/relationships/slide" Target="/ppt/slides/slide21.xml" Id="Rfe4ec5ffcf5c4650" /><Relationship Type="http://schemas.openxmlformats.org/officeDocument/2006/relationships/slide" Target="/ppt/slides/slide22.xml" Id="R1624ee06c0324969" /><Relationship Type="http://schemas.openxmlformats.org/officeDocument/2006/relationships/slide" Target="/ppt/slides/slide23.xml" Id="R28d62e5ffcca4324" /><Relationship Type="http://schemas.openxmlformats.org/officeDocument/2006/relationships/slide" Target="/ppt/slides/slide24.xml" Id="R0f91cae9b9ab403d" /><Relationship Type="http://schemas.openxmlformats.org/officeDocument/2006/relationships/slide" Target="/ppt/slides/slide25.xml" Id="R600b0df34c0947ac" /><Relationship Type="http://schemas.openxmlformats.org/officeDocument/2006/relationships/slide" Target="/ppt/slides/slide26.xml" Id="Rd3156ebbf69742f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318e31c9417418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6837025a857422d" /><Relationship Type="http://schemas.openxmlformats.org/officeDocument/2006/relationships/notesMaster" Target="/ppt/notesMasters/notesMaster1.xml" Id="R079b7f6f04df44c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d7465d5ed3a4692" /><Relationship Type="http://schemas.openxmlformats.org/officeDocument/2006/relationships/notesMaster" Target="/ppt/notesMasters/notesMaster1.xml" Id="R01549bff1e01471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2fecad11d124c03" /><Relationship Type="http://schemas.openxmlformats.org/officeDocument/2006/relationships/notesMaster" Target="/ppt/notesMasters/notesMaster1.xml" Id="R9e20398b839a4a2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9c97f76b94e4830" /><Relationship Type="http://schemas.openxmlformats.org/officeDocument/2006/relationships/notesMaster" Target="/ppt/notesMasters/notesMaster1.xml" Id="Rad044c44fdd5438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c5fac9d49a44124" /><Relationship Type="http://schemas.openxmlformats.org/officeDocument/2006/relationships/notesMaster" Target="/ppt/notesMasters/notesMaster1.xml" Id="Rd06757a648dd4b9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9c697a8f0334fce" /><Relationship Type="http://schemas.openxmlformats.org/officeDocument/2006/relationships/notesMaster" Target="/ppt/notesMasters/notesMaster1.xml" Id="Rd5664aee190f4bf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63b7dd48c8c4cd4" /><Relationship Type="http://schemas.openxmlformats.org/officeDocument/2006/relationships/notesMaster" Target="/ppt/notesMasters/notesMaster1.xml" Id="R39b0c019e55e4c5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82008cffd14462b" /><Relationship Type="http://schemas.openxmlformats.org/officeDocument/2006/relationships/notesMaster" Target="/ppt/notesMasters/notesMaster1.xml" Id="Rdaec8984abe64ab3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bd1eeab133134194" /><Relationship Type="http://schemas.openxmlformats.org/officeDocument/2006/relationships/notesMaster" Target="/ppt/notesMasters/notesMaster1.xml" Id="Ra90f176e551d45f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d75b02ef662a48fe" /><Relationship Type="http://schemas.openxmlformats.org/officeDocument/2006/relationships/notesMaster" Target="/ppt/notesMasters/notesMaster1.xml" Id="Rbe8b4508133a437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c7fbc60faa724205" /><Relationship Type="http://schemas.openxmlformats.org/officeDocument/2006/relationships/notesMaster" Target="/ppt/notesMasters/notesMaster1.xml" Id="R5941be3cb3574f3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493e4437f9e48fc" /><Relationship Type="http://schemas.openxmlformats.org/officeDocument/2006/relationships/notesMaster" Target="/ppt/notesMasters/notesMaster1.xml" Id="Rec0a808581fc4a05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a3b7cf8e849644cf" /><Relationship Type="http://schemas.openxmlformats.org/officeDocument/2006/relationships/notesMaster" Target="/ppt/notesMasters/notesMaster1.xml" Id="R14516dbded2d417a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2e146631e8394d7d" /><Relationship Type="http://schemas.openxmlformats.org/officeDocument/2006/relationships/notesMaster" Target="/ppt/notesMasters/notesMaster1.xml" Id="R4569fa6db36d4dcf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6007e474004b4de2" /><Relationship Type="http://schemas.openxmlformats.org/officeDocument/2006/relationships/notesMaster" Target="/ppt/notesMasters/notesMaster1.xml" Id="R6ea7bdab89b4423f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58587cee2a3c43cf" /><Relationship Type="http://schemas.openxmlformats.org/officeDocument/2006/relationships/notesMaster" Target="/ppt/notesMasters/notesMaster1.xml" Id="R4fbdf2bb8f8844a7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997f5989cc0b4ac5" /><Relationship Type="http://schemas.openxmlformats.org/officeDocument/2006/relationships/notesMaster" Target="/ppt/notesMasters/notesMaster1.xml" Id="Rcae21010c7dd47af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baa186ab138a4da8" /><Relationship Type="http://schemas.openxmlformats.org/officeDocument/2006/relationships/notesMaster" Target="/ppt/notesMasters/notesMaster1.xml" Id="R26e2a242a7074274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b13aa43d2efe4431" /><Relationship Type="http://schemas.openxmlformats.org/officeDocument/2006/relationships/notesMaster" Target="/ppt/notesMasters/notesMaster1.xml" Id="R3b03c04ced50482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c43d4e7420c43f7" /><Relationship Type="http://schemas.openxmlformats.org/officeDocument/2006/relationships/notesMaster" Target="/ppt/notesMasters/notesMaster1.xml" Id="Re254a7fe5593449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1006ba24bf244e6" /><Relationship Type="http://schemas.openxmlformats.org/officeDocument/2006/relationships/notesMaster" Target="/ppt/notesMasters/notesMaster1.xml" Id="R0245bd2a04214d9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7265a1414b7489d" /><Relationship Type="http://schemas.openxmlformats.org/officeDocument/2006/relationships/notesMaster" Target="/ppt/notesMasters/notesMaster1.xml" Id="R00ea4ae0e3974a1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ccf87f7d2ab468c" /><Relationship Type="http://schemas.openxmlformats.org/officeDocument/2006/relationships/notesMaster" Target="/ppt/notesMasters/notesMaster1.xml" Id="R36d48c05a872490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59c1c1dcb3341e3" /><Relationship Type="http://schemas.openxmlformats.org/officeDocument/2006/relationships/notesMaster" Target="/ppt/notesMasters/notesMaster1.xml" Id="Rc0fd5fdf642542f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8204468a186484f" /><Relationship Type="http://schemas.openxmlformats.org/officeDocument/2006/relationships/notesMaster" Target="/ppt/notesMasters/notesMaster1.xml" Id="R23e3c553e91c4e8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5fc5812a69c422a" /><Relationship Type="http://schemas.openxmlformats.org/officeDocument/2006/relationships/notesMaster" Target="/ppt/notesMasters/notesMaster1.xml" Id="R1da6ab7b164b485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Открыть презентацию вопросом: что связывает личный выбор, управление проектом и будущее территории?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 5. Раскрыть смысл на примере реального решения или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 6. Раскрыть смысл на примере реального решения или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 7. Раскрыть смысл на примере реального решения или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 8. Раскрыть смысл на примере реального решения или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 9. Раскрыть смысл на примере реального решения или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 10. Раскрыть смысл на примере реального решения или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 11. Раскрыть смысл на примере реального решения или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 12. Раскрыть смысл на примере реального решения или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 13. Раскрыть смысл на примере реального решения или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 14. Раскрыть смысл на примере реального решения или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Главный тезис: это не набор афоризмов, а цикл принятия ответственных решений.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 15. Раскрыть смысл на примере реального решения или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 16. Раскрыть смысл на примере реального решения или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Матрица — навигационный инструмент, а не рейтинг ценности человека.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Показать индекс как общий язык экспертизы проектов.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Предложить пилот: применить матрицу к одной инициативе СФЕРА или ECO‑PPA.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Прочитать манифест как единую последовательность действий.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Завершить предложением выбрать одну инициативу для пилотной оценки 16К.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Подчеркнуть: корректность повышает доверие к философской системе во внешнем контуре.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Четыре квадранта — основной способ запомнить архитектуру 16 конов.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Связать цикл с конвейером СФЕРА: инициатива — экспертиза — кооперация — пилот — подтверждённый результат — масштабирование.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 1. Раскрыть смысл на примере реального решения или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 2. Раскрыть смысл на примере реального решения или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 3. Раскрыть смысл на примере реального решения или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 4. Раскрыть смысл на примере реального решения или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документ: «16 конов — Этическая архитектура ЭКВИЛИБРИУМ»,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a373774a44bf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c449d2076d24f4e" /><Relationship Type="http://schemas.openxmlformats.org/officeDocument/2006/relationships/slideLayout" Target="/ppt/slideLayouts/slideLayout1.xml" Id="R7a06d7b4981443e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06d7b4981443e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de91be40849e2" /><Relationship Type="http://schemas.openxmlformats.org/officeDocument/2006/relationships/notesSlide" Target="/ppt/notesSlides/notesSlide1.xml" Id="R8266b9470b5642b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367edadc246ea" /><Relationship Type="http://schemas.openxmlformats.org/officeDocument/2006/relationships/notesSlide" Target="/ppt/notesSlides/notesSlide10.xml" Id="Rbface1a97ddc4a7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2b1a9553340f8" /><Relationship Type="http://schemas.openxmlformats.org/officeDocument/2006/relationships/notesSlide" Target="/ppt/notesSlides/notesSlide11.xml" Id="R2ac9cf3b65da406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89474c7fb4602" /><Relationship Type="http://schemas.openxmlformats.org/officeDocument/2006/relationships/notesSlide" Target="/ppt/notesSlides/notesSlide12.xml" Id="R12804c9655754df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1470427354262" /><Relationship Type="http://schemas.openxmlformats.org/officeDocument/2006/relationships/notesSlide" Target="/ppt/notesSlides/notesSlide13.xml" Id="R13526932cb7b4d12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59b68d2ae474a" /><Relationship Type="http://schemas.openxmlformats.org/officeDocument/2006/relationships/notesSlide" Target="/ppt/notesSlides/notesSlide14.xml" Id="Rf5cbd35ed8c04ee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4917dccb94582" /><Relationship Type="http://schemas.openxmlformats.org/officeDocument/2006/relationships/notesSlide" Target="/ppt/notesSlides/notesSlide15.xml" Id="R7b5c258637bf461f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98e96be3e4bd0" /><Relationship Type="http://schemas.openxmlformats.org/officeDocument/2006/relationships/notesSlide" Target="/ppt/notesSlides/notesSlide16.xml" Id="R04e7d6b5389942c6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d27d6b9ce4f72" /><Relationship Type="http://schemas.openxmlformats.org/officeDocument/2006/relationships/notesSlide" Target="/ppt/notesSlides/notesSlide17.xml" Id="Re974d21bd5ac492c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921f1960b442c" /><Relationship Type="http://schemas.openxmlformats.org/officeDocument/2006/relationships/notesSlide" Target="/ppt/notesSlides/notesSlide18.xml" Id="Ra999530b6ee149de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451ec568649a0" /><Relationship Type="http://schemas.openxmlformats.org/officeDocument/2006/relationships/notesSlide" Target="/ppt/notesSlides/notesSlide19.xml" Id="R06b7f1ac5aab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8d4c9e873439d" /><Relationship Type="http://schemas.openxmlformats.org/officeDocument/2006/relationships/notesSlide" Target="/ppt/notesSlides/notesSlide2.xml" Id="Re1ea70352f654be7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71c7fed3f43d6" /><Relationship Type="http://schemas.openxmlformats.org/officeDocument/2006/relationships/notesSlide" Target="/ppt/notesSlides/notesSlide20.xml" Id="R2466a9445ee243ab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09b889b944534" /><Relationship Type="http://schemas.openxmlformats.org/officeDocument/2006/relationships/notesSlide" Target="/ppt/notesSlides/notesSlide21.xml" Id="Rb814332dd17e46aa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7b6f0251740d5" /><Relationship Type="http://schemas.openxmlformats.org/officeDocument/2006/relationships/notesSlide" Target="/ppt/notesSlides/notesSlide22.xml" Id="R2810fd5c46c24700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ad47d52ee4812" /><Relationship Type="http://schemas.openxmlformats.org/officeDocument/2006/relationships/notesSlide" Target="/ppt/notesSlides/notesSlide23.xml" Id="R09da9a48fda54163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17cd446314a31" /><Relationship Type="http://schemas.openxmlformats.org/officeDocument/2006/relationships/notesSlide" Target="/ppt/notesSlides/notesSlide24.xml" Id="R0b9f8a64dade457a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b2b53de92417f" /><Relationship Type="http://schemas.openxmlformats.org/officeDocument/2006/relationships/notesSlide" Target="/ppt/notesSlides/notesSlide25.xml" Id="R99cca70f29ba4b36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61385a1d54b82" /><Relationship Type="http://schemas.openxmlformats.org/officeDocument/2006/relationships/notesSlide" Target="/ppt/notesSlides/notesSlide26.xml" Id="R3283ce2781044f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4312032b6459d" /><Relationship Type="http://schemas.openxmlformats.org/officeDocument/2006/relationships/notesSlide" Target="/ppt/notesSlides/notesSlide3.xml" Id="R32ffe019c56946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90f2317844a7f" /><Relationship Type="http://schemas.openxmlformats.org/officeDocument/2006/relationships/notesSlide" Target="/ppt/notesSlides/notesSlide4.xml" Id="R3348d20b957148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edc2623364783" /><Relationship Type="http://schemas.openxmlformats.org/officeDocument/2006/relationships/notesSlide" Target="/ppt/notesSlides/notesSlide5.xml" Id="R5140dc50c85c4d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8e8512c214aa4" /><Relationship Type="http://schemas.openxmlformats.org/officeDocument/2006/relationships/notesSlide" Target="/ppt/notesSlides/notesSlide6.xml" Id="Rf844e3e1ae1f48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77f03f56a443d" /><Relationship Type="http://schemas.openxmlformats.org/officeDocument/2006/relationships/notesSlide" Target="/ppt/notesSlides/notesSlide7.xml" Id="R4fc2c58988374eb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0bb892a934aed" /><Relationship Type="http://schemas.openxmlformats.org/officeDocument/2006/relationships/notesSlide" Target="/ppt/notesSlides/notesSlide8.xml" Id="Rb39615bc3d13447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839faf6564fd7" /><Relationship Type="http://schemas.openxmlformats.org/officeDocument/2006/relationships/notesSlide" Target="/ppt/notesSlides/notesSlide9.xml" Id="R08361fe2d7c14e2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BDDCE81-4959-431F-8114-37504BDE3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59A45"/>
                </a:solidFill>
              </a:defRPr>
            </a:pPr>
            <a:r>
              <a:rPr sz="1050" b="1">
                <a:solidFill>
                  <a:srgbClr val="C59A45"/>
                </a:solidFill>
              </a:rPr>
              <a:t>КОНЦЕПТУАЛЬНАЯ ПРЕЗЕНТАЦИЯ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DCA6829-CCC9-48CF-92A5-47AE9AAF2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609600"/>
            <a:ext cx="2524125" cy="2524125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6958D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72F2671-48B4-4D48-A189-2E0673ABC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990600"/>
            <a:ext cx="1762125" cy="1762125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59A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EA3DD53-7F86-46D7-BC88-D1637A8D2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1466850"/>
            <a:ext cx="809625" cy="8096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4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60EE69-8DE6-4803-AEAE-75914C975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1552575"/>
            <a:ext cx="809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173B57"/>
                </a:solidFill>
              </a:defRPr>
            </a:pPr>
            <a:r>
              <a:rPr sz="2550" b="1">
                <a:solidFill>
                  <a:srgbClr val="173B57"/>
                </a:solidFill>
              </a:rPr>
              <a:t>16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53CBF99-0CE0-4938-ACD9-FE19D1641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7239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500" b="1">
                <a:solidFill>
                  <a:srgbClr val="173B57"/>
                </a:solidFill>
              </a:defRPr>
            </a:pPr>
            <a:r>
              <a:rPr sz="4500" b="1">
                <a:solidFill>
                  <a:srgbClr val="173B57"/>
                </a:solidFill>
              </a:rPr>
              <a:t>16 КОНОВ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060B7BF-A6D7-4425-AE77-B50D24B8E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90850"/>
            <a:ext cx="723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225E78"/>
                </a:solidFill>
              </a:defRPr>
            </a:pPr>
            <a:r>
              <a:rPr sz="2100" b="0">
                <a:solidFill>
                  <a:srgbClr val="225E78"/>
                </a:solidFill>
              </a:rPr>
              <a:t>Этическая архитектура ЭКВИЛИБРИУМ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C7D34E6-E979-4583-95B9-F1FB08BEC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71900"/>
            <a:ext cx="6191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9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F2E38F1-C200-4167-A1E7-B0826107E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0"/>
            <a:ext cx="7239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26353D"/>
                </a:solidFill>
              </a:defRPr>
            </a:pPr>
            <a:r>
              <a:rPr sz="1650" b="0">
                <a:solidFill>
                  <a:srgbClr val="26353D"/>
                </a:solidFill>
              </a:rPr>
              <a:t>От внутреннего равновесия человека —</a:t>
            </a:r>
          </a:p>
          <a:p xmlns:a="http://schemas.openxmlformats.org/drawingml/2006/main">
            <a:pPr algn="l">
              <a:defRPr sz="1650" b="0">
                <a:solidFill>
                  <a:srgbClr val="26353D"/>
                </a:solidFill>
              </a:defRPr>
            </a:pPr>
            <a:r>
              <a:rPr sz="1650" b="0">
                <a:solidFill>
                  <a:srgbClr val="26353D"/>
                </a:solidFill>
              </a:rPr>
              <a:t>к согласованному развитию общества, природы и цивилизации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639D8C5-7C9C-4007-9D0D-39B9B3E75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722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5737A"/>
                </a:solidFill>
              </a:defRPr>
            </a:pPr>
            <a:r>
              <a:rPr sz="975" b="1">
                <a:solidFill>
                  <a:srgbClr val="65737A"/>
                </a:solidFill>
              </a:rPr>
              <a:t>ЭКВИЛИБРИУМ • 2026</a:t>
            </a:r>
          </a:p>
        </p:txBody>
      </p:sp>
    </p:spTree>
    <p:extLst>
      <p:ext uri="{BB962C8B-B14F-4D97-AF65-F5344CB8AC3E}">
        <p14:creationId xmlns:p14="http://schemas.microsoft.com/office/powerpoint/2010/main" val="141785024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CC1B35E-EA6C-4A84-9018-7A2CDCCCE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 КОНОВ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C8037D0-6725-453A-9E9C-14556324C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0F29254-44BA-4D2E-9D25-19173828C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34365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5C31B5-5FE5-449C-A1FE-01EE7D313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05  Подобие и среда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8863CF8-1E67-4CF7-9E94-1CF8C5054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382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37A"/>
                </a:solidFill>
              </a:defRPr>
            </a:pPr>
            <a:r>
              <a:rPr sz="1425" b="0">
                <a:solidFill>
                  <a:srgbClr val="65737A"/>
                </a:solidFill>
              </a:rPr>
              <a:t>Мы одновременно выбираем среду и формируем её поведением.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1A47D89-BEAD-4AF8-9EDD-EA51FC103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876300"/>
            <a:ext cx="876300" cy="8763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25E7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2322A2A-D423-415D-B7F9-192BB2A83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914400"/>
            <a:ext cx="876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225E78"/>
                </a:solidFill>
              </a:defRPr>
            </a:pPr>
            <a:r>
              <a:rPr sz="2100" b="1">
                <a:solidFill>
                  <a:srgbClr val="225E78"/>
                </a:solidFill>
              </a:rPr>
              <a:t>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A78A96-586C-4176-84C8-DFE6B03A5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295400"/>
            <a:ext cx="1828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225E78"/>
                </a:solidFill>
              </a:defRPr>
            </a:pPr>
            <a:r>
              <a:rPr sz="900" b="1">
                <a:solidFill>
                  <a:srgbClr val="225E78"/>
                </a:solidFill>
              </a:rPr>
              <a:t>СВЯЗНОСТЬ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259B14D-E58D-428B-876A-AA1A3F0A7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ПРАКТИКА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FA2AD37-679C-459B-A2BC-2E0053736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4790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6353D"/>
                </a:solidFill>
              </a:defRPr>
            </a:pPr>
            <a:r>
              <a:rPr sz="1650" b="1">
                <a:solidFill>
                  <a:srgbClr val="26353D"/>
                </a:solidFill>
              </a:rPr>
              <a:t>Аудит окружения • информационная гигиена • разнообразие связей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9D6D319-4005-4BCF-980B-33A4DA79F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67050"/>
            <a:ext cx="714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AEFB086-E070-49C8-B021-6E3FBBAF5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РИСК ИСКАЖЕНИЯ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3FF65C4-313A-4E5C-B41E-C2AF167DB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5757"/>
                </a:solidFill>
              </a:defRPr>
            </a:pPr>
            <a:r>
              <a:rPr sz="1350" b="0">
                <a:solidFill>
                  <a:srgbClr val="A95757"/>
                </a:solidFill>
              </a:rPr>
              <a:t>Обвинение человека в том, что он «притянул» беду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FB4E4C1-4A05-4A67-BD5A-CDF8A993E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ФУНКЦИЯ В ЭКВИЛИБРИУМ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2B61AB8-56FD-4E9B-9562-E9D9D2214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7239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25E78"/>
                </a:solidFill>
              </a:defRPr>
            </a:pPr>
            <a:r>
              <a:rPr sz="1500" b="1">
                <a:solidFill>
                  <a:srgbClr val="225E78"/>
                </a:solidFill>
              </a:rPr>
              <a:t>Контур сообществ и защита от пузырей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9DA67DF-2025-4A4B-9F74-0B50E7788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333625"/>
            <a:ext cx="2333625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25E7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D54BDBC-2C47-440F-9572-4A4AF343B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790825"/>
            <a:ext cx="1419225" cy="1419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4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0DBE99B-EA14-457F-A109-E78E21560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105150"/>
            <a:ext cx="14192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750" b="1">
                <a:solidFill>
                  <a:srgbClr val="225E78"/>
                </a:solidFill>
              </a:defRPr>
            </a:pPr>
            <a:r>
              <a:rPr sz="3750" b="1">
                <a:solidFill>
                  <a:srgbClr val="225E78"/>
                </a:solidFill>
              </a:rPr>
              <a:t>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F4BCD88-F003-4C79-82F4-00C5E1E31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50006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5737A"/>
                </a:solidFill>
              </a:defRPr>
            </a:pPr>
            <a:r>
              <a:rPr sz="975" b="1">
                <a:solidFill>
                  <a:srgbClr val="65737A"/>
                </a:solidFill>
              </a:rPr>
              <a:t>ВОПРОС ДЛЯ РЕШЕНИЯ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4E9E1C3-DF4C-4E58-9781-45066D43B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286375"/>
            <a:ext cx="2952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Как среда меняет нас?</a:t>
            </a:r>
          </a:p>
        </p:txBody>
      </p:sp>
    </p:spTree>
    <p:extLst>
      <p:ext uri="{BB962C8B-B14F-4D97-AF65-F5344CB8AC3E}">
        <p14:creationId xmlns:p14="http://schemas.microsoft.com/office/powerpoint/2010/main" val="144680905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78D3ED7-585F-4CA2-86E9-6DBC80FA7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 КОНОВ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1F47D1-ABDF-4D3A-B511-68E607FA6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14CAAEF-2EF0-419B-B93F-97BEC318F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34365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EBE9AF-7935-47EC-BDDF-7E8974C7C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06  Резонанс и трансформация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D300508-3D64-497F-96AE-2FC91815D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382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37A"/>
                </a:solidFill>
              </a:defRPr>
            </a:pPr>
            <a:r>
              <a:rPr sz="1425" b="0">
                <a:solidFill>
                  <a:srgbClr val="65737A"/>
                </a:solidFill>
              </a:rPr>
              <a:t>Пауза между воздействием и ответом создаёт пространство свободы.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8C64548-F37A-4105-A58A-46A63BB01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876300"/>
            <a:ext cx="876300" cy="8763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25E7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259598D-0B22-4E8B-A613-BDFDFE92C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914400"/>
            <a:ext cx="876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225E78"/>
                </a:solidFill>
              </a:defRPr>
            </a:pPr>
            <a:r>
              <a:rPr sz="2100" b="1">
                <a:solidFill>
                  <a:srgbClr val="225E78"/>
                </a:solidFill>
              </a:rPr>
              <a:t>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1D39F03-5278-4211-8EF2-AA3716093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295400"/>
            <a:ext cx="1828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225E78"/>
                </a:solidFill>
              </a:defRPr>
            </a:pPr>
            <a:r>
              <a:rPr sz="900" b="1">
                <a:solidFill>
                  <a:srgbClr val="225E78"/>
                </a:solidFill>
              </a:rPr>
              <a:t>СВЯЗНОСТЬ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5BA213C-19C3-4226-B738-09CA3B3F5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ПРАКТИКА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C46F4C4-0841-45AA-8379-032620937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4790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6353D"/>
                </a:solidFill>
              </a:defRPr>
            </a:pPr>
            <a:r>
              <a:rPr sz="1650" b="1">
                <a:solidFill>
                  <a:srgbClr val="26353D"/>
                </a:solidFill>
              </a:rPr>
              <a:t>Принять сигнал • оценить • увидеть факты • задать границу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13D91E4-ECD3-4F2D-BA3E-B35885EB0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67050"/>
            <a:ext cx="714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4F56425-C193-476C-A60A-153AD4ED4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РИСК ИСКАЖЕНИЯ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6A1F8CB-663F-4E81-8099-EF56E2D16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5757"/>
                </a:solidFill>
              </a:defRPr>
            </a:pPr>
            <a:r>
              <a:rPr sz="1350" b="0">
                <a:solidFill>
                  <a:srgbClr val="A95757"/>
                </a:solidFill>
              </a:rPr>
              <a:t>Подавление эмоций и терпимость к насилию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920F38C-7887-4C2E-9E2B-1543A58B8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ФУНКЦИЯ В ЭКВИЛИБРИУМ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01EECF5-AF01-493D-9CED-4256928A5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7239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25E78"/>
                </a:solidFill>
              </a:defRPr>
            </a:pPr>
            <a:r>
              <a:rPr sz="1500" b="1">
                <a:solidFill>
                  <a:srgbClr val="225E78"/>
                </a:solidFill>
              </a:rPr>
              <a:t>Раннее предупреждение и медиация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65ABA8A-8AAE-4C97-B7DE-98E6DB0F5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333625"/>
            <a:ext cx="2333625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25E7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3019205-50A5-494C-BF34-D4C6BE952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790825"/>
            <a:ext cx="1419225" cy="1419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4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8B9EFE8-FD68-4167-9CFC-4BA19A7E5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105150"/>
            <a:ext cx="14192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750" b="1">
                <a:solidFill>
                  <a:srgbClr val="225E78"/>
                </a:solidFill>
              </a:defRPr>
            </a:pPr>
            <a:r>
              <a:rPr sz="3750" b="1">
                <a:solidFill>
                  <a:srgbClr val="225E78"/>
                </a:solidFill>
              </a:rPr>
              <a:t>6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25B49CE-4245-4F65-82D2-07EA555B8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50006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5737A"/>
                </a:solidFill>
              </a:defRPr>
            </a:pPr>
            <a:r>
              <a:rPr sz="975" b="1">
                <a:solidFill>
                  <a:srgbClr val="65737A"/>
                </a:solidFill>
              </a:rPr>
              <a:t>ВОПРОС ДЛЯ РЕШЕНИЯ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FDAD5A8-0ECA-4D12-821F-7B2EDCC35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286375"/>
            <a:ext cx="2952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Ответ прекращает разрушение?</a:t>
            </a:r>
          </a:p>
        </p:txBody>
      </p:sp>
    </p:spTree>
    <p:extLst>
      <p:ext uri="{BB962C8B-B14F-4D97-AF65-F5344CB8AC3E}">
        <p14:creationId xmlns:p14="http://schemas.microsoft.com/office/powerpoint/2010/main" val="199944415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BA5862F-F561-4EB5-A4B4-64E06CD26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 КОНОВ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73B3A78-9009-4B78-B28C-ABC9D9C8D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A9DF94C-6C96-4264-99A7-95516C578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34365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F32498-0B80-4E0D-AF5E-0D5C9E90A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07  Длинный горизонт жизни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5B80F8-3095-4324-8F21-08352E721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382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37A"/>
                </a:solidFill>
              </a:defRPr>
            </a:pPr>
            <a:r>
              <a:rPr sz="1425" b="0">
                <a:solidFill>
                  <a:srgbClr val="65737A"/>
                </a:solidFill>
              </a:rPr>
              <a:t>Решения должны оставаться приемлемыми для будущих поколений.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36871A-20E5-4892-94CB-9908E0835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876300"/>
            <a:ext cx="876300" cy="8763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25E7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09B9EA-D509-4050-88A8-464A56152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914400"/>
            <a:ext cx="876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225E78"/>
                </a:solidFill>
              </a:defRPr>
            </a:pPr>
            <a:r>
              <a:rPr sz="2100" b="1">
                <a:solidFill>
                  <a:srgbClr val="225E78"/>
                </a:solidFill>
              </a:rPr>
              <a:t>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4271327-F89D-4917-BA86-BE46CF55D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295400"/>
            <a:ext cx="1828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225E78"/>
                </a:solidFill>
              </a:defRPr>
            </a:pPr>
            <a:r>
              <a:rPr sz="900" b="1">
                <a:solidFill>
                  <a:srgbClr val="225E78"/>
                </a:solidFill>
              </a:rPr>
              <a:t>СВЯЗНОСТЬ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AE71167-BE2F-4BF6-816F-31BA3C40C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ПРАКТИКА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884AC0-41BE-4173-95D2-0F7989ABC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4790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6353D"/>
                </a:solidFill>
              </a:defRPr>
            </a:pPr>
            <a:r>
              <a:rPr sz="1650" b="1">
                <a:solidFill>
                  <a:srgbClr val="26353D"/>
                </a:solidFill>
              </a:rPr>
              <a:t>Сегодня • год • поколение • 50 лет • обратимость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A6CA588-6EBB-403B-BA08-F00E0A851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67050"/>
            <a:ext cx="714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2C52D0-DA99-49EA-95FF-CD5B645A9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РИСК ИСКАЖЕНИЯ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28A110-3AC1-4431-9571-D54E9A859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5757"/>
                </a:solidFill>
              </a:defRPr>
            </a:pPr>
            <a:r>
              <a:rPr sz="1350" b="0">
                <a:solidFill>
                  <a:srgbClr val="A95757"/>
                </a:solidFill>
              </a:rPr>
              <a:t>Навязывание верований и обесценивание текущей жизни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1A0B9BB-E537-4DD6-A643-836342FCE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ФУНКЦИЯ В ЭКВИЛИБРИУМ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282D1E7-3697-46E5-A493-778C9329F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7239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25E78"/>
                </a:solidFill>
              </a:defRPr>
            </a:pPr>
            <a:r>
              <a:rPr sz="1500" b="1">
                <a:solidFill>
                  <a:srgbClr val="225E78"/>
                </a:solidFill>
              </a:rPr>
              <a:t>Сценарное и межпоколенческое планирование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D5F9634-4137-4E64-9D96-53E494452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333625"/>
            <a:ext cx="2333625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25E7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44403DD-41FC-4FD6-86C4-482C3E661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790825"/>
            <a:ext cx="1419225" cy="1419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4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99DCA43-26E6-44A1-96D9-230045418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105150"/>
            <a:ext cx="14192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750" b="1">
                <a:solidFill>
                  <a:srgbClr val="225E78"/>
                </a:solidFill>
              </a:defRPr>
            </a:pPr>
            <a:r>
              <a:rPr sz="3750" b="1">
                <a:solidFill>
                  <a:srgbClr val="225E78"/>
                </a:solidFill>
              </a:rPr>
              <a:t>7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6A87482-A2C5-455A-8449-E33C459F9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50006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5737A"/>
                </a:solidFill>
              </a:defRPr>
            </a:pPr>
            <a:r>
              <a:rPr sz="975" b="1">
                <a:solidFill>
                  <a:srgbClr val="65737A"/>
                </a:solidFill>
              </a:rPr>
              <a:t>ВОПРОС ДЛЯ РЕШЕНИЯ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D84BFF9-2B5C-43C5-AD50-8934515E6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286375"/>
            <a:ext cx="2952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Что останется будущим поколениям?</a:t>
            </a:r>
          </a:p>
        </p:txBody>
      </p:sp>
    </p:spTree>
    <p:extLst>
      <p:ext uri="{BB962C8B-B14F-4D97-AF65-F5344CB8AC3E}">
        <p14:creationId xmlns:p14="http://schemas.microsoft.com/office/powerpoint/2010/main" val="82268291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1B98DC9-6F8C-46E5-B6F0-D74F3F657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 КОНОВ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824A2C8-6DBA-42F9-811E-FEBF069E8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876FDF1-5656-4CEA-9B8C-7CC0CD114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34365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5F31FC4-FC4A-4C3B-8B91-017A55D49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08  Причинность и ответственность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66EA902-207C-431E-B913-93FED52C5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382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37A"/>
                </a:solidFill>
              </a:defRPr>
            </a:pPr>
            <a:r>
              <a:rPr sz="1425" b="0">
                <a:solidFill>
                  <a:srgbClr val="65737A"/>
                </a:solidFill>
              </a:rPr>
              <a:t>Мы отвечаем за свой вклад, но не контролируем всё происходящее.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B91506F-C69C-439B-8AC7-0F9B0DB1B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876300"/>
            <a:ext cx="876300" cy="8763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25E7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BC0F76F-6D5B-4370-BE77-41FF96FAA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914400"/>
            <a:ext cx="876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225E78"/>
                </a:solidFill>
              </a:defRPr>
            </a:pPr>
            <a:r>
              <a:rPr sz="2100" b="1">
                <a:solidFill>
                  <a:srgbClr val="225E78"/>
                </a:solidFill>
              </a:rPr>
              <a:t>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957953D-E4A6-458F-B91D-9D40FB623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295400"/>
            <a:ext cx="1828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225E78"/>
                </a:solidFill>
              </a:defRPr>
            </a:pPr>
            <a:r>
              <a:rPr sz="900" b="1">
                <a:solidFill>
                  <a:srgbClr val="225E78"/>
                </a:solidFill>
              </a:rPr>
              <a:t>СВЯЗНОСТЬ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430B3AF-FE2D-4450-8AAA-3910C23C6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ПРАКТИКА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8DDD87B-7F2C-4012-8C98-BC2904CFE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4790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6353D"/>
                </a:solidFill>
              </a:defRPr>
            </a:pPr>
            <a:r>
              <a:rPr sz="1650" b="1">
                <a:solidFill>
                  <a:srgbClr val="26353D"/>
                </a:solidFill>
              </a:rPr>
              <a:t>Мои действия • другие • система • случайность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B32206E-F096-441A-8935-2376625BC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67050"/>
            <a:ext cx="714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38D8732-7281-4883-BC8C-FBA94F7D5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РИСК ИСКАЖЕНИЯ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2D88CDF-10B7-4D82-BCD0-1345FB51E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5757"/>
                </a:solidFill>
              </a:defRPr>
            </a:pPr>
            <a:r>
              <a:rPr sz="1350" b="0">
                <a:solidFill>
                  <a:srgbClr val="A95757"/>
                </a:solidFill>
              </a:rPr>
              <a:t>Обвинение пострадавшего и игнорирование среды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EDF8F0-7896-40A9-AEFE-234694582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ФУНКЦИЯ В ЭКВИЛИБРИУМ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DB16C3D-0F7B-4818-8D6A-34549155C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7239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25E78"/>
                </a:solidFill>
              </a:defRPr>
            </a:pPr>
            <a:r>
              <a:rPr sz="1500" b="1">
                <a:solidFill>
                  <a:srgbClr val="225E78"/>
                </a:solidFill>
              </a:rPr>
              <a:t>Аудит первопричин и корректирующих мер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A750709-2BC7-4F8E-996F-BD02E9788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333625"/>
            <a:ext cx="2333625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25E7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23CE60E-199F-4148-89DF-397D5BF19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790825"/>
            <a:ext cx="1419225" cy="1419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4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75688FA-8111-482F-A6E8-5D235C8F3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105150"/>
            <a:ext cx="14192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750" b="1">
                <a:solidFill>
                  <a:srgbClr val="225E78"/>
                </a:solidFill>
              </a:defRPr>
            </a:pPr>
            <a:r>
              <a:rPr sz="3750" b="1">
                <a:solidFill>
                  <a:srgbClr val="225E78"/>
                </a:solidFill>
              </a:rPr>
              <a:t>8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D8838DF-F4D0-456F-80AD-ADE6D7491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50006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5737A"/>
                </a:solidFill>
              </a:defRPr>
            </a:pPr>
            <a:r>
              <a:rPr sz="975" b="1">
                <a:solidFill>
                  <a:srgbClr val="65737A"/>
                </a:solidFill>
              </a:rPr>
              <a:t>ВОПРОС ДЛЯ РЕШЕНИЯ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4AF96BC-1709-4074-A9B6-202257958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286375"/>
            <a:ext cx="2952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Каков мой реальный вклад в причины?</a:t>
            </a:r>
          </a:p>
        </p:txBody>
      </p:sp>
    </p:spTree>
    <p:extLst>
      <p:ext uri="{BB962C8B-B14F-4D97-AF65-F5344CB8AC3E}">
        <p14:creationId xmlns:p14="http://schemas.microsoft.com/office/powerpoint/2010/main" val="94917478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07DB726-F664-42BF-9B6B-B919E30A8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 КОНОВ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BBAAE97-BF8B-4058-84F0-0EE2B8D32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B0E6D8F-7482-4D04-B1D4-DE6E0E9A4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34365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6733726-D16A-4A5F-9B3C-FDC8DEE30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09  Соответствие предназначению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E280858-098E-41E7-9599-E67B67EE3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382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37A"/>
                </a:solidFill>
              </a:defRPr>
            </a:pPr>
            <a:r>
              <a:rPr sz="1425" b="0">
                <a:solidFill>
                  <a:srgbClr val="65737A"/>
                </a:solidFill>
              </a:rPr>
              <a:t>Талант становится путём, когда превращается в полезную компетентность.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9CC342-B73D-4872-8FB5-831E61230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876300"/>
            <a:ext cx="876300" cy="8763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6958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B7D6CAD-4DBD-4EEF-BB4E-6CAF73AD3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914400"/>
            <a:ext cx="876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26958D"/>
                </a:solidFill>
              </a:defRPr>
            </a:pPr>
            <a:r>
              <a:rPr sz="2100" b="1">
                <a:solidFill>
                  <a:srgbClr val="26958D"/>
                </a:solidFill>
              </a:rPr>
              <a:t>3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287D1B7-E3CE-4DE4-A505-39882C614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295400"/>
            <a:ext cx="1828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26958D"/>
                </a:solidFill>
              </a:defRPr>
            </a:pPr>
            <a:r>
              <a:rPr sz="900" b="1">
                <a:solidFill>
                  <a:srgbClr val="26958D"/>
                </a:solidFill>
              </a:rPr>
              <a:t>РЕАЛИЗАЦИЯ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4B5369C-3D90-47D9-8B10-1071400F8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ПРАКТИКА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448CE6C-7822-4281-8D1D-573D815C8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4790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6353D"/>
                </a:solidFill>
              </a:defRPr>
            </a:pPr>
            <a:r>
              <a:rPr sz="1650" b="1">
                <a:solidFill>
                  <a:srgbClr val="26353D"/>
                </a:solidFill>
              </a:rPr>
              <a:t>Ценности • способности • обучение • потребность мира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EC3842-8E0B-4A98-9E15-00917D924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67050"/>
            <a:ext cx="714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6438CC8-3B3A-4D94-A5EB-5CC6AAA05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РИСК ИСКАЖЕНИЯ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6C6F117-92D4-455A-B094-B477E12A6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5757"/>
                </a:solidFill>
              </a:defRPr>
            </a:pPr>
            <a:r>
              <a:rPr sz="1350" b="0">
                <a:solidFill>
                  <a:srgbClr val="A95757"/>
                </a:solidFill>
              </a:rPr>
              <a:t>Фатализм и оправдание некомпетентности «призванием»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EED8543-1887-4172-9465-E6DAEA666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ФУНКЦИЯ В ЭКВИЛИБРИУМ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885422A-DF92-4D55-B0B7-5BFC9850E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7239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25E78"/>
                </a:solidFill>
              </a:defRPr>
            </a:pPr>
            <a:r>
              <a:rPr sz="1500" b="1">
                <a:solidFill>
                  <a:srgbClr val="225E78"/>
                </a:solidFill>
              </a:rPr>
              <a:t>Контур ролей и компетенций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2A4124A-4CA8-4716-8568-25071C2BC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333625"/>
            <a:ext cx="2333625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6958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E6E4886-27A5-4AF7-880B-B08119BA3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790825"/>
            <a:ext cx="1419225" cy="1419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4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8C369B7-A0B9-4983-8EB9-F4E854152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105150"/>
            <a:ext cx="14192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750" b="1">
                <a:solidFill>
                  <a:srgbClr val="26958D"/>
                </a:solidFill>
              </a:defRPr>
            </a:pPr>
            <a:r>
              <a:rPr sz="3750" b="1">
                <a:solidFill>
                  <a:srgbClr val="26958D"/>
                </a:solidFill>
              </a:rPr>
              <a:t>9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E90B7D0-8771-48AA-88B6-EB7EA834F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50006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5737A"/>
                </a:solidFill>
              </a:defRPr>
            </a:pPr>
            <a:r>
              <a:rPr sz="975" b="1">
                <a:solidFill>
                  <a:srgbClr val="65737A"/>
                </a:solidFill>
              </a:rPr>
              <a:t>ВОПРОС ДЛЯ РЕШЕНИЯ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082BAD8-24AF-4B2D-B7B1-2C1FB0B56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286375"/>
            <a:ext cx="2952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Где талант встречается с потребностью?</a:t>
            </a:r>
          </a:p>
        </p:txBody>
      </p:sp>
    </p:spTree>
    <p:extLst>
      <p:ext uri="{BB962C8B-B14F-4D97-AF65-F5344CB8AC3E}">
        <p14:creationId xmlns:p14="http://schemas.microsoft.com/office/powerpoint/2010/main" val="441372711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AADF0BD-4B17-4EEA-B7C1-3495E2DA4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 КОНОВ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76BF0E5-F732-41CE-BFEF-B7B41C321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0268A1-FD86-4375-9D01-2B1E9C9E1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34365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0E8688E-1C32-4B05-830C-186F7D31C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10  Мир мыслей и внимание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0C4F7AA-BF60-4384-9923-3904A8314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382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37A"/>
                </a:solidFill>
              </a:defRPr>
            </a:pPr>
            <a:r>
              <a:rPr sz="1425" b="0">
                <a:solidFill>
                  <a:srgbClr val="65737A"/>
                </a:solidFill>
              </a:rPr>
              <a:t>Не каждая мысль истинна; не каждая эмоция требует действия.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D57B29-B5B9-4848-ADD0-CD05AEF8C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876300"/>
            <a:ext cx="876300" cy="8763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6958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0668F41-FB73-47BB-933C-E57637E93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914400"/>
            <a:ext cx="876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26958D"/>
                </a:solidFill>
              </a:defRPr>
            </a:pPr>
            <a:r>
              <a:rPr sz="2100" b="1">
                <a:solidFill>
                  <a:srgbClr val="26958D"/>
                </a:solidFill>
              </a:rPr>
              <a:t>3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9628273-41A5-4426-AA66-C48630AE8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295400"/>
            <a:ext cx="1828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26958D"/>
                </a:solidFill>
              </a:defRPr>
            </a:pPr>
            <a:r>
              <a:rPr sz="900" b="1">
                <a:solidFill>
                  <a:srgbClr val="26958D"/>
                </a:solidFill>
              </a:rPr>
              <a:t>РЕАЛИЗАЦИЯ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CDB6CDA-A50D-4EE0-8236-0A88BB33B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ПРАКТИКА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6CA88BD-98AC-4ED3-BF0B-8C7DE387A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4790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6353D"/>
                </a:solidFill>
              </a:defRPr>
            </a:pPr>
            <a:r>
              <a:rPr sz="1650" b="1">
                <a:solidFill>
                  <a:srgbClr val="26353D"/>
                </a:solidFill>
              </a:rPr>
              <a:t>Событие • мысль • факты • точная формулировка • действие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7571B3A-57E1-4517-87D8-A982FF86A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67050"/>
            <a:ext cx="714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099FD1-394E-423D-A747-A3908461B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РИСК ИСКАЖЕНИЯ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85661E8-EC7C-4A0F-A898-1E10581F4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5757"/>
                </a:solidFill>
              </a:defRPr>
            </a:pPr>
            <a:r>
              <a:rPr sz="1350" b="0">
                <a:solidFill>
                  <a:srgbClr val="A95757"/>
                </a:solidFill>
              </a:rPr>
              <a:t>Магическое мышление и отказ от профессиональной помощи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F17C9EE-7C6A-461E-9B52-278AC9681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ФУНКЦИЯ В ЭКВИЛИБРИУМ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4D94FDC-6A56-4EA3-B0B2-7CEB5DBE2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7239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25E78"/>
                </a:solidFill>
              </a:defRPr>
            </a:pPr>
            <a:r>
              <a:rPr sz="1500" b="1">
                <a:solidFill>
                  <a:srgbClr val="225E78"/>
                </a:solidFill>
              </a:rPr>
              <a:t>Культура данных и когнитивная гигиена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3E2FECA-24F7-4EB5-B150-ACCEE58DC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333625"/>
            <a:ext cx="2333625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6958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4F191B3-076B-4176-9A9B-43AE6092E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790825"/>
            <a:ext cx="1419225" cy="1419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4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3F26D90-5325-4406-A43A-97FFD0863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105150"/>
            <a:ext cx="14192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750" b="1">
                <a:solidFill>
                  <a:srgbClr val="26958D"/>
                </a:solidFill>
              </a:defRPr>
            </a:pPr>
            <a:r>
              <a:rPr sz="3750" b="1">
                <a:solidFill>
                  <a:srgbClr val="26958D"/>
                </a:solidFill>
              </a:rPr>
              <a:t>10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77E030F-6B38-44DC-AD4A-B46024C0B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50006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5737A"/>
                </a:solidFill>
              </a:defRPr>
            </a:pPr>
            <a:r>
              <a:rPr sz="975" b="1">
                <a:solidFill>
                  <a:srgbClr val="65737A"/>
                </a:solidFill>
              </a:rPr>
              <a:t>ВОПРОС ДЛЯ РЕШЕНИЯ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E303BFF-F84A-4A46-9F59-F395C54E9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286375"/>
            <a:ext cx="2952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Какие факты подтверждают мысль?</a:t>
            </a:r>
          </a:p>
        </p:txBody>
      </p:sp>
    </p:spTree>
    <p:extLst>
      <p:ext uri="{BB962C8B-B14F-4D97-AF65-F5344CB8AC3E}">
        <p14:creationId xmlns:p14="http://schemas.microsoft.com/office/powerpoint/2010/main" val="16778683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7940931-DD12-4831-8B92-4B32C8E6C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 КОНОВ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D28A18D-A03E-4B4B-864A-8195126EC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B0BDE5F-A5C0-487E-BCDE-138B2BD32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34365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4B41210-0BF5-4657-9AB2-4C7CA9D44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11  Магнетизм и ответственное лидерство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332C358-CC78-4CA4-85E2-1BA35E8C9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382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37A"/>
                </a:solidFill>
              </a:defRPr>
            </a:pPr>
            <a:r>
              <a:rPr sz="1425" b="0">
                <a:solidFill>
                  <a:srgbClr val="65737A"/>
                </a:solidFill>
              </a:rPr>
              <a:t>Лидерство усиливает субъектность других, а не подчиняет её.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A7E8B3-9DA3-4AE1-AD1B-5DC7F8FB4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876300"/>
            <a:ext cx="876300" cy="8763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6958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F3CB252-EE97-4D71-B676-FA491674A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914400"/>
            <a:ext cx="876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26958D"/>
                </a:solidFill>
              </a:defRPr>
            </a:pPr>
            <a:r>
              <a:rPr sz="2100" b="1">
                <a:solidFill>
                  <a:srgbClr val="26958D"/>
                </a:solidFill>
              </a:rPr>
              <a:t>3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1131F77-74F1-475B-A5FF-FD0445DA7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295400"/>
            <a:ext cx="1828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26958D"/>
                </a:solidFill>
              </a:defRPr>
            </a:pPr>
            <a:r>
              <a:rPr sz="900" b="1">
                <a:solidFill>
                  <a:srgbClr val="26958D"/>
                </a:solidFill>
              </a:rPr>
              <a:t>РЕАЛИЗАЦИЯ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73D9EE4-5D66-4C48-A9CE-41228D6BC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ПРАКТИКА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E55D650-5CAB-4A9F-BC57-C193675B0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4790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6353D"/>
                </a:solidFill>
              </a:defRPr>
            </a:pPr>
            <a:r>
              <a:rPr sz="1650" b="1">
                <a:solidFill>
                  <a:srgbClr val="26353D"/>
                </a:solidFill>
              </a:rPr>
              <a:t>Цель • интерес • доказательства • риски • право не согласиться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A9AA201-F001-40FC-9CAE-9E9CDE8C0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67050"/>
            <a:ext cx="714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D51F797-0246-4E27-B9F0-BB9112226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РИСК ИСКАЖЕНИЯ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17C2F24-77E0-47A7-BB7F-1C96389EC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5757"/>
                </a:solidFill>
              </a:defRPr>
            </a:pPr>
            <a:r>
              <a:rPr sz="1350" b="0">
                <a:solidFill>
                  <a:srgbClr val="A95757"/>
                </a:solidFill>
              </a:rPr>
              <a:t>Культ личности, манипуляция и власть без контроля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FCC6476-5CED-4B27-BFEE-F47723C04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ФУНКЦИЯ В ЭКВИЛИБРИУМ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4277DE4-1C9C-433F-92BE-F46400B6E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7239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25E78"/>
                </a:solidFill>
              </a:defRPr>
            </a:pPr>
            <a:r>
              <a:rPr sz="1500" b="1">
                <a:solidFill>
                  <a:srgbClr val="225E78"/>
                </a:solidFill>
              </a:rPr>
              <a:t>Легитимность и общественное участие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585FAF9-AD4C-46D5-93AE-0C79C4847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333625"/>
            <a:ext cx="2333625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6958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DC64E96-F0C8-4C1A-BE60-DF8509BC6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790825"/>
            <a:ext cx="1419225" cy="1419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4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808FB86-25A0-48F8-B4CC-989933F81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105150"/>
            <a:ext cx="14192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750" b="1">
                <a:solidFill>
                  <a:srgbClr val="26958D"/>
                </a:solidFill>
              </a:defRPr>
            </a:pPr>
            <a:r>
              <a:rPr sz="3750" b="1">
                <a:solidFill>
                  <a:srgbClr val="26958D"/>
                </a:solidFill>
              </a:rPr>
              <a:t>11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B4BF698-3B24-4758-9A99-3D45C9593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50006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5737A"/>
                </a:solidFill>
              </a:defRPr>
            </a:pPr>
            <a:r>
              <a:rPr sz="975" b="1">
                <a:solidFill>
                  <a:srgbClr val="65737A"/>
                </a:solidFill>
              </a:rPr>
              <a:t>ВОПРОС ДЛЯ РЕШЕНИЯ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7954471-9579-4BF6-A7BD-18C6A51E9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286375"/>
            <a:ext cx="2952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Люди становятся сильнее после лидерства?</a:t>
            </a:r>
          </a:p>
        </p:txBody>
      </p:sp>
    </p:spTree>
    <p:extLst>
      <p:ext uri="{BB962C8B-B14F-4D97-AF65-F5344CB8AC3E}">
        <p14:creationId xmlns:p14="http://schemas.microsoft.com/office/powerpoint/2010/main" val="202276287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246421E-A2A8-43E3-A655-B798BEFF7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 КОНОВ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3ED7FFB-7CBB-426C-B723-BFB08405A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BC19BA-0B41-4AD0-A0D0-F0712E7AA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34365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0D61809-C199-4BC2-A2E4-B97B406AE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12  Сохранение и преобразование ресурсов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44DB88B-DDD8-42A4-BD28-407152351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382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37A"/>
                </a:solidFill>
              </a:defRPr>
            </a:pPr>
            <a:r>
              <a:rPr sz="1425" b="0">
                <a:solidFill>
                  <a:srgbClr val="65737A"/>
                </a:solidFill>
              </a:rPr>
              <a:t>Устойчивость требует учитывать стоимость действия и восполнение.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A366542-0443-4313-A1E2-2D32B2C89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876300"/>
            <a:ext cx="876300" cy="8763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6958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AB353C2-6C28-44CC-8D82-67CFE1755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914400"/>
            <a:ext cx="876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26958D"/>
                </a:solidFill>
              </a:defRPr>
            </a:pPr>
            <a:r>
              <a:rPr sz="2100" b="1">
                <a:solidFill>
                  <a:srgbClr val="26958D"/>
                </a:solidFill>
              </a:rPr>
              <a:t>3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581BAD4-4120-42C4-B2DB-1BDA5EEB0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295400"/>
            <a:ext cx="1828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26958D"/>
                </a:solidFill>
              </a:defRPr>
            </a:pPr>
            <a:r>
              <a:rPr sz="900" b="1">
                <a:solidFill>
                  <a:srgbClr val="26958D"/>
                </a:solidFill>
              </a:rPr>
              <a:t>РЕАЛИЗАЦИЯ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87300B3-2AE1-42B9-A971-24C9E7608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ПРАКТИКА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D7D2D44-8559-4B6E-8D74-54864D25F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4790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6353D"/>
                </a:solidFill>
              </a:defRPr>
            </a:pPr>
            <a:r>
              <a:rPr sz="1650" b="1">
                <a:solidFill>
                  <a:srgbClr val="26353D"/>
                </a:solidFill>
              </a:rPr>
              <a:t>Время • внимание • материалы • энергия • финансы • природа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77FD686-7684-4B8F-945E-3CDC6CB55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67050"/>
            <a:ext cx="714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936F3B6-65D8-42DD-B1ED-E3BD08AB4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РИСК ИСКАЖЕНИЯ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E093105-5860-40F8-80FA-125A1CBC6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5757"/>
                </a:solidFill>
              </a:defRPr>
            </a:pPr>
            <a:r>
              <a:rPr sz="1350" b="0">
                <a:solidFill>
                  <a:srgbClr val="A95757"/>
                </a:solidFill>
              </a:rPr>
              <a:t>Псевдонаучный язык и эксплуатация людей как ресурса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9731C2-D7A8-488A-BEF0-7D38B056C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ФУНКЦИЯ В ЭКВИЛИБРИУМ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BC295B0-0098-4BEA-A7C9-C9920EAC5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7239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25E78"/>
                </a:solidFill>
              </a:defRPr>
            </a:pPr>
            <a:r>
              <a:rPr sz="1500" b="1">
                <a:solidFill>
                  <a:srgbClr val="225E78"/>
                </a:solidFill>
              </a:rPr>
              <a:t>Живой баланс и ресурсный контур ECO‑PPA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91B4F5B-379B-4734-B123-62A241315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333625"/>
            <a:ext cx="2333625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6958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86F3A58-20CA-4153-9F80-9580CB36E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790825"/>
            <a:ext cx="1419225" cy="1419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4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04AF209-82DC-4A26-8D9A-912A0383B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105150"/>
            <a:ext cx="14192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750" b="1">
                <a:solidFill>
                  <a:srgbClr val="26958D"/>
                </a:solidFill>
              </a:defRPr>
            </a:pPr>
            <a:r>
              <a:rPr sz="3750" b="1">
                <a:solidFill>
                  <a:srgbClr val="26958D"/>
                </a:solidFill>
              </a:rPr>
              <a:t>12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0ED0BF9-9658-4261-ABB1-73F1C3477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50006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5737A"/>
                </a:solidFill>
              </a:defRPr>
            </a:pPr>
            <a:r>
              <a:rPr sz="975" b="1">
                <a:solidFill>
                  <a:srgbClr val="65737A"/>
                </a:solidFill>
              </a:rPr>
              <a:t>ВОПРОС ДЛЯ РЕШЕНИЯ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C5D1A88-6F8C-4171-BB68-E3654A367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286375"/>
            <a:ext cx="2952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Как будут восстановлены ресурсы?</a:t>
            </a:r>
          </a:p>
        </p:txBody>
      </p:sp>
    </p:spTree>
    <p:extLst>
      <p:ext uri="{BB962C8B-B14F-4D97-AF65-F5344CB8AC3E}">
        <p14:creationId xmlns:p14="http://schemas.microsoft.com/office/powerpoint/2010/main" val="89661286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155E4D7-ADF6-4DC0-80A1-F38962B8F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 КОНОВ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7284C54-D720-4E4E-BD4B-C6A246F24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BB48C2C-16BE-46EC-94EF-7B7F73748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34365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255A7AA-9170-4B1C-A72C-D1C7B8336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13  Обмен и взаимность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5BA8E75-6A08-47EE-BE10-CA1F8F9B4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382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37A"/>
                </a:solidFill>
              </a:defRPr>
            </a:pPr>
            <a:r>
              <a:rPr sz="1425" b="0">
                <a:solidFill>
                  <a:srgbClr val="65737A"/>
                </a:solidFill>
              </a:rPr>
              <a:t>Справедливый обмен увеличивает способность всех сторон к жизни.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7F3406-9A8D-4CE1-8F07-9BFFF7C67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876300"/>
            <a:ext cx="876300" cy="8763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59A4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990C20B-C0DA-4644-B1CD-341E88CB4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914400"/>
            <a:ext cx="876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C59A45"/>
                </a:solidFill>
              </a:defRPr>
            </a:pPr>
            <a:r>
              <a:rPr sz="2100" b="1">
                <a:solidFill>
                  <a:srgbClr val="C59A45"/>
                </a:solidFill>
              </a:rPr>
              <a:t>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5086055-B2ED-4F85-A929-D2EFED265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295400"/>
            <a:ext cx="1828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C59A45"/>
                </a:solidFill>
              </a:defRPr>
            </a:pPr>
            <a:r>
              <a:rPr sz="900" b="1">
                <a:solidFill>
                  <a:srgbClr val="C59A45"/>
                </a:solidFill>
              </a:rPr>
              <a:t>ЦИРКУЛЯЦИЯ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536D9C2-1411-497D-A7A5-AA741130A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ПРАКТИКА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42F2A2-E6D1-422A-BDC4-38A96DA78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4790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6353D"/>
                </a:solidFill>
              </a:defRPr>
            </a:pPr>
            <a:r>
              <a:rPr sz="1650" b="1">
                <a:solidFill>
                  <a:srgbClr val="26353D"/>
                </a:solidFill>
              </a:rPr>
              <a:t>Добровольность • ясность • взаимность • возможность выхода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9FB4515-40B2-4777-8752-EEA365011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67050"/>
            <a:ext cx="714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5C8C1B1-3203-4E06-84AD-37B6C7EF8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РИСК ИСКАЖЕНИЯ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35E06FC-B12D-428B-9F9C-9CE57E0B2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5757"/>
                </a:solidFill>
              </a:defRPr>
            </a:pPr>
            <a:r>
              <a:rPr sz="1350" b="0">
                <a:solidFill>
                  <a:srgbClr val="A95757"/>
                </a:solidFill>
              </a:rPr>
              <a:t>Скрытая эксплуатация и превращение заботы в долг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CB07590-932F-4223-9D16-9962C175B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ФУНКЦИЯ В ЭКВИЛИБРИУМ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6A6EF11-A6C3-4887-A5CA-A916ABDE3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7239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25E78"/>
                </a:solidFill>
              </a:defRPr>
            </a:pPr>
            <a:r>
              <a:rPr sz="1500" b="1">
                <a:solidFill>
                  <a:srgbClr val="225E78"/>
                </a:solidFill>
              </a:rPr>
              <a:t>Кооперационный и финансовый контур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B8D38C1-951D-4BD3-98A3-1344E6847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333625"/>
            <a:ext cx="2333625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59A45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03E4E80-721D-4165-8B29-BB6B5333A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790825"/>
            <a:ext cx="1419225" cy="1419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4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5DE9B86-C185-4CD4-B477-89C80F9A3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105150"/>
            <a:ext cx="14192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750" b="1">
                <a:solidFill>
                  <a:srgbClr val="C59A45"/>
                </a:solidFill>
              </a:defRPr>
            </a:pPr>
            <a:r>
              <a:rPr sz="3750" b="1">
                <a:solidFill>
                  <a:srgbClr val="C59A45"/>
                </a:solidFill>
              </a:rPr>
              <a:t>13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1D22C7B-7D36-481A-B81C-456027EF9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50006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5737A"/>
                </a:solidFill>
              </a:defRPr>
            </a:pPr>
            <a:r>
              <a:rPr sz="975" b="1">
                <a:solidFill>
                  <a:srgbClr val="65737A"/>
                </a:solidFill>
              </a:rPr>
              <a:t>ВОПРОС ДЛЯ РЕШЕНИЯ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A5FB88E-22C5-4BAA-89CC-5563FF138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286375"/>
            <a:ext cx="2952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Сохраняет ли обмен достоинство сторон?</a:t>
            </a:r>
          </a:p>
        </p:txBody>
      </p:sp>
    </p:spTree>
    <p:extLst>
      <p:ext uri="{BB962C8B-B14F-4D97-AF65-F5344CB8AC3E}">
        <p14:creationId xmlns:p14="http://schemas.microsoft.com/office/powerpoint/2010/main" val="286111161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BDACB34-06B4-48E2-B1A6-0FA627634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 КОНОВ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D24313C-0C1E-4A24-9CAA-7330F5F18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D8AD361-0D9E-40DD-AB57-ECB49D4AD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34365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AAF5CC0-2D3D-4136-ACE0-0B0A2FA2C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14  Благодарность и извлечение уроков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8D7CF7-4551-4C22-831D-B2A294211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382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37A"/>
                </a:solidFill>
              </a:defRPr>
            </a:pPr>
            <a:r>
              <a:rPr sz="1425" b="0">
                <a:solidFill>
                  <a:srgbClr val="65737A"/>
                </a:solidFill>
              </a:rPr>
              <a:t>Можно ценить поддержку, не называя причинённый вред благом.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3D5ECC3-AA28-4E55-B6EF-C56E69445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876300"/>
            <a:ext cx="876300" cy="8763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59A4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5BCA20-12B3-417F-8608-6A4799DA4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914400"/>
            <a:ext cx="876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C59A45"/>
                </a:solidFill>
              </a:defRPr>
            </a:pPr>
            <a:r>
              <a:rPr sz="2100" b="1">
                <a:solidFill>
                  <a:srgbClr val="C59A45"/>
                </a:solidFill>
              </a:rPr>
              <a:t>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E6F94C3-09BD-4904-8AC4-30B378799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295400"/>
            <a:ext cx="1828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C59A45"/>
                </a:solidFill>
              </a:defRPr>
            </a:pPr>
            <a:r>
              <a:rPr sz="900" b="1">
                <a:solidFill>
                  <a:srgbClr val="C59A45"/>
                </a:solidFill>
              </a:rPr>
              <a:t>ЦИРКУЛЯЦИЯ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4EFEB57-A044-4536-BDE1-6F14CFF46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ПРАКТИКА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1E13570-1656-42E5-821C-E3FD9040D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4790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6353D"/>
                </a:solidFill>
              </a:defRPr>
            </a:pPr>
            <a:r>
              <a:rPr sz="1650" b="1">
                <a:solidFill>
                  <a:srgbClr val="26353D"/>
                </a:solidFill>
              </a:rPr>
              <a:t>Признать вклад • извлечь урок • исправить последствия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84BF4CD-36F2-4BED-B08A-DD110DDDB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67050"/>
            <a:ext cx="714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C79FE62-B2A7-4CF5-9201-E1CA21861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РИСК ИСКАЖЕНИЯ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4DEC80F-857C-4EA4-A5CC-4154EC831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5757"/>
                </a:solidFill>
              </a:defRPr>
            </a:pPr>
            <a:r>
              <a:rPr sz="1350" b="0">
                <a:solidFill>
                  <a:srgbClr val="A95757"/>
                </a:solidFill>
              </a:rPr>
              <a:t>Токсичная позитивность и отказ от справедливости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76BCF0A-7770-4703-BDF5-0B55DA3CA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ФУНКЦИЯ В ЭКВИЛИБРИУМ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9C73CC7-C641-4189-95E3-E13A4AA5B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7239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25E78"/>
                </a:solidFill>
              </a:defRPr>
            </a:pPr>
            <a:r>
              <a:rPr sz="1500" b="1">
                <a:solidFill>
                  <a:srgbClr val="225E78"/>
                </a:solidFill>
              </a:rPr>
              <a:t>Реестр вкладов и культура признания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E404494-A364-4EE3-B72F-CDD57DD72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333625"/>
            <a:ext cx="2333625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59A45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8D0963F-3D12-4DD3-B887-2CEDDE39B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790825"/>
            <a:ext cx="1419225" cy="1419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4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1D5C23E-C81C-4CBF-BE6E-CB2DC268F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105150"/>
            <a:ext cx="14192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750" b="1">
                <a:solidFill>
                  <a:srgbClr val="C59A45"/>
                </a:solidFill>
              </a:defRPr>
            </a:pPr>
            <a:r>
              <a:rPr sz="3750" b="1">
                <a:solidFill>
                  <a:srgbClr val="C59A45"/>
                </a:solidFill>
              </a:rPr>
              <a:t>14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A956431-3C05-4A9D-9D25-43640AA61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50006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5737A"/>
                </a:solidFill>
              </a:defRPr>
            </a:pPr>
            <a:r>
              <a:rPr sz="975" b="1">
                <a:solidFill>
                  <a:srgbClr val="65737A"/>
                </a:solidFill>
              </a:rPr>
              <a:t>ВОПРОС ДЛЯ РЕШЕНИЯ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2B9F0BC-E4F3-4C68-8716-0E3846F03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286375"/>
            <a:ext cx="2952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Что признать и что исправить?</a:t>
            </a:r>
          </a:p>
        </p:txBody>
      </p:sp>
    </p:spTree>
    <p:extLst>
      <p:ext uri="{BB962C8B-B14F-4D97-AF65-F5344CB8AC3E}">
        <p14:creationId xmlns:p14="http://schemas.microsoft.com/office/powerpoint/2010/main" val="165020353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6552043-C3D4-4C7A-A44A-501B9EC42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 КОНОВ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1ECABE-88D7-4EB7-99E6-2D0F82D51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FAD108-F379-4572-BE28-CF0E52D28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34365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B9F7653-7424-4CDE-B2D6-686D73CE7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Миру не хватает согласованности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48551F-547F-4DD3-92EB-E174A4922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382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37A"/>
                </a:solidFill>
              </a:defRPr>
            </a:pPr>
            <a:r>
              <a:rPr sz="1425" b="0">
                <a:solidFill>
                  <a:srgbClr val="65737A"/>
                </a:solidFill>
              </a:rPr>
              <a:t>Технологии ускоряют действие быстрее, чем общество осмысливает последствия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C8EF3C-1945-416A-9F03-72ACAFC85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812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73B57"/>
                </a:solidFill>
              </a:defRPr>
            </a:pPr>
            <a:r>
              <a:rPr sz="1800" b="1">
                <a:solidFill>
                  <a:srgbClr val="173B57"/>
                </a:solidFill>
              </a:rPr>
              <a:t>ПАМЯТЬ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134D7D4-BE35-4371-ABD9-8C5884C24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3812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25E78"/>
                </a:solidFill>
              </a:defRPr>
            </a:pPr>
            <a:r>
              <a:rPr sz="1800" b="1">
                <a:solidFill>
                  <a:srgbClr val="225E78"/>
                </a:solidFill>
              </a:rPr>
              <a:t>ВЫБОР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7B87F68-9D3F-44E7-9789-806A5223F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3812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6958D"/>
                </a:solidFill>
              </a:defRPr>
            </a:pPr>
            <a:r>
              <a:rPr sz="1800" b="1">
                <a:solidFill>
                  <a:srgbClr val="26958D"/>
                </a:solidFill>
              </a:rPr>
              <a:t>ДЕЙСТВИЕ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92F8C8B-5136-4706-9A24-37F06DD6D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381250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9A45"/>
                </a:solidFill>
              </a:defRPr>
            </a:pPr>
            <a:r>
              <a:rPr sz="1800" b="1">
                <a:solidFill>
                  <a:srgbClr val="C59A45"/>
                </a:solidFill>
              </a:rPr>
              <a:t>ПОСЛЕДСТВИЕ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E4C0949-226D-4B41-BE3B-1AD8E21C1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000375"/>
            <a:ext cx="8191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317781C-55F4-4550-978A-11F028296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924175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6958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F1F5B66-B6A6-4DD3-94EF-42DDC8A23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924175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6958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81567E7-4CE9-4AF7-8A07-A93E270F2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924175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6958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453BB55-12A1-4F96-85AB-1BDC55A35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924175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6958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7A1DD2B-F4FE-4552-9219-64EA55215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667125"/>
            <a:ext cx="9906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0">
                <a:solidFill>
                  <a:srgbClr val="26353D"/>
                </a:solidFill>
              </a:defRPr>
            </a:pPr>
            <a:r>
              <a:rPr sz="2025" b="0">
                <a:solidFill>
                  <a:srgbClr val="26353D"/>
                </a:solidFill>
              </a:rPr>
              <a:t>16 конов создают общий язык, который помогает человеку, проекту и институту помнить истоки, выбирать ответственно, видеть связи и учиться на результате.</a:t>
            </a:r>
          </a:p>
        </p:txBody>
      </p:sp>
    </p:spTree>
    <p:extLst>
      <p:ext uri="{BB962C8B-B14F-4D97-AF65-F5344CB8AC3E}">
        <p14:creationId xmlns:p14="http://schemas.microsoft.com/office/powerpoint/2010/main" val="167734814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1E36956-BF53-4CF3-AE03-FD16A38C2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 КОНОВ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98392EE-F91C-4A5A-BAE8-49F685317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10F17EB-DD47-4AF0-B33E-4C5EA82C2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34365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20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2A79DF4-CFF5-49AF-BC6A-684B9E168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15  Отдача и общественный вклад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9376B2-1F1A-422A-B607-471836C2C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382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37A"/>
                </a:solidFill>
              </a:defRPr>
            </a:pPr>
            <a:r>
              <a:rPr sz="1425" b="0">
                <a:solidFill>
                  <a:srgbClr val="65737A"/>
                </a:solidFill>
              </a:rPr>
              <a:t>Щедрость устойчива, когда усиливает самостоятельность.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3DF048-870D-4B90-940F-D84BAE881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876300"/>
            <a:ext cx="876300" cy="8763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59A4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B605E2-6110-4F7C-A6DF-36FB5A6D4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914400"/>
            <a:ext cx="876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C59A45"/>
                </a:solidFill>
              </a:defRPr>
            </a:pPr>
            <a:r>
              <a:rPr sz="2100" b="1">
                <a:solidFill>
                  <a:srgbClr val="C59A45"/>
                </a:solidFill>
              </a:rPr>
              <a:t>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EEEAAB4-6546-4B93-8EF5-80705B196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295400"/>
            <a:ext cx="1828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C59A45"/>
                </a:solidFill>
              </a:defRPr>
            </a:pPr>
            <a:r>
              <a:rPr sz="900" b="1">
                <a:solidFill>
                  <a:srgbClr val="C59A45"/>
                </a:solidFill>
              </a:rPr>
              <a:t>ЦИРКУЛЯЦИЯ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8EEE8DE-2D70-48D6-AC67-2BCE68D9B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ПРАКТИКА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CFC56CC-EEFE-426F-9DA9-A524ED873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4790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6353D"/>
                </a:solidFill>
              </a:defRPr>
            </a:pPr>
            <a:r>
              <a:rPr sz="1650" b="1">
                <a:solidFill>
                  <a:srgbClr val="26353D"/>
                </a:solidFill>
              </a:rPr>
              <a:t>Объём вклада • критерий пользы • прозрачность • границы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7364EB2-DD55-4454-8B2E-E869C3DA5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67050"/>
            <a:ext cx="714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C2105D9-AF71-461A-B2D6-706372633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РИСК ИСКАЖЕНИЯ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3997CA1-369A-45AC-9225-40B3C0BB1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5757"/>
                </a:solidFill>
              </a:defRPr>
            </a:pPr>
            <a:r>
              <a:rPr sz="1350" b="0">
                <a:solidFill>
                  <a:srgbClr val="A95757"/>
                </a:solidFill>
              </a:rPr>
              <a:t>Самоистощение, контроль через помощь и зависимость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CCC8876-2F3D-472F-9AF4-FB65FD7A7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ФУНКЦИЯ В ЭКВИЛИБРИУМ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A030235-FE80-4D7A-90DB-9E1FA1C4D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7239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25E78"/>
                </a:solidFill>
              </a:defRPr>
            </a:pPr>
            <a:r>
              <a:rPr sz="1500" b="1">
                <a:solidFill>
                  <a:srgbClr val="225E78"/>
                </a:solidFill>
              </a:rPr>
              <a:t>Грантовый конвейер СФЕРА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276057C-B9FD-4BA7-9711-AE6D90384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333625"/>
            <a:ext cx="2333625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59A45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61DD24E-1A41-4938-9E42-5BFC5778E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790825"/>
            <a:ext cx="1419225" cy="1419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4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7F100B6-F34E-44F4-8C9F-8F2267833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105150"/>
            <a:ext cx="14192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750" b="1">
                <a:solidFill>
                  <a:srgbClr val="C59A45"/>
                </a:solidFill>
              </a:defRPr>
            </a:pPr>
            <a:r>
              <a:rPr sz="3750" b="1">
                <a:solidFill>
                  <a:srgbClr val="C59A45"/>
                </a:solidFill>
              </a:rPr>
              <a:t>15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5CBC230-191D-4170-893B-D9E63BAE9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50006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5737A"/>
                </a:solidFill>
              </a:defRPr>
            </a:pPr>
            <a:r>
              <a:rPr sz="975" b="1">
                <a:solidFill>
                  <a:srgbClr val="65737A"/>
                </a:solidFill>
              </a:rPr>
              <a:t>ВОПРОС ДЛЯ РЕШЕНИЯ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24D0784-0F3D-4298-B845-9F649CF19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286375"/>
            <a:ext cx="2952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Помощь создаёт возможность или зависимость?</a:t>
            </a:r>
          </a:p>
        </p:txBody>
      </p:sp>
    </p:spTree>
    <p:extLst>
      <p:ext uri="{BB962C8B-B14F-4D97-AF65-F5344CB8AC3E}">
        <p14:creationId xmlns:p14="http://schemas.microsoft.com/office/powerpoint/2010/main" val="692949939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F488A8C-CBF1-4CC6-BC9C-F89FB1B23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 КОНОВ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D4639C2-1FA7-498A-838C-F001EF3DF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F092A41-4811-4C7E-8D02-2D991BB08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34365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21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91C5E5-4DE6-4C08-A805-47709C803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16  Замена, переход и обновление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9F64942-97EA-45BA-9BF0-8EB4CBAF2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382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37A"/>
                </a:solidFill>
              </a:defRPr>
            </a:pPr>
            <a:r>
              <a:rPr sz="1425" b="0">
                <a:solidFill>
                  <a:srgbClr val="65737A"/>
                </a:solidFill>
              </a:rPr>
              <a:t>Обновление сохраняет смысл, память и критические функции.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13E7EA5-4550-48D8-8014-4F4BE49E5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876300"/>
            <a:ext cx="876300" cy="8763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59A4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8760357-EB68-4D1A-9796-B6F80C9AD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914400"/>
            <a:ext cx="876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C59A45"/>
                </a:solidFill>
              </a:defRPr>
            </a:pPr>
            <a:r>
              <a:rPr sz="2100" b="1">
                <a:solidFill>
                  <a:srgbClr val="C59A45"/>
                </a:solidFill>
              </a:rPr>
              <a:t>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C701086-B95A-4F0E-A865-66860A743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295400"/>
            <a:ext cx="1828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C59A45"/>
                </a:solidFill>
              </a:defRPr>
            </a:pPr>
            <a:r>
              <a:rPr sz="900" b="1">
                <a:solidFill>
                  <a:srgbClr val="C59A45"/>
                </a:solidFill>
              </a:rPr>
              <a:t>ЦИРКУЛЯЦИЯ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D91E59B-ECAE-406E-9BF4-3A7682786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ПРАКТИКА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6780E0C-048E-4ED3-B5FB-A1EEB7641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4790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6353D"/>
                </a:solidFill>
              </a:defRPr>
            </a:pPr>
            <a:r>
              <a:rPr sz="1650" b="1">
                <a:solidFill>
                  <a:srgbClr val="26353D"/>
                </a:solidFill>
              </a:rPr>
              <a:t>Завершить • сохранить • испытать • оценить • закрепить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439DE3-5394-459D-9F43-0C9411764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67050"/>
            <a:ext cx="714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0F6AF92-9341-4511-9509-309E5ECFD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РИСК ИСКАЖЕНИЯ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683EA70-BA0F-4D76-BE56-182B83C80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5757"/>
                </a:solidFill>
              </a:defRPr>
            </a:pPr>
            <a:r>
              <a:rPr sz="1350" b="0">
                <a:solidFill>
                  <a:srgbClr val="A95757"/>
                </a:solidFill>
              </a:rPr>
              <a:t>Культ новизны и разрушение без жизнеспособной замены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5066190-7ADB-4419-8116-56374AA63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ФУНКЦИЯ В ЭКВИЛИБРИУМ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8FFAB55-2D31-4930-8DC8-9F0821842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7239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25E78"/>
                </a:solidFill>
              </a:defRPr>
            </a:pPr>
            <a:r>
              <a:rPr sz="1500" b="1">
                <a:solidFill>
                  <a:srgbClr val="225E78"/>
                </a:solidFill>
              </a:rPr>
              <a:t>Переходное управление и масштабирование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996A4AD-2EAD-41A3-B5EE-85D4F62C2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333625"/>
            <a:ext cx="2333625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59A45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D8CA527-1E7B-4356-B64C-EF04E164B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790825"/>
            <a:ext cx="1419225" cy="1419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4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FB089BD-E7DA-4B88-B903-90A38CB4F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105150"/>
            <a:ext cx="14192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750" b="1">
                <a:solidFill>
                  <a:srgbClr val="C59A45"/>
                </a:solidFill>
              </a:defRPr>
            </a:pPr>
            <a:r>
              <a:rPr sz="3750" b="1">
                <a:solidFill>
                  <a:srgbClr val="C59A45"/>
                </a:solidFill>
              </a:rPr>
              <a:t>16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2B04E72-004E-4ECD-9FE7-D58E050A1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50006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5737A"/>
                </a:solidFill>
              </a:defRPr>
            </a:pPr>
            <a:r>
              <a:rPr sz="975" b="1">
                <a:solidFill>
                  <a:srgbClr val="65737A"/>
                </a:solidFill>
              </a:rPr>
              <a:t>ВОПРОС ДЛЯ РЕШЕНИЯ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08028C7-8E1D-4AC9-8948-BF44550B3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286375"/>
            <a:ext cx="2952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Что завершить, сохранить и испытать?</a:t>
            </a:r>
          </a:p>
        </p:txBody>
      </p:sp>
    </p:spTree>
    <p:extLst>
      <p:ext uri="{BB962C8B-B14F-4D97-AF65-F5344CB8AC3E}">
        <p14:creationId xmlns:p14="http://schemas.microsoft.com/office/powerpoint/2010/main" val="1874989896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40D00D5-E544-4E19-AF1F-AFFF54276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 КОНОВ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D6F7D12-75F6-468F-9881-018456893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2005F7A-A354-4EFD-8BAA-E993BEFCC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34365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22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5491093-6800-4709-A15A-42C135DCF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Матрица 16 × 6 показывает зрелость инициативы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76A5453-3F02-4175-B1C3-654B5E333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382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37A"/>
                </a:solidFill>
              </a:defRPr>
            </a:pPr>
            <a:r>
              <a:rPr sz="1425" b="0">
                <a:solidFill>
                  <a:srgbClr val="65737A"/>
                </a:solidFill>
              </a:rPr>
              <a:t>Каждый кон проверяется на шести уровнях — от человека до будущих поколений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FA3562-3DA1-4ED0-AE5F-835D5F29D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123950" cy="1123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4F3"/>
          </a:solidFill>
          <a:ln xmlns:a="http://schemas.openxmlformats.org/drawingml/2006/main" w="9525">
            <a:solidFill>
              <a:srgbClr val="26958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CA7983F-4431-4B2F-9BDD-274654626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71750"/>
            <a:ext cx="1123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6958D"/>
                </a:solidFill>
              </a:defRPr>
            </a:pPr>
            <a:r>
              <a:rPr sz="1950" b="1">
                <a:solidFill>
                  <a:srgbClr val="26958D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5683BD-8E55-4C1F-867A-B1517F272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667125"/>
            <a:ext cx="1600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73B57"/>
                </a:solidFill>
              </a:defRPr>
            </a:pPr>
            <a:r>
              <a:rPr sz="1050" b="1">
                <a:solidFill>
                  <a:srgbClr val="173B57"/>
                </a:solidFill>
              </a:rPr>
              <a:t>ЧЕЛОВЕК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3D22BC2-81D3-4645-B1B6-7439AE0E9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381250"/>
            <a:ext cx="1123950" cy="1123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6958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4D0566-8948-48C7-BEC8-FCB1AB068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571750"/>
            <a:ext cx="1123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6958D"/>
                </a:solidFill>
              </a:defRPr>
            </a:pPr>
            <a:r>
              <a:rPr sz="1950" b="1">
                <a:solidFill>
                  <a:srgbClr val="26958D"/>
                </a:solidFill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6ADBFA7-B3F2-4C39-8B5A-114820910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667125"/>
            <a:ext cx="1600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73B57"/>
                </a:solidFill>
              </a:defRPr>
            </a:pPr>
            <a:r>
              <a:rPr sz="1050" b="1">
                <a:solidFill>
                  <a:srgbClr val="173B57"/>
                </a:solidFill>
              </a:rPr>
              <a:t>ОБЩЕСТВО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A90A2D6-586A-4F36-B105-502578769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381250"/>
            <a:ext cx="1123950" cy="1123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4F3"/>
          </a:solidFill>
          <a:ln xmlns:a="http://schemas.openxmlformats.org/drawingml/2006/main" w="9525">
            <a:solidFill>
              <a:srgbClr val="26958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A0111C4-FA49-4325-9D4F-B2468B390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571750"/>
            <a:ext cx="1123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6958D"/>
                </a:solidFill>
              </a:defRPr>
            </a:pPr>
            <a:r>
              <a:rPr sz="1950" b="1">
                <a:solidFill>
                  <a:srgbClr val="26958D"/>
                </a:solidFill>
              </a:rPr>
              <a:t>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40016EA-4B7A-4436-B56D-2A9EC4DF1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8125" y="3667125"/>
            <a:ext cx="1600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73B57"/>
                </a:solidFill>
              </a:defRPr>
            </a:pPr>
            <a:r>
              <a:rPr sz="1050" b="1">
                <a:solidFill>
                  <a:srgbClr val="173B57"/>
                </a:solidFill>
              </a:rPr>
              <a:t>ПРОЕКТ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4A6B3D2-5903-4208-986A-05A5ABF5C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81250"/>
            <a:ext cx="1123950" cy="1123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6958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3D0DB2-5E2E-45D0-BADC-8F76F3615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571750"/>
            <a:ext cx="1123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6958D"/>
                </a:solidFill>
              </a:defRPr>
            </a:pPr>
            <a:r>
              <a:rPr sz="1950" b="1">
                <a:solidFill>
                  <a:srgbClr val="26958D"/>
                </a:solidFill>
              </a:rPr>
              <a:t>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AA3FB1E-BE9A-4D6F-81A6-681AFA8B4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7875" y="3667125"/>
            <a:ext cx="1600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73B57"/>
                </a:solidFill>
              </a:defRPr>
            </a:pPr>
            <a:r>
              <a:rPr sz="1050" b="1">
                <a:solidFill>
                  <a:srgbClr val="173B57"/>
                </a:solidFill>
              </a:rPr>
              <a:t>ИНСТИТУТ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61D2BED-3380-4DD1-BF53-F57EF6D63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381250"/>
            <a:ext cx="1123950" cy="1123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4F3"/>
          </a:solidFill>
          <a:ln xmlns:a="http://schemas.openxmlformats.org/drawingml/2006/main" w="9525">
            <a:solidFill>
              <a:srgbClr val="C59A45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4053206-C299-48E7-9EF1-D897A0FA4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571750"/>
            <a:ext cx="1123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C59A45"/>
                </a:solidFill>
              </a:defRPr>
            </a:pPr>
            <a:r>
              <a:rPr sz="1950" b="1">
                <a:solidFill>
                  <a:srgbClr val="C59A45"/>
                </a:solidFill>
              </a:rPr>
              <a:t>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E2BF2E4-C17B-4F99-A15C-2F92FCA9C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3667125"/>
            <a:ext cx="1600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73B57"/>
                </a:solidFill>
              </a:defRPr>
            </a:pPr>
            <a:r>
              <a:rPr sz="1050" b="1">
                <a:solidFill>
                  <a:srgbClr val="173B57"/>
                </a:solidFill>
              </a:rPr>
              <a:t>ПРИРОДА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F1E63EC-45B2-4DA9-B7CC-CD4508B49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381250"/>
            <a:ext cx="1123950" cy="1123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59A45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B6038D6-4091-4F32-BD16-4351681CA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571750"/>
            <a:ext cx="1123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C59A45"/>
                </a:solidFill>
              </a:defRPr>
            </a:pPr>
            <a:r>
              <a:rPr sz="1950" b="1">
                <a:solidFill>
                  <a:srgbClr val="C59A45"/>
                </a:solidFill>
              </a:rPr>
              <a:t>6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E23F001-135F-46BC-A312-1A81EC14F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3667125"/>
            <a:ext cx="1600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73B57"/>
                </a:solidFill>
              </a:defRPr>
            </a:pPr>
            <a:r>
              <a:rPr sz="1050" b="1">
                <a:solidFill>
                  <a:srgbClr val="173B57"/>
                </a:solidFill>
              </a:rPr>
              <a:t>БУДУЩЕЕ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0777036-2659-42B7-B3D7-A6CE1072F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572000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65737A"/>
                </a:solidFill>
              </a:defRPr>
            </a:pPr>
            <a:r>
              <a:rPr sz="1950" b="1">
                <a:solidFill>
                  <a:srgbClr val="65737A"/>
                </a:solidFill>
              </a:rPr>
              <a:t>0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FB181D0-E3D0-4577-9C77-900D8B4F4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4572000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65737A"/>
                </a:solidFill>
              </a:defRPr>
            </a:pPr>
            <a:r>
              <a:rPr sz="1950" b="1">
                <a:solidFill>
                  <a:srgbClr val="65737A"/>
                </a:solidFill>
              </a:rPr>
              <a:t>1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C1DEA81-B768-44AD-868B-21CCD02B6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4572000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25E78"/>
                </a:solidFill>
              </a:defRPr>
            </a:pPr>
            <a:r>
              <a:rPr sz="1950" b="1">
                <a:solidFill>
                  <a:srgbClr val="225E78"/>
                </a:solidFill>
              </a:rPr>
              <a:t>2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1DAD874-E3BA-4672-ACD7-820A2EDFC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572000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6958D"/>
                </a:solidFill>
              </a:defRPr>
            </a:pPr>
            <a:r>
              <a:rPr sz="1950" b="1">
                <a:solidFill>
                  <a:srgbClr val="26958D"/>
                </a:solidFill>
              </a:rPr>
              <a:t>3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0E774C6-D3B7-45CC-9BB2-3B5C5A3CA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953000"/>
            <a:ext cx="10001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65737A"/>
                </a:solidFill>
              </a:defRPr>
            </a:pPr>
            <a:r>
              <a:rPr sz="1125" b="0">
                <a:solidFill>
                  <a:srgbClr val="65737A"/>
                </a:solidFill>
              </a:rPr>
              <a:t>нет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FD78416-974A-4072-8F96-6414F2108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53000"/>
            <a:ext cx="1095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65737A"/>
                </a:solidFill>
              </a:defRPr>
            </a:pPr>
            <a:r>
              <a:rPr sz="1125" b="0">
                <a:solidFill>
                  <a:srgbClr val="65737A"/>
                </a:solidFill>
              </a:rPr>
              <a:t>заявлен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0ABD66C-26F7-472D-B452-742FB6063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4953000"/>
            <a:ext cx="1238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225E78"/>
                </a:solidFill>
              </a:defRPr>
            </a:pPr>
            <a:r>
              <a:rPr sz="1125" b="0">
                <a:solidFill>
                  <a:srgbClr val="225E78"/>
                </a:solidFill>
              </a:rPr>
              <a:t>есть механизм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00B81C3-F679-4770-A70B-5A860B209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953000"/>
            <a:ext cx="1619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26958D"/>
                </a:solidFill>
              </a:defRPr>
            </a:pPr>
            <a:r>
              <a:rPr sz="1125" b="0">
                <a:solidFill>
                  <a:srgbClr val="26958D"/>
                </a:solidFill>
              </a:rPr>
              <a:t>результат подтверждён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DB7999B-2A85-4FB5-AD39-7C885D0D7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772025"/>
            <a:ext cx="71247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D10BDB9-ABCD-4E04-BE1C-E700E593D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5715000"/>
            <a:ext cx="3429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A95757"/>
                </a:solidFill>
              </a:defRPr>
            </a:pPr>
            <a:r>
              <a:rPr sz="1200" b="1">
                <a:solidFill>
                  <a:srgbClr val="A95757"/>
                </a:solidFill>
              </a:rPr>
              <a:t>Красная зона: права • безопасность • экологические пределы</a:t>
            </a:r>
          </a:p>
        </p:txBody>
      </p:sp>
    </p:spTree>
    <p:extLst>
      <p:ext uri="{BB962C8B-B14F-4D97-AF65-F5344CB8AC3E}">
        <p14:creationId xmlns:p14="http://schemas.microsoft.com/office/powerpoint/2010/main" val="1952297828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B4F55DD-4EF1-4C48-9D02-FB75CCA07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 КОНОВ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A5F321-198A-47CF-900E-039B6D3BC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F39E1C-DDE5-42CD-AEA7-B5A8D524A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34365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23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EA07A65-2248-4F14-BCD9-FECBB1A30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Индекс 16К объединяет четыре равных компонента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562389-D904-459E-91F1-78E5A1E88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382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37A"/>
                </a:solidFill>
              </a:defRPr>
            </a:pPr>
            <a:r>
              <a:rPr sz="1425" b="0">
                <a:solidFill>
                  <a:srgbClr val="65737A"/>
                </a:solidFill>
              </a:rPr>
              <a:t>Высокая сумма не перекрывает критическое нарушение прав или безопасности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5959247-873C-49D9-B465-6A30D2FAB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238375"/>
            <a:ext cx="2000250" cy="2000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73B5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FE85FB-491A-4103-991C-690D69DD6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47950"/>
            <a:ext cx="200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25%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FF1D741-2C3A-448E-97ED-6CD6943A3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38150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ОСНОВАНИЕ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FB9488-6DDF-4050-8A2B-4CC8E03EA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762500"/>
            <a:ext cx="2000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65737A"/>
                </a:solidFill>
              </a:defRPr>
            </a:pPr>
            <a:r>
              <a:rPr sz="1200" b="1">
                <a:solidFill>
                  <a:srgbClr val="65737A"/>
                </a:solidFill>
              </a:rPr>
              <a:t>1–4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F548B82-C68B-40E9-ABC9-21074E2DB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238375"/>
            <a:ext cx="2000250" cy="2000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25E78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50BE34E-F415-4F46-BB8F-464DF7435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647950"/>
            <a:ext cx="200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850" b="1">
                <a:solidFill>
                  <a:srgbClr val="225E78"/>
                </a:solidFill>
              </a:defRPr>
            </a:pPr>
            <a:r>
              <a:rPr sz="2850" b="1">
                <a:solidFill>
                  <a:srgbClr val="225E78"/>
                </a:solidFill>
              </a:rPr>
              <a:t>25%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0351916-3DDA-4E8A-B1F9-0CE147149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438150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225E78"/>
                </a:solidFill>
              </a:defRPr>
            </a:pPr>
            <a:r>
              <a:rPr sz="1275" b="1">
                <a:solidFill>
                  <a:srgbClr val="225E78"/>
                </a:solidFill>
              </a:rPr>
              <a:t>СВЯЗНОСТЬ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FDDA077-FA1F-44FC-B5F4-B2267A44C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4762500"/>
            <a:ext cx="2000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65737A"/>
                </a:solidFill>
              </a:defRPr>
            </a:pPr>
            <a:r>
              <a:rPr sz="1200" b="1">
                <a:solidFill>
                  <a:srgbClr val="65737A"/>
                </a:solidFill>
              </a:rPr>
              <a:t>5–8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2AA9A95-2B1D-41F6-B0F9-A120A9A5A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238375"/>
            <a:ext cx="2000250" cy="2000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6958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B5D14AB-E749-4EA1-83C7-D4BF7B2CE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647950"/>
            <a:ext cx="200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850" b="1">
                <a:solidFill>
                  <a:srgbClr val="26958D"/>
                </a:solidFill>
              </a:defRPr>
            </a:pPr>
            <a:r>
              <a:rPr sz="2850" b="1">
                <a:solidFill>
                  <a:srgbClr val="26958D"/>
                </a:solidFill>
              </a:rPr>
              <a:t>25%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24DB932-5450-4F13-B1F6-FF9740164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38150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26958D"/>
                </a:solidFill>
              </a:defRPr>
            </a:pPr>
            <a:r>
              <a:rPr sz="1275" b="1">
                <a:solidFill>
                  <a:srgbClr val="26958D"/>
                </a:solidFill>
              </a:rPr>
              <a:t>РЕАЛИЗАЦИЯ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98B4F35-1C64-4308-8866-9BE822FDA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762500"/>
            <a:ext cx="2000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65737A"/>
                </a:solidFill>
              </a:defRPr>
            </a:pPr>
            <a:r>
              <a:rPr sz="1200" b="1">
                <a:solidFill>
                  <a:srgbClr val="65737A"/>
                </a:solidFill>
              </a:rPr>
              <a:t>9–12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D667455-729F-43B3-9D37-B6C5852B7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2238375"/>
            <a:ext cx="2000250" cy="2000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59A45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FCC8EA4-E92E-41BF-BFF8-6EB23D9C6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2647950"/>
            <a:ext cx="200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850" b="1">
                <a:solidFill>
                  <a:srgbClr val="C59A45"/>
                </a:solidFill>
              </a:defRPr>
            </a:pPr>
            <a:r>
              <a:rPr sz="2850" b="1">
                <a:solidFill>
                  <a:srgbClr val="C59A45"/>
                </a:solidFill>
              </a:rPr>
              <a:t>25%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4D5C490-5254-458A-A7DD-1E786D9E4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438150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C59A45"/>
                </a:solidFill>
              </a:defRPr>
            </a:pPr>
            <a:r>
              <a:rPr sz="1275" b="1">
                <a:solidFill>
                  <a:srgbClr val="C59A45"/>
                </a:solidFill>
              </a:rPr>
              <a:t>ЦИРКУЛЯЦИЯ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9DCF3F4-67F0-4E62-93BD-222F8772A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4762500"/>
            <a:ext cx="2000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65737A"/>
                </a:solidFill>
              </a:defRPr>
            </a:pPr>
            <a:r>
              <a:rPr sz="1200" b="1">
                <a:solidFill>
                  <a:srgbClr val="65737A"/>
                </a:solidFill>
              </a:rPr>
              <a:t>13–16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019737D-0021-4D85-92DC-93C4E81AA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562600"/>
            <a:ext cx="9334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Допуск к масштабированию требует механизмов, данных и обратной связи — не только деклараций.</a:t>
            </a:r>
          </a:p>
        </p:txBody>
      </p:sp>
    </p:spTree>
    <p:extLst>
      <p:ext uri="{BB962C8B-B14F-4D97-AF65-F5344CB8AC3E}">
        <p14:creationId xmlns:p14="http://schemas.microsoft.com/office/powerpoint/2010/main" val="291342869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615AD23-B954-4878-B0F7-79BF7909C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 КОНОВ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0A85196-2F0E-4D10-A0BC-3B87A7BB8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CF347EF-F040-4DB0-A605-773D5DFD5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34365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24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F058648-E582-4670-91DC-57190D695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Внедрение начинается с одного реального решения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237D558-A4D5-48E3-8A6B-0F66F4C66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382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37A"/>
                </a:solidFill>
              </a:defRPr>
            </a:pPr>
            <a:r>
              <a:rPr sz="1425" b="0">
                <a:solidFill>
                  <a:srgbClr val="65737A"/>
                </a:solidFill>
              </a:rPr>
              <a:t>Модель осваивается через практику, а не через заучивание формулировок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E5025FD-621E-4AF6-8253-6BADC8DDE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6958D"/>
                </a:solidFill>
              </a:defRPr>
            </a:pPr>
            <a:r>
              <a:rPr sz="1500" b="1">
                <a:solidFill>
                  <a:srgbClr val="26958D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9E07B1A-DA6C-4051-9546-E0E1FAE98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952625"/>
            <a:ext cx="3238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B57"/>
                </a:solidFill>
              </a:defRPr>
            </a:pPr>
            <a:r>
              <a:rPr sz="1500" b="1">
                <a:solidFill>
                  <a:srgbClr val="173B57"/>
                </a:solidFill>
              </a:rPr>
              <a:t>ВЫБРАТЬ КЕЙС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0F14D2-94A7-499F-A473-7ABD8A7E1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952625"/>
            <a:ext cx="6096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6353D"/>
                </a:solidFill>
              </a:defRPr>
            </a:pPr>
            <a:r>
              <a:rPr sz="1350" b="0">
                <a:solidFill>
                  <a:srgbClr val="26353D"/>
                </a:solidFill>
              </a:rPr>
              <a:t>Проект, конфликт или решение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F10474D-8808-4440-8449-303BFBF74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09825"/>
            <a:ext cx="190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0F25EEA-3900-44E2-A149-0D5123231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90825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6958D"/>
                </a:solidFill>
              </a:defRPr>
            </a:pPr>
            <a:r>
              <a:rPr sz="1500" b="1">
                <a:solidFill>
                  <a:srgbClr val="26958D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72520DF-9DBB-4241-BA0E-4EC545524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790825"/>
            <a:ext cx="3238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B57"/>
                </a:solidFill>
              </a:defRPr>
            </a:pPr>
            <a:r>
              <a:rPr sz="1500" b="1">
                <a:solidFill>
                  <a:srgbClr val="173B57"/>
                </a:solidFill>
              </a:rPr>
              <a:t>ПРОЙТИ 16 КОНОВ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67534A4-6091-41ED-BE32-F1DC42540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790825"/>
            <a:ext cx="6096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6353D"/>
                </a:solidFill>
              </a:defRPr>
            </a:pPr>
            <a:r>
              <a:rPr sz="1350" b="0">
                <a:solidFill>
                  <a:srgbClr val="26353D"/>
                </a:solidFill>
              </a:rPr>
              <a:t>Увидеть пробелы и риски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257A849-460E-434A-9452-31FA412CE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248025"/>
            <a:ext cx="190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91628FB-0928-4AA1-8A6C-7B09EB9A9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29025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6958D"/>
                </a:solidFill>
              </a:defRPr>
            </a:pPr>
            <a:r>
              <a:rPr sz="1500" b="1">
                <a:solidFill>
                  <a:srgbClr val="26958D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ADF01E3-504A-44FA-95FC-AD562B396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629025"/>
            <a:ext cx="3238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B57"/>
                </a:solidFill>
              </a:defRPr>
            </a:pPr>
            <a:r>
              <a:rPr sz="1500" b="1">
                <a:solidFill>
                  <a:srgbClr val="173B57"/>
                </a:solidFill>
              </a:rPr>
              <a:t>ДОБАВИТЬ МЕХАНИЗМЫ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4498D22-B684-4915-B805-3A303BF65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629025"/>
            <a:ext cx="6096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6353D"/>
                </a:solidFill>
              </a:defRPr>
            </a:pPr>
            <a:r>
              <a:rPr sz="1350" b="0">
                <a:solidFill>
                  <a:srgbClr val="26353D"/>
                </a:solidFill>
              </a:rPr>
              <a:t>Роли, данные, границы, восстановление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7415C71-ABBF-4EC7-9C5B-240D08569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86225"/>
            <a:ext cx="190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F161FE2-D251-4B16-8DE6-54D9D58FD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67225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6958D"/>
                </a:solidFill>
              </a:defRPr>
            </a:pPr>
            <a:r>
              <a:rPr sz="1500" b="1">
                <a:solidFill>
                  <a:srgbClr val="26958D"/>
                </a:solidFill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D9DEAFC-E443-4423-9A8D-28C9FC34E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467225"/>
            <a:ext cx="3238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B57"/>
                </a:solidFill>
              </a:defRPr>
            </a:pPr>
            <a:r>
              <a:rPr sz="1500" b="1">
                <a:solidFill>
                  <a:srgbClr val="173B57"/>
                </a:solidFill>
              </a:rPr>
              <a:t>ЗАПУСТИТЬ ПИЛОТ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EF8FC60-F93F-4AA7-8A70-968ADA65C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467225"/>
            <a:ext cx="6096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6353D"/>
                </a:solidFill>
              </a:defRPr>
            </a:pPr>
            <a:r>
              <a:rPr sz="1350" b="0">
                <a:solidFill>
                  <a:srgbClr val="26353D"/>
                </a:solidFill>
              </a:rPr>
              <a:t>Измерить последствия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6E17CAF-D489-4718-B76D-D96F1DF33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924425"/>
            <a:ext cx="190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8D8D39B-490B-47E2-93BE-AE2EDFD51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05425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C59A45"/>
                </a:solidFill>
              </a:defRPr>
            </a:pPr>
            <a:r>
              <a:rPr sz="1500" b="1">
                <a:solidFill>
                  <a:srgbClr val="C59A45"/>
                </a:solidFill>
              </a:rPr>
              <a:t>05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A3BBF0B-4F39-495E-BEA6-84BDE67AD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305425"/>
            <a:ext cx="3238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B57"/>
                </a:solidFill>
              </a:defRPr>
            </a:pPr>
            <a:r>
              <a:rPr sz="1500" b="1">
                <a:solidFill>
                  <a:srgbClr val="173B57"/>
                </a:solidFill>
              </a:rPr>
              <a:t>ВЕРНУТЬ УРОКИ В ПАМЯТЬ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8B5135E-0206-4C25-A565-7025195BD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305425"/>
            <a:ext cx="6096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6353D"/>
                </a:solidFill>
              </a:defRPr>
            </a:pPr>
            <a:r>
              <a:rPr sz="1350" b="0">
                <a:solidFill>
                  <a:srgbClr val="26353D"/>
                </a:solidFill>
              </a:rPr>
              <a:t>Обновить правила и масштабировать</a:t>
            </a:r>
          </a:p>
        </p:txBody>
      </p:sp>
    </p:spTree>
    <p:extLst>
      <p:ext uri="{BB962C8B-B14F-4D97-AF65-F5344CB8AC3E}">
        <p14:creationId xmlns:p14="http://schemas.microsoft.com/office/powerpoint/2010/main" val="663859332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23B9BDA-F3DE-4ACF-B80B-EDD93E0FC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 КОНОВ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4DBE6F4-21EF-4972-9875-BEBEDE961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E66546-B9E4-475E-A492-7F55C78E9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34365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25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9C7033-34BD-435C-9415-2A00B71AE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Манифест 16 конов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364F3EF-04E3-40AC-AF68-AE27C828B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382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37A"/>
                </a:solidFill>
              </a:defRPr>
            </a:pPr>
            <a:r>
              <a:rPr sz="1425" b="0">
                <a:solidFill>
                  <a:srgbClr val="65737A"/>
                </a:solidFill>
              </a:rPr>
              <a:t>Восемь опорных действий, которые собирают всю систему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FE38756-1211-4E63-A0D8-25500A600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52625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6958D"/>
                </a:solidFill>
              </a:defRPr>
            </a:pPr>
            <a:r>
              <a:rPr sz="1275" b="1">
                <a:solidFill>
                  <a:srgbClr val="26958D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2B203E-D023-4E24-AFE1-C662F8F43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1952625"/>
            <a:ext cx="44291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ПОМНИТЬ ИСТОКИ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341F74D-85D6-4B0E-803A-E2682D907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2447925"/>
            <a:ext cx="4191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8193798-958A-4A36-A684-B22BE4BD5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1952625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6958D"/>
                </a:solidFill>
              </a:defRPr>
            </a:pPr>
            <a:r>
              <a:rPr sz="1275" b="1">
                <a:solidFill>
                  <a:srgbClr val="26958D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BA842F0-2CCE-471C-B865-9372954F4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1952625"/>
            <a:ext cx="44291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ВЫБИРАТЬ ОСОЗНАННО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568B77B-12D5-4F4E-8BF7-51E313EC7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447925"/>
            <a:ext cx="4191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3CE537-04FC-4165-84A7-6B0A01E8A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05125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6958D"/>
                </a:solidFill>
              </a:defRPr>
            </a:pPr>
            <a:r>
              <a:rPr sz="1275" b="1">
                <a:solidFill>
                  <a:srgbClr val="26958D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1EA07C4-95C5-493C-A64E-08C5DCAFE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2905125"/>
            <a:ext cx="44291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СОЗДАВАТЬ ПОЛЕЗНОЕ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02D5772-1094-40E8-8DAB-0547B539C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3400425"/>
            <a:ext cx="4191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8C52287-4646-4110-BEE5-5FF4430DB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2905125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6958D"/>
                </a:solidFill>
              </a:defRPr>
            </a:pPr>
            <a:r>
              <a:rPr sz="1275" b="1">
                <a:solidFill>
                  <a:srgbClr val="26958D"/>
                </a:solidFill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9585870-EDF3-4EC9-AB97-6704E686F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905125"/>
            <a:ext cx="44291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ВИДЕТЬ СВЯЗИ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B627833-E193-4F52-9BD3-15F01E5B9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400425"/>
            <a:ext cx="4191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2452D50-EB47-474A-804A-BE07E9692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57625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6958D"/>
                </a:solidFill>
              </a:defRPr>
            </a:pPr>
            <a:r>
              <a:rPr sz="1275" b="1">
                <a:solidFill>
                  <a:srgbClr val="26958D"/>
                </a:solidFill>
              </a:rPr>
              <a:t>05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8E8F63D-C4CD-4099-A361-8666A3F44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3857625"/>
            <a:ext cx="44291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ОТВЕЧАТЬ ЗА ПОСЛЕДСТВИЯ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6D52C0C-02FF-401F-B313-4D2E51F33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4352925"/>
            <a:ext cx="4191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69F9D81-68E4-4B46-8F54-EF39062CC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857625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6958D"/>
                </a:solidFill>
              </a:defRPr>
            </a:pPr>
            <a:r>
              <a:rPr sz="1275" b="1">
                <a:solidFill>
                  <a:srgbClr val="26958D"/>
                </a:solidFill>
              </a:rPr>
              <a:t>06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FA0C331-F90B-4009-864B-F87792D96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857625"/>
            <a:ext cx="44291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БЕРЕЧЬ РЕСУРСЫ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0520878-EC3D-4228-BB65-314F7C889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352925"/>
            <a:ext cx="4191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37C037F-7E15-4612-ADAB-B6BE1E8F5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0125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59A45"/>
                </a:solidFill>
              </a:defRPr>
            </a:pPr>
            <a:r>
              <a:rPr sz="1275" b="1">
                <a:solidFill>
                  <a:srgbClr val="C59A45"/>
                </a:solidFill>
              </a:rPr>
              <a:t>07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322FDEB-3B0F-4B7A-B3C7-BE1FCDD4D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4810125"/>
            <a:ext cx="44291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ОБМЕНИВАТЬСЯ СПРАВЕДЛИВО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83291D6-99BB-4C7D-9D17-2CFAF0029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5305425"/>
            <a:ext cx="4191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FB472B6-F438-4775-AC21-F24FAB7D4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4810125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59A45"/>
                </a:solidFill>
              </a:defRPr>
            </a:pPr>
            <a:r>
              <a:rPr sz="1275" b="1">
                <a:solidFill>
                  <a:srgbClr val="C59A45"/>
                </a:solidFill>
              </a:rPr>
              <a:t>08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14C6BC7-533C-4D8F-A0CA-E99C4A651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810125"/>
            <a:ext cx="44291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B57"/>
                </a:solidFill>
              </a:defRPr>
            </a:pPr>
            <a:r>
              <a:rPr sz="1425" b="1">
                <a:solidFill>
                  <a:srgbClr val="173B57"/>
                </a:solidFill>
              </a:rPr>
              <a:t>ОБНОВЛЯТЬСЯ БЕЗ УТРАТЫ СМЫСЛА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6B636EF-C0F9-4FCA-AE12-88495C7B6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5305425"/>
            <a:ext cx="4191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716065440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173B5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6D767EF-A811-4829-8514-B9B468A2D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"/>
            <a:ext cx="342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59A45"/>
                </a:solidFill>
              </a:defRPr>
            </a:pPr>
            <a:r>
              <a:rPr sz="1050" b="1">
                <a:solidFill>
                  <a:srgbClr val="C59A45"/>
                </a:solidFill>
              </a:rPr>
              <a:t>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5F968BC-9113-4192-BA09-9C7DFA7EF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7810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Философия становится живой,</a:t>
            </a:r>
          </a:p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когда проходит проверку действием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F3B55CC-27E7-4785-9158-825554295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19450"/>
            <a:ext cx="6477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9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6BBE5EB-42E8-488B-889B-F5C9C36D2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8191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DDE9EC"/>
                </a:solidFill>
              </a:defRPr>
            </a:pPr>
            <a:r>
              <a:rPr sz="1725" b="0">
                <a:solidFill>
                  <a:srgbClr val="DDE9EC"/>
                </a:solidFill>
              </a:rPr>
              <a:t>Качество отношений • устойчивость проектов • восстановление природы • достоинство человека • способность общества учиться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2610547-F519-44CD-8480-13C1F97B1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1885950"/>
            <a:ext cx="1714500" cy="17145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6958D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F6DE6F4-1AD6-4FFE-AD35-98BCA7999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2219325"/>
            <a:ext cx="1047750" cy="10477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59A4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88C53E-4F98-4CF2-A958-016977EFE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2505075"/>
            <a:ext cx="1047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16К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66C36B6-8230-45FB-B42E-556E29A4E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FC3C9"/>
                </a:solidFill>
              </a:defRPr>
            </a:pPr>
            <a:r>
              <a:rPr sz="975" b="1">
                <a:solidFill>
                  <a:srgbClr val="AFC3C9"/>
                </a:solidFill>
              </a:rPr>
              <a:t>16 КОНОВ • ЭТИЧЕСКАЯ АРХИТЕКТУРА ЭКВИЛИБРИУМ</a:t>
            </a:r>
          </a:p>
        </p:txBody>
      </p:sp>
    </p:spTree>
    <p:extLst>
      <p:ext uri="{BB962C8B-B14F-4D97-AF65-F5344CB8AC3E}">
        <p14:creationId xmlns:p14="http://schemas.microsoft.com/office/powerpoint/2010/main" val="126816974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867279B-0F6D-4493-A3B1-A9457DBA1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 КОНОВ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A79C1CD-D47F-46B4-88CA-40B56987E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3A0E153-3E77-4AEF-A5D4-DD4196FDB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34365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E7B89E0-AC27-478A-84EF-82702F39A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Это современная философско-этическая модель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13C89D-66B7-4F3A-81C1-256C578C6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382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37A"/>
                </a:solidFill>
              </a:defRPr>
            </a:pPr>
            <a:r>
              <a:rPr sz="1425" b="0">
                <a:solidFill>
                  <a:srgbClr val="65737A"/>
                </a:solidFill>
              </a:rPr>
              <a:t>Не религиозная догма, не юридический кодекс и не доказательство древнего единого свода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5CCBDF7-D374-48DB-8730-70E64733C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5715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958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AE4FBF6-F40D-4802-9D80-B0FC35AB5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342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6958D"/>
                </a:solidFill>
              </a:defRPr>
            </a:pPr>
            <a:r>
              <a:rPr sz="1725" b="1">
                <a:solidFill>
                  <a:srgbClr val="26958D"/>
                </a:solidFill>
              </a:rPr>
              <a:t>СОХРАНЯЕМ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05E2A2-3C26-40DF-83B5-A19CD6CEA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571750"/>
            <a:ext cx="3714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6353D"/>
                </a:solidFill>
              </a:defRPr>
            </a:pPr>
            <a:r>
              <a:rPr sz="1575" b="0">
                <a:solidFill>
                  <a:srgbClr val="26353D"/>
                </a:solidFill>
              </a:rPr>
              <a:t>Нравственное ядро</a:t>
            </a:r>
          </a:p>
          <a:p xmlns:a="http://schemas.openxmlformats.org/drawingml/2006/main">
            <a:pPr algn="l">
              <a:defRPr sz="1575" b="0">
                <a:solidFill>
                  <a:srgbClr val="26353D"/>
                </a:solidFill>
              </a:defRPr>
            </a:pPr>
            <a:r>
              <a:rPr sz="1575" b="0">
                <a:solidFill>
                  <a:srgbClr val="26353D"/>
                </a:solidFill>
              </a:rPr>
              <a:t>Метафорический язык</a:t>
            </a:r>
          </a:p>
          <a:p xmlns:a="http://schemas.openxmlformats.org/drawingml/2006/main">
            <a:pPr algn="l">
              <a:defRPr sz="1575" b="0">
                <a:solidFill>
                  <a:srgbClr val="26353D"/>
                </a:solidFill>
              </a:defRPr>
            </a:pPr>
            <a:r>
              <a:rPr sz="1575" b="0">
                <a:solidFill>
                  <a:srgbClr val="26353D"/>
                </a:solidFill>
              </a:rPr>
              <a:t>Духовный опыт</a:t>
            </a:r>
          </a:p>
          <a:p xmlns:a="http://schemas.openxmlformats.org/drawingml/2006/main">
            <a:pPr algn="l">
              <a:defRPr sz="1575" b="0">
                <a:solidFill>
                  <a:srgbClr val="26353D"/>
                </a:solidFill>
              </a:defRPr>
            </a:pPr>
            <a:r>
              <a:rPr sz="1575" b="0">
                <a:solidFill>
                  <a:srgbClr val="26353D"/>
                </a:solidFill>
              </a:rPr>
              <a:t>Свободу мировоззрения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BEE799E-9492-4E9F-85D7-E54BAA292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095500"/>
            <a:ext cx="342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C59A45"/>
                </a:solidFill>
              </a:defRPr>
            </a:pPr>
            <a:r>
              <a:rPr sz="1725" b="1">
                <a:solidFill>
                  <a:srgbClr val="C59A45"/>
                </a:solidFill>
              </a:rPr>
              <a:t>УТОЧНЯЕМ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618277F-6197-449D-BA6C-3D6249160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571750"/>
            <a:ext cx="4095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6353D"/>
                </a:solidFill>
              </a:defRPr>
            </a:pPr>
            <a:r>
              <a:rPr sz="1575" b="0">
                <a:solidFill>
                  <a:srgbClr val="26353D"/>
                </a:solidFill>
              </a:rPr>
              <a:t>Границы доказательности</a:t>
            </a:r>
          </a:p>
          <a:p xmlns:a="http://schemas.openxmlformats.org/drawingml/2006/main">
            <a:pPr algn="l">
              <a:defRPr sz="1575" b="0">
                <a:solidFill>
                  <a:srgbClr val="26353D"/>
                </a:solidFill>
              </a:defRPr>
            </a:pPr>
            <a:r>
              <a:rPr sz="1575" b="0">
                <a:solidFill>
                  <a:srgbClr val="26353D"/>
                </a:solidFill>
              </a:rPr>
              <a:t>Права и достоинство человека</a:t>
            </a:r>
          </a:p>
          <a:p xmlns:a="http://schemas.openxmlformats.org/drawingml/2006/main">
            <a:pPr algn="l">
              <a:defRPr sz="1575" b="0">
                <a:solidFill>
                  <a:srgbClr val="26353D"/>
                </a:solidFill>
              </a:defRPr>
            </a:pPr>
            <a:r>
              <a:rPr sz="1575" b="0">
                <a:solidFill>
                  <a:srgbClr val="26353D"/>
                </a:solidFill>
              </a:rPr>
              <a:t>Проверяемые последствия</a:t>
            </a:r>
          </a:p>
          <a:p xmlns:a="http://schemas.openxmlformats.org/drawingml/2006/main">
            <a:pPr algn="l">
              <a:defRPr sz="1575" b="0">
                <a:solidFill>
                  <a:srgbClr val="26353D"/>
                </a:solidFill>
              </a:defRPr>
            </a:pPr>
            <a:r>
              <a:rPr sz="1575" b="0">
                <a:solidFill>
                  <a:srgbClr val="26353D"/>
                </a:solidFill>
              </a:rPr>
              <a:t>Практику и показатели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A4262F0-74A4-4890-8E9C-83ACEF4C7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000625"/>
            <a:ext cx="4000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9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D41F7A3-4B4F-41A7-998B-6710189F5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143500"/>
            <a:ext cx="4476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5737A"/>
                </a:solidFill>
              </a:defRPr>
            </a:pPr>
            <a:r>
              <a:rPr sz="1350" b="1">
                <a:solidFill>
                  <a:srgbClr val="65737A"/>
                </a:solidFill>
              </a:rPr>
              <a:t>Метафизика не подменяет науку, право, медицину и инженерную безопасность.</a:t>
            </a:r>
          </a:p>
        </p:txBody>
      </p:sp>
    </p:spTree>
    <p:extLst>
      <p:ext uri="{BB962C8B-B14F-4D97-AF65-F5344CB8AC3E}">
        <p14:creationId xmlns:p14="http://schemas.microsoft.com/office/powerpoint/2010/main" val="108034967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B037A52-C4CD-46A9-BDD9-CF7EDB351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 КОНОВ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6DF3877-3A89-4D8F-B267-D7396AEA5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86EE5EB-7315-433F-9BEF-35A00D7C3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34365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BB0647-B1C9-4365-BA77-6A13DAFAC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Шестнадцать конов образуют четыре квадранта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B9DDF6B-8F36-41EE-851E-6BF2BB274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382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37A"/>
                </a:solidFill>
              </a:defRPr>
            </a:pPr>
            <a:r>
              <a:rPr sz="1425" b="0">
                <a:solidFill>
                  <a:srgbClr val="65737A"/>
                </a:solidFill>
              </a:rPr>
              <a:t>Каждый квадрант отвечает на собственный вопрос развития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3B6F4DF-62E6-47BC-866D-02629B3BC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43125"/>
            <a:ext cx="49530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4E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39145B-311A-43BD-9D9B-CBFD1A559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33625"/>
            <a:ext cx="876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3B57"/>
                </a:solidFill>
              </a:defRPr>
            </a:pPr>
            <a:r>
              <a:rPr sz="1200" b="1">
                <a:solidFill>
                  <a:srgbClr val="173B57"/>
                </a:solidFill>
              </a:rPr>
              <a:t>01—04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FF5675B-63DF-4267-8139-F6D087C91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2314575"/>
            <a:ext cx="3238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B57"/>
                </a:solidFill>
              </a:defRPr>
            </a:pPr>
            <a:r>
              <a:rPr sz="1725" b="1">
                <a:solidFill>
                  <a:srgbClr val="173B57"/>
                </a:solidFill>
              </a:rPr>
              <a:t>ОСНОВАНИЕ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C76EFB0-2275-4067-80D9-1ECA69C0A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771775"/>
            <a:ext cx="4333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6353D"/>
                </a:solidFill>
              </a:defRPr>
            </a:pPr>
            <a:r>
              <a:rPr sz="1350" b="0">
                <a:solidFill>
                  <a:srgbClr val="26353D"/>
                </a:solidFill>
              </a:rPr>
              <a:t>Кто мы и ради чего действуем?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53C92B4-DB07-4A83-ABF8-6FEB3788C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43125"/>
            <a:ext cx="49530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4E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13B5BA0-780F-4FF9-B465-1F1232D13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333625"/>
            <a:ext cx="876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25E78"/>
                </a:solidFill>
              </a:defRPr>
            </a:pPr>
            <a:r>
              <a:rPr sz="1200" b="1">
                <a:solidFill>
                  <a:srgbClr val="225E78"/>
                </a:solidFill>
              </a:rPr>
              <a:t>05—08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8CFF6C7-7E88-47AE-840E-611782BC5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314575"/>
            <a:ext cx="3238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25E78"/>
                </a:solidFill>
              </a:defRPr>
            </a:pPr>
            <a:r>
              <a:rPr sz="1725" b="1">
                <a:solidFill>
                  <a:srgbClr val="225E78"/>
                </a:solidFill>
              </a:rPr>
              <a:t>СВЯЗНОСТЬ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AAC2A17-3E75-4EFA-B036-BB670F227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771775"/>
            <a:ext cx="4333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6353D"/>
                </a:solidFill>
              </a:defRPr>
            </a:pPr>
            <a:r>
              <a:rPr sz="1350" b="0">
                <a:solidFill>
                  <a:srgbClr val="26353D"/>
                </a:solidFill>
              </a:rPr>
              <a:t>Как мы включены в отношения и последствия?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EA9E029-E276-4798-B2B9-C429827C2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52875"/>
            <a:ext cx="49530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4E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CD058A7-9F2A-4067-A721-267A3C5C1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43375"/>
            <a:ext cx="876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6958D"/>
                </a:solidFill>
              </a:defRPr>
            </a:pPr>
            <a:r>
              <a:rPr sz="1200" b="1">
                <a:solidFill>
                  <a:srgbClr val="26958D"/>
                </a:solidFill>
              </a:rPr>
              <a:t>09—12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80E5D58-3F05-4C63-A68E-B4B9B4136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4124325"/>
            <a:ext cx="3238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6958D"/>
                </a:solidFill>
              </a:defRPr>
            </a:pPr>
            <a:r>
              <a:rPr sz="1725" b="1">
                <a:solidFill>
                  <a:srgbClr val="26958D"/>
                </a:solidFill>
              </a:rPr>
              <a:t>РЕАЛИЗАЦИЯ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8559B87-1507-43A3-A957-12ED6A6BE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581525"/>
            <a:ext cx="4333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6353D"/>
                </a:solidFill>
              </a:defRPr>
            </a:pPr>
            <a:r>
              <a:rPr sz="1350" b="0">
                <a:solidFill>
                  <a:srgbClr val="26353D"/>
                </a:solidFill>
              </a:rPr>
              <a:t>Как замысел становится устойчивым действием?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EFE1E98-6644-4B73-AE2A-CA52DB9A3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2875"/>
            <a:ext cx="49530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4E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8FF72C4-72C8-426B-BAAB-3ED7272F3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143375"/>
            <a:ext cx="876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59A45"/>
                </a:solidFill>
              </a:defRPr>
            </a:pPr>
            <a:r>
              <a:rPr sz="1200" b="1">
                <a:solidFill>
                  <a:srgbClr val="C59A45"/>
                </a:solidFill>
              </a:rPr>
              <a:t>13—16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7F4C759-29F1-4B01-B96B-6AEB8104B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4124325"/>
            <a:ext cx="3238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C59A45"/>
                </a:solidFill>
              </a:defRPr>
            </a:pPr>
            <a:r>
              <a:rPr sz="1725" b="1">
                <a:solidFill>
                  <a:srgbClr val="C59A45"/>
                </a:solidFill>
              </a:rPr>
              <a:t>ЦИРКУЛЯЦИЯ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354ED72-2F1E-400E-AE08-A272FE69E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581525"/>
            <a:ext cx="4333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6353D"/>
                </a:solidFill>
              </a:defRPr>
            </a:pPr>
            <a:r>
              <a:rPr sz="1350" b="0">
                <a:solidFill>
                  <a:srgbClr val="26353D"/>
                </a:solidFill>
              </a:rPr>
              <a:t>Как система обменивается и обновляется?</a:t>
            </a:r>
          </a:p>
        </p:txBody>
      </p:sp>
    </p:spTree>
    <p:extLst>
      <p:ext uri="{BB962C8B-B14F-4D97-AF65-F5344CB8AC3E}">
        <p14:creationId xmlns:p14="http://schemas.microsoft.com/office/powerpoint/2010/main" val="67035162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A1BCCCB-1087-4E11-AAB0-AB30E2FFA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 КОНОВ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EDE82AD-8862-4A7E-B836-D2C1A1838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858FCB3-7374-4288-8CD5-2BC92A1ED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34365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05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51DC015-A92C-43B5-893C-B83DFE9B9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ЭКВИЛИБРИУМ превращает коны в управленческий цикл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493FF2D-B0B3-4353-B29E-1EED705D8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382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37A"/>
                </a:solidFill>
              </a:defRPr>
            </a:pPr>
            <a:r>
              <a:rPr sz="1425" b="0">
                <a:solidFill>
                  <a:srgbClr val="65737A"/>
                </a:solidFill>
              </a:rPr>
              <a:t>Результат каждого цикла возвращается в общую память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4E4C5DD-4B89-4209-A906-C106BA45D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33725"/>
            <a:ext cx="12192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EE57170-D6B7-4880-BF7D-793D17171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009900"/>
            <a:ext cx="247650" cy="2667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3C3E59-1BCC-44A2-A2F5-51D262D8D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6958D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8C75C59-162C-4B32-BC67-5988E3FF8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800350"/>
            <a:ext cx="114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73B57"/>
                </a:solidFill>
              </a:defRPr>
            </a:pPr>
            <a:r>
              <a:rPr sz="1875" b="1">
                <a:solidFill>
                  <a:srgbClr val="173B57"/>
                </a:solidFill>
              </a:rPr>
              <a:t>1–4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86F6B71-0303-4FBE-9A96-1F0E27BDF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857625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25E78"/>
                </a:solidFill>
              </a:defRPr>
            </a:pPr>
            <a:r>
              <a:rPr sz="1200" b="1">
                <a:solidFill>
                  <a:srgbClr val="225E78"/>
                </a:solidFill>
              </a:rPr>
              <a:t>ЗАМЫСЕЛ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61DBA9-211C-4BF4-88B0-4CDC4BF10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133725"/>
            <a:ext cx="12192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9AC32E0-10E7-4F4A-9CAE-EE9523551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009900"/>
            <a:ext cx="247650" cy="2667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81EA809-0103-492D-9448-79CF75EC2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57175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6958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0DE4281-1E46-426E-84DA-548C51E48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800350"/>
            <a:ext cx="114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73B57"/>
                </a:solidFill>
              </a:defRPr>
            </a:pPr>
            <a:r>
              <a:rPr sz="1875" b="1">
                <a:solidFill>
                  <a:srgbClr val="173B57"/>
                </a:solidFill>
              </a:rPr>
              <a:t>5–8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A94559F-A64D-4696-B4CB-03B46396C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3857625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25E78"/>
                </a:solidFill>
              </a:defRPr>
            </a:pPr>
            <a:r>
              <a:rPr sz="1200" b="1">
                <a:solidFill>
                  <a:srgbClr val="225E78"/>
                </a:solidFill>
              </a:rPr>
              <a:t>ЭКСПЕРТИЗА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9CD1076-BCBC-4F75-9ADF-9E4F86DC6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133725"/>
            <a:ext cx="12192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AD685DD-D637-4332-A186-125ED549D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009900"/>
            <a:ext cx="247650" cy="2667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5FCB8CD-E941-4E72-8B45-1EEFC2409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57175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6958D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F0F2A82-CE81-4118-B704-B24BAF919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800350"/>
            <a:ext cx="114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73B57"/>
                </a:solidFill>
              </a:defRPr>
            </a:pPr>
            <a:r>
              <a:rPr sz="1875" b="1">
                <a:solidFill>
                  <a:srgbClr val="173B57"/>
                </a:solidFill>
              </a:rPr>
              <a:t>9–12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5987282-62D7-4EF9-82B7-4F31AB123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3857625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25E78"/>
                </a:solidFill>
              </a:defRPr>
            </a:pPr>
            <a:r>
              <a:rPr sz="1200" b="1">
                <a:solidFill>
                  <a:srgbClr val="225E78"/>
                </a:solidFill>
              </a:rPr>
              <a:t>РЕАЛИЗАЦИЯ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8E3D43A-51F8-4688-BB62-3CC09839B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133725"/>
            <a:ext cx="12192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B261983-2EDE-4701-8D95-C11273E54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3009900"/>
            <a:ext cx="247650" cy="2667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36C93CE-D53D-4ED5-AD10-360C94525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57175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6958D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5FC71C0-2D44-4345-B658-F5A127AAC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800350"/>
            <a:ext cx="114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73B57"/>
                </a:solidFill>
              </a:defRPr>
            </a:pPr>
            <a:r>
              <a:rPr sz="1875" b="1">
                <a:solidFill>
                  <a:srgbClr val="173B57"/>
                </a:solidFill>
              </a:rPr>
              <a:t>13–15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D47FB61-336A-4C30-A0D1-A18721687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3857625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25E78"/>
                </a:solidFill>
              </a:defRPr>
            </a:pPr>
            <a:r>
              <a:rPr sz="1200" b="1">
                <a:solidFill>
                  <a:srgbClr val="225E78"/>
                </a:solidFill>
              </a:rPr>
              <a:t>КООПЕРАЦИЯ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8BDB4F9-3B70-4B04-99DD-72AEAB807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257175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59A45"/>
          </a:solidFill>
          <a:ln xmlns:a="http://schemas.openxmlformats.org/drawingml/2006/main" w="9525">
            <a:solidFill>
              <a:srgbClr val="C59A45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A51E3AA-484E-4F03-91F4-A2DE49443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2800350"/>
            <a:ext cx="114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51201C6-B8EC-4947-9E73-61030ED11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3857625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C59A45"/>
                </a:solidFill>
              </a:defRPr>
            </a:pPr>
            <a:r>
              <a:rPr sz="1200" b="1">
                <a:solidFill>
                  <a:srgbClr val="C59A45"/>
                </a:solidFill>
              </a:rPr>
              <a:t>ПЕРЕХОД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509640B-CC51-4BC6-9C09-5732887F9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953000"/>
            <a:ext cx="10096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73B57"/>
                </a:solidFill>
              </a:defRPr>
            </a:pPr>
            <a:r>
              <a:rPr sz="1725" b="1">
                <a:solidFill>
                  <a:srgbClr val="173B57"/>
                </a:solidFill>
              </a:rPr>
              <a:t>Осознание  →  выбор  →  действие  →  последствие  →  обратная связь  →  совершенствование</a:t>
            </a:r>
          </a:p>
        </p:txBody>
      </p:sp>
    </p:spTree>
    <p:extLst>
      <p:ext uri="{BB962C8B-B14F-4D97-AF65-F5344CB8AC3E}">
        <p14:creationId xmlns:p14="http://schemas.microsoft.com/office/powerpoint/2010/main" val="209352862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AB36378-D7D4-4AF8-86C6-45C59B5F5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 КОНОВ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AB1F61A-B3B4-4B9F-9D65-3CE4CD76E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79BAC23-E28B-43AF-8FF2-D1C90187C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34365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06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FF133C-D986-4C08-BE79-6549EEB9B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01  Преемственность и совершенствование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EB0D20C-668E-4FA1-8A32-1BD2E9D81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382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37A"/>
                </a:solidFill>
              </a:defRPr>
            </a:pPr>
            <a:r>
              <a:rPr sz="1425" b="0">
                <a:solidFill>
                  <a:srgbClr val="65737A"/>
                </a:solidFill>
              </a:rPr>
              <a:t>Наследие — материал для осмысленного продолжения, а не приговор.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AD1727C-33C1-4E1A-80D6-9563F08AF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876300"/>
            <a:ext cx="876300" cy="8763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3B5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58A39C9-401B-4E02-865A-8DD12488F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914400"/>
            <a:ext cx="876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3B57"/>
                </a:solidFill>
              </a:defRPr>
            </a:pPr>
            <a:r>
              <a:rPr sz="2100" b="1">
                <a:solidFill>
                  <a:srgbClr val="173B57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667CBEE-911C-4517-98FE-6545BBE05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295400"/>
            <a:ext cx="1828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73B57"/>
                </a:solidFill>
              </a:defRPr>
            </a:pPr>
            <a:r>
              <a:rPr sz="900" b="1">
                <a:solidFill>
                  <a:srgbClr val="173B57"/>
                </a:solidFill>
              </a:rPr>
              <a:t>ОСНОВАНИЕ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4FB8810-3AD8-41B9-8E7C-D21968A43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ПРАКТИКА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9465FD-3C85-440C-8B8A-7ADAC712B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4790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6353D"/>
                </a:solidFill>
              </a:defRPr>
            </a:pPr>
            <a:r>
              <a:rPr sz="1650" b="1">
                <a:solidFill>
                  <a:srgbClr val="26353D"/>
                </a:solidFill>
              </a:rPr>
              <a:t>Сохранить ценное • переосмыслить ошибки • передать знания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FF83E02-CCB0-45E0-9CBA-2E4233366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67050"/>
            <a:ext cx="714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AB33F4-2671-4D16-ACA4-4A50ED763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РИСК ИСКАЖЕНИЯ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28CB87E-3510-4CFA-B8BE-42E384781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5757"/>
                </a:solidFill>
              </a:defRPr>
            </a:pPr>
            <a:r>
              <a:rPr sz="1350" b="0">
                <a:solidFill>
                  <a:srgbClr val="A95757"/>
                </a:solidFill>
              </a:rPr>
              <a:t>Культ прошлого и перенос ответственности на предков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6E08914-689A-40C9-B611-DCB5185E5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ФУНКЦИЯ В ЭКВИЛИБРИУМ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6223D27-FCFD-4481-9767-5752B917A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7239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25E78"/>
                </a:solidFill>
              </a:defRPr>
            </a:pPr>
            <a:r>
              <a:rPr sz="1500" b="1">
                <a:solidFill>
                  <a:srgbClr val="225E78"/>
                </a:solidFill>
              </a:rPr>
              <a:t>Контур памяти и архив решений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8C0EE43-E6AF-43B1-B41A-372BE1821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333625"/>
            <a:ext cx="2333625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73B5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34E1095-9B47-480A-B738-1EB741F56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790825"/>
            <a:ext cx="1419225" cy="1419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4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333D07C-259E-43C5-8310-8FB9D9563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105150"/>
            <a:ext cx="14192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750" b="1">
                <a:solidFill>
                  <a:srgbClr val="173B57"/>
                </a:solidFill>
              </a:defRPr>
            </a:pPr>
            <a:r>
              <a:rPr sz="3750" b="1">
                <a:solidFill>
                  <a:srgbClr val="173B57"/>
                </a:solidFill>
              </a:rPr>
              <a:t>1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C04464B-2D2D-4EBF-ABD3-059E22FF0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50006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5737A"/>
                </a:solidFill>
              </a:defRPr>
            </a:pPr>
            <a:r>
              <a:rPr sz="975" b="1">
                <a:solidFill>
                  <a:srgbClr val="65737A"/>
                </a:solidFill>
              </a:rPr>
              <a:t>ВОПРОС ДЛЯ РЕШЕНИЯ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5A4DB98-88AC-4541-BA01-FAD16DF83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286375"/>
            <a:ext cx="2952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Что сохранить, а что преобразовать?</a:t>
            </a:r>
          </a:p>
        </p:txBody>
      </p:sp>
    </p:spTree>
    <p:extLst>
      <p:ext uri="{BB962C8B-B14F-4D97-AF65-F5344CB8AC3E}">
        <p14:creationId xmlns:p14="http://schemas.microsoft.com/office/powerpoint/2010/main" val="10807570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5FEC441-A439-4E20-BC83-1FFD9E33E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 КОНОВ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5248AEA-AF7A-4D02-A0E6-53C2EAF4E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6AC4563-5C23-4928-8B29-F40ABDF31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34365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07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AD7CF48-5603-43FA-B18E-7B8654997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02  Воля и нравственный выбор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E7D1E3F-BD22-4D91-A310-6F3ED6B80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382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37A"/>
                </a:solidFill>
              </a:defRPr>
            </a:pPr>
            <a:r>
              <a:rPr sz="1425" b="0">
                <a:solidFill>
                  <a:srgbClr val="65737A"/>
                </a:solidFill>
              </a:rPr>
              <a:t>Свобода проявляется в способности выбирать ответственность.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3A2AF89-17B1-4986-8E90-B9C86C75D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876300"/>
            <a:ext cx="876300" cy="8763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3B5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BCF0698-04EA-43B0-BEC0-2B2E06B85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914400"/>
            <a:ext cx="876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3B57"/>
                </a:solidFill>
              </a:defRPr>
            </a:pPr>
            <a:r>
              <a:rPr sz="2100" b="1">
                <a:solidFill>
                  <a:srgbClr val="173B57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C29EB2E-4F4F-4B43-95B1-5167EE31D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295400"/>
            <a:ext cx="1828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73B57"/>
                </a:solidFill>
              </a:defRPr>
            </a:pPr>
            <a:r>
              <a:rPr sz="900" b="1">
                <a:solidFill>
                  <a:srgbClr val="173B57"/>
                </a:solidFill>
              </a:rPr>
              <a:t>ОСНОВАНИЕ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61A6B03-4648-4B84-A076-1E7273F04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ПРАКТИКА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C33CD35-14D4-4A64-BCBD-00D7A022E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4790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6353D"/>
                </a:solidFill>
              </a:defRPr>
            </a:pPr>
            <a:r>
              <a:rPr sz="1650" b="1">
                <a:solidFill>
                  <a:srgbClr val="26353D"/>
                </a:solidFill>
              </a:rPr>
              <a:t>Намерение • последствия • обязательство • коррекция курса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6A58350-2E18-46A3-B94A-A8E0CF91D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67050"/>
            <a:ext cx="714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9BA7995-FD02-4B4C-BAC7-B9DA31941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РИСК ИСКАЖЕНИЯ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07A6BC4-FF84-41B9-BC03-2024877D7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5757"/>
                </a:solidFill>
              </a:defRPr>
            </a:pPr>
            <a:r>
              <a:rPr sz="1350" b="0">
                <a:solidFill>
                  <a:srgbClr val="A95757"/>
                </a:solidFill>
              </a:rPr>
              <a:t>Культ силы и обвинение уязвимого в «безволии»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934E522-E587-4F5A-AF40-CA95B09D2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ФУНКЦИЯ В ЭКВИЛИБРИУМ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5F1B743-DCF7-4CA7-AC51-8770B1B18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7239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25E78"/>
                </a:solidFill>
              </a:defRPr>
            </a:pPr>
            <a:r>
              <a:rPr sz="1500" b="1">
                <a:solidFill>
                  <a:srgbClr val="225E78"/>
                </a:solidFill>
              </a:rPr>
              <a:t>Контур субъектности и прозрачных ролей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D41BF90-13BB-40ED-9700-1BB721420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333625"/>
            <a:ext cx="2333625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73B5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5688E3E-E4FD-44ED-9FDF-86F7B42AB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790825"/>
            <a:ext cx="1419225" cy="1419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4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70E69FB-1903-48D4-9B52-938D3F47D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105150"/>
            <a:ext cx="14192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750" b="1">
                <a:solidFill>
                  <a:srgbClr val="173B57"/>
                </a:solidFill>
              </a:defRPr>
            </a:pPr>
            <a:r>
              <a:rPr sz="3750" b="1">
                <a:solidFill>
                  <a:srgbClr val="173B57"/>
                </a:solidFill>
              </a:rPr>
              <a:t>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096FCCB-7181-4218-AFC4-D8A30320B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50006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5737A"/>
                </a:solidFill>
              </a:defRPr>
            </a:pPr>
            <a:r>
              <a:rPr sz="975" b="1">
                <a:solidFill>
                  <a:srgbClr val="65737A"/>
                </a:solidFill>
              </a:rPr>
              <a:t>ВОПРОС ДЛЯ РЕШЕНИЯ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067FBBF-9102-499D-B926-1BD175E7C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286375"/>
            <a:ext cx="2952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Я выбираю или подчиняюсь импульсу?</a:t>
            </a:r>
          </a:p>
        </p:txBody>
      </p:sp>
    </p:spTree>
    <p:extLst>
      <p:ext uri="{BB962C8B-B14F-4D97-AF65-F5344CB8AC3E}">
        <p14:creationId xmlns:p14="http://schemas.microsoft.com/office/powerpoint/2010/main" val="47655777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6CE08C1-DDE0-4FD9-BB03-D28C94E5A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 КОНОВ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E65DB7F-6ABB-45EF-B587-D30B86523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D9D878-EE55-491F-9BAD-B050A4863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34365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08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A68A197-7690-4E80-90CF-600F0AE41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03  Тождество части и целого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7F5FCD8-88B3-47CF-9A91-D53874724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382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37A"/>
                </a:solidFill>
              </a:defRPr>
            </a:pPr>
            <a:r>
              <a:rPr sz="1425" b="0">
                <a:solidFill>
                  <a:srgbClr val="65737A"/>
                </a:solidFill>
              </a:rPr>
              <a:t>Решение на одном уровне проверяется по влиянию на другие уровни.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326D70-87C6-44FD-98B3-8721357E4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876300"/>
            <a:ext cx="876300" cy="8763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3B5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59B238-AF30-47C3-A60C-D6AA6FEC8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914400"/>
            <a:ext cx="876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3B57"/>
                </a:solidFill>
              </a:defRPr>
            </a:pPr>
            <a:r>
              <a:rPr sz="2100" b="1">
                <a:solidFill>
                  <a:srgbClr val="173B57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562BDB-9D12-48FB-897F-3D92A4169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295400"/>
            <a:ext cx="1828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73B57"/>
                </a:solidFill>
              </a:defRPr>
            </a:pPr>
            <a:r>
              <a:rPr sz="900" b="1">
                <a:solidFill>
                  <a:srgbClr val="173B57"/>
                </a:solidFill>
              </a:rPr>
              <a:t>ОСНОВАНИЕ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94143B-B47E-41C1-A26C-F01ACD9B9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ПРАКТИКА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AAF9484-8336-412E-8C17-B1FCC33FE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4790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6353D"/>
                </a:solidFill>
              </a:defRPr>
            </a:pPr>
            <a:r>
              <a:rPr sz="1650" b="1">
                <a:solidFill>
                  <a:srgbClr val="26353D"/>
                </a:solidFill>
              </a:rPr>
              <a:t>Человек → команда → территория → биоценоз → общество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4954D6C-D425-4F08-A57C-489503B97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67050"/>
            <a:ext cx="714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30DD059-271E-4B12-A082-2894A7C7A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РИСК ИСКАЖЕНИЯ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821A435-A46D-4E25-B0A1-8D660B696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5757"/>
                </a:solidFill>
              </a:defRPr>
            </a:pPr>
            <a:r>
              <a:rPr sz="1350" b="0">
                <a:solidFill>
                  <a:srgbClr val="A95757"/>
                </a:solidFill>
              </a:rPr>
              <a:t>Ложные аналогии и подмена доказательств сходством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DD5EA11-4ECF-4D08-80A7-ADE7FEF0F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ФУНКЦИЯ В ЭКВИЛИБРИУМ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C75AD19-4823-4A8A-8BE7-4A6BD7D63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7239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25E78"/>
                </a:solidFill>
              </a:defRPr>
            </a:pPr>
            <a:r>
              <a:rPr sz="1500" b="1">
                <a:solidFill>
                  <a:srgbClr val="225E78"/>
                </a:solidFill>
              </a:rPr>
              <a:t>Гиперграф связей и каскадных последствий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4790C40-F8D2-4FD9-9387-89D4AB971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333625"/>
            <a:ext cx="2333625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73B5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1C61E0F-E497-400D-80D8-61DDB5E7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790825"/>
            <a:ext cx="1419225" cy="1419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4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86EF5F1-73E5-4711-A81E-01F2EDEBC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105150"/>
            <a:ext cx="14192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750" b="1">
                <a:solidFill>
                  <a:srgbClr val="173B57"/>
                </a:solidFill>
              </a:defRPr>
            </a:pPr>
            <a:r>
              <a:rPr sz="3750" b="1">
                <a:solidFill>
                  <a:srgbClr val="173B57"/>
                </a:solidFill>
              </a:rPr>
              <a:t>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CBDD491-0AEA-4B10-A40D-3D622B185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50006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5737A"/>
                </a:solidFill>
              </a:defRPr>
            </a:pPr>
            <a:r>
              <a:rPr sz="975" b="1">
                <a:solidFill>
                  <a:srgbClr val="65737A"/>
                </a:solidFill>
              </a:rPr>
              <a:t>ВОПРОС ДЛЯ РЕШЕНИЯ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DDD329E-9D3A-4E93-9CC7-B0A25375E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286375"/>
            <a:ext cx="2952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Что изменится за пределами объекта?</a:t>
            </a:r>
          </a:p>
        </p:txBody>
      </p:sp>
    </p:spTree>
    <p:extLst>
      <p:ext uri="{BB962C8B-B14F-4D97-AF65-F5344CB8AC3E}">
        <p14:creationId xmlns:p14="http://schemas.microsoft.com/office/powerpoint/2010/main" val="151681804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A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893F0C6-E796-47F4-836E-CCAEAB4E2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16 КОНОВ • 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965103-8482-41F1-B9EB-7B25155D5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7DA7862-65E5-4A36-88EF-048C805A1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634365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37A"/>
                </a:solidFill>
              </a:defRPr>
            </a:pPr>
            <a:r>
              <a:rPr sz="900" b="1">
                <a:solidFill>
                  <a:srgbClr val="65737A"/>
                </a:solidFill>
              </a:rPr>
              <a:t>09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48F9513-7BAD-4B06-B216-74CE09D32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04  Созидание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065E4E-23CE-4E41-BA09-09BFBDE0F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382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37A"/>
                </a:solidFill>
              </a:defRPr>
            </a:pPr>
            <a:r>
              <a:rPr sz="1425" b="0">
                <a:solidFill>
                  <a:srgbClr val="65737A"/>
                </a:solidFill>
              </a:rPr>
              <a:t>Ценность действия определяется намерением и реальным последствием.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F1C128B-D21D-4E29-A430-4247920FC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876300"/>
            <a:ext cx="876300" cy="8763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3B5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EE7F357-D0FB-4074-B1C4-B77183EA3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914400"/>
            <a:ext cx="876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3B57"/>
                </a:solidFill>
              </a:defRPr>
            </a:pPr>
            <a:r>
              <a:rPr sz="2100" b="1">
                <a:solidFill>
                  <a:srgbClr val="173B57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908063C-DC59-43FA-9172-4E815F75C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295400"/>
            <a:ext cx="1828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73B57"/>
                </a:solidFill>
              </a:defRPr>
            </a:pPr>
            <a:r>
              <a:rPr sz="900" b="1">
                <a:solidFill>
                  <a:srgbClr val="173B57"/>
                </a:solidFill>
              </a:rPr>
              <a:t>ОСНОВАНИЕ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E97E92-4F47-4DFE-9318-F77A42858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ПРАКТИКА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6399F46-CB21-4043-9B85-D7162EF5E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4790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6353D"/>
                </a:solidFill>
              </a:defRPr>
            </a:pPr>
            <a:r>
              <a:rPr sz="1650" b="1">
                <a:solidFill>
                  <a:srgbClr val="26353D"/>
                </a:solidFill>
              </a:rPr>
              <a:t>Польза • получатели • побочные эффекты • исправление вреда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2098635-16A0-40F4-BB59-9723683C5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67050"/>
            <a:ext cx="714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4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BC51C49-27CE-49C1-A9C0-6DB30336D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РИСК ИСКАЖЕНИЯ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FB79B77-9EFF-4543-9CD3-C300AA9C8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5757"/>
                </a:solidFill>
              </a:defRPr>
            </a:pPr>
            <a:r>
              <a:rPr sz="1350" b="0">
                <a:solidFill>
                  <a:srgbClr val="A95757"/>
                </a:solidFill>
              </a:rPr>
              <a:t>Благие намерения без подтверждённого результата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E682AD8-9B87-4389-8FAD-3D6BDA3EF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59A45"/>
                </a:solidFill>
              </a:defRPr>
            </a:pPr>
            <a:r>
              <a:rPr sz="975" b="1">
                <a:solidFill>
                  <a:srgbClr val="C59A45"/>
                </a:solidFill>
              </a:rPr>
              <a:t>ФУНКЦИЯ В ЭКВИЛИБРИУМ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6AC6FC1-FFF9-45C2-8DCE-A30A9152D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7239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25E78"/>
                </a:solidFill>
              </a:defRPr>
            </a:pPr>
            <a:r>
              <a:rPr sz="1500" b="1">
                <a:solidFill>
                  <a:srgbClr val="225E78"/>
                </a:solidFill>
              </a:rPr>
              <a:t>СФЕРА: от замысла до масштабирования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C6977EF-A508-43EA-9642-1A843693D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333625"/>
            <a:ext cx="2333625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73B5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6BA5B0F-652D-400B-BB97-62A8E23C0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790825"/>
            <a:ext cx="1419225" cy="1419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4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9A9A3D7-8A1A-4272-A77C-7304954DA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105150"/>
            <a:ext cx="14192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750" b="1">
                <a:solidFill>
                  <a:srgbClr val="173B57"/>
                </a:solidFill>
              </a:defRPr>
            </a:pPr>
            <a:r>
              <a:rPr sz="3750" b="1">
                <a:solidFill>
                  <a:srgbClr val="173B57"/>
                </a:solidFill>
              </a:rPr>
              <a:t>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AEF1E37-4F18-43EF-99FF-505767ADA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50006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5737A"/>
                </a:solidFill>
              </a:defRPr>
            </a:pPr>
            <a:r>
              <a:rPr sz="975" b="1">
                <a:solidFill>
                  <a:srgbClr val="65737A"/>
                </a:solidFill>
              </a:rPr>
              <a:t>ВОПРОС ДЛЯ РЕШЕНИЯ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F035EE7-ED74-4B5E-9296-493A858E1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286375"/>
            <a:ext cx="2952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Какую ценность подтвердит результат?</a:t>
            </a:r>
          </a:p>
        </p:txBody>
      </p:sp>
    </p:spTree>
    <p:extLst>
      <p:ext uri="{BB962C8B-B14F-4D97-AF65-F5344CB8AC3E}">
        <p14:creationId xmlns:p14="http://schemas.microsoft.com/office/powerpoint/2010/main" val="209732261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2026-08-22T10:53:56.9790000Z</dcterms:created>
  <dcterms:modified xsi:type="dcterms:W3CDTF">2026-08-22T10:53:56.9790000Z</dcterms:modified>
</coreProperties>
</file>